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tags/tag2.xml" ContentType="application/vnd.openxmlformats-officedocument.presentationml.tags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7"/>
  </p:notesMasterIdLst>
  <p:sldIdLst>
    <p:sldId id="256" r:id="rId2"/>
    <p:sldId id="261" r:id="rId3"/>
    <p:sldId id="462" r:id="rId4"/>
    <p:sldId id="454" r:id="rId5"/>
    <p:sldId id="455" r:id="rId6"/>
    <p:sldId id="463" r:id="rId7"/>
    <p:sldId id="458" r:id="rId8"/>
    <p:sldId id="464" r:id="rId9"/>
    <p:sldId id="456" r:id="rId10"/>
    <p:sldId id="270" r:id="rId11"/>
    <p:sldId id="467" r:id="rId12"/>
    <p:sldId id="465" r:id="rId13"/>
    <p:sldId id="477" r:id="rId14"/>
    <p:sldId id="293" r:id="rId15"/>
    <p:sldId id="515" r:id="rId16"/>
    <p:sldId id="297" r:id="rId17"/>
    <p:sldId id="472" r:id="rId18"/>
    <p:sldId id="474" r:id="rId19"/>
    <p:sldId id="473" r:id="rId20"/>
    <p:sldId id="475" r:id="rId21"/>
    <p:sldId id="425" r:id="rId22"/>
    <p:sldId id="371" r:id="rId23"/>
    <p:sldId id="258" r:id="rId24"/>
    <p:sldId id="491" r:id="rId25"/>
    <p:sldId id="494" r:id="rId26"/>
    <p:sldId id="495" r:id="rId27"/>
    <p:sldId id="492" r:id="rId28"/>
    <p:sldId id="489" r:id="rId29"/>
    <p:sldId id="271" r:id="rId30"/>
    <p:sldId id="485" r:id="rId31"/>
    <p:sldId id="486" r:id="rId32"/>
    <p:sldId id="498" r:id="rId33"/>
    <p:sldId id="499" r:id="rId34"/>
    <p:sldId id="500" r:id="rId35"/>
    <p:sldId id="501" r:id="rId36"/>
    <p:sldId id="497" r:id="rId37"/>
    <p:sldId id="510" r:id="rId38"/>
    <p:sldId id="291" r:id="rId39"/>
    <p:sldId id="478" r:id="rId40"/>
    <p:sldId id="532" r:id="rId41"/>
    <p:sldId id="506" r:id="rId42"/>
    <p:sldId id="504" r:id="rId43"/>
    <p:sldId id="503" r:id="rId44"/>
    <p:sldId id="507" r:id="rId45"/>
    <p:sldId id="508" r:id="rId46"/>
    <p:sldId id="511" r:id="rId47"/>
    <p:sldId id="311" r:id="rId48"/>
    <p:sldId id="313" r:id="rId49"/>
    <p:sldId id="278" r:id="rId50"/>
    <p:sldId id="429" r:id="rId51"/>
    <p:sldId id="298" r:id="rId52"/>
    <p:sldId id="332" r:id="rId53"/>
    <p:sldId id="428" r:id="rId54"/>
    <p:sldId id="295" r:id="rId55"/>
    <p:sldId id="516" r:id="rId56"/>
    <p:sldId id="518" r:id="rId57"/>
    <p:sldId id="432" r:id="rId58"/>
    <p:sldId id="512" r:id="rId59"/>
    <p:sldId id="434" r:id="rId60"/>
    <p:sldId id="435" r:id="rId61"/>
    <p:sldId id="436" r:id="rId62"/>
    <p:sldId id="312" r:id="rId63"/>
    <p:sldId id="513" r:id="rId64"/>
    <p:sldId id="263" r:id="rId65"/>
    <p:sldId id="287" r:id="rId66"/>
    <p:sldId id="441" r:id="rId67"/>
    <p:sldId id="317" r:id="rId68"/>
    <p:sldId id="442" r:id="rId69"/>
    <p:sldId id="443" r:id="rId70"/>
    <p:sldId id="444" r:id="rId71"/>
    <p:sldId id="290" r:id="rId72"/>
    <p:sldId id="288" r:id="rId73"/>
    <p:sldId id="289" r:id="rId74"/>
    <p:sldId id="487" r:id="rId75"/>
    <p:sldId id="519" r:id="rId76"/>
    <p:sldId id="490" r:id="rId77"/>
    <p:sldId id="520" r:id="rId78"/>
    <p:sldId id="488" r:id="rId79"/>
    <p:sldId id="521" r:id="rId80"/>
    <p:sldId id="522" r:id="rId81"/>
    <p:sldId id="523" r:id="rId82"/>
    <p:sldId id="525" r:id="rId83"/>
    <p:sldId id="524" r:id="rId84"/>
    <p:sldId id="323" r:id="rId85"/>
    <p:sldId id="411" r:id="rId86"/>
    <p:sldId id="322" r:id="rId87"/>
    <p:sldId id="417" r:id="rId88"/>
    <p:sldId id="419" r:id="rId89"/>
    <p:sldId id="526" r:id="rId90"/>
    <p:sldId id="315" r:id="rId91"/>
    <p:sldId id="316" r:id="rId92"/>
    <p:sldId id="527" r:id="rId93"/>
    <p:sldId id="299" r:id="rId94"/>
    <p:sldId id="327" r:id="rId95"/>
    <p:sldId id="349" r:id="rId96"/>
    <p:sldId id="328" r:id="rId97"/>
    <p:sldId id="343" r:id="rId98"/>
    <p:sldId id="329" r:id="rId99"/>
    <p:sldId id="340" r:id="rId100"/>
    <p:sldId id="344" r:id="rId101"/>
    <p:sldId id="345" r:id="rId102"/>
    <p:sldId id="528" r:id="rId103"/>
    <p:sldId id="333" r:id="rId104"/>
    <p:sldId id="334" r:id="rId105"/>
    <p:sldId id="336" r:id="rId106"/>
    <p:sldId id="324" r:id="rId107"/>
    <p:sldId id="529" r:id="rId108"/>
    <p:sldId id="445" r:id="rId109"/>
    <p:sldId id="446" r:id="rId110"/>
    <p:sldId id="314" r:id="rId111"/>
    <p:sldId id="447" r:id="rId112"/>
    <p:sldId id="448" r:id="rId113"/>
    <p:sldId id="449" r:id="rId114"/>
    <p:sldId id="530" r:id="rId115"/>
    <p:sldId id="286" r:id="rId1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A83"/>
    <a:srgbClr val="ECEEFF"/>
    <a:srgbClr val="D4A000"/>
    <a:srgbClr val="FFFFFF"/>
    <a:srgbClr val="33DD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21"/>
    <p:restoredTop sz="82688"/>
  </p:normalViewPr>
  <p:slideViewPr>
    <p:cSldViewPr snapToGrid="0" snapToObjects="1">
      <p:cViewPr varScale="1">
        <p:scale>
          <a:sx n="93" d="100"/>
          <a:sy n="93" d="100"/>
        </p:scale>
        <p:origin x="232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C18C99-CB46-B04D-B8A8-68C9E41934EF}" type="datetimeFigureOut">
              <a:rPr lang="en-US" smtClean="0"/>
              <a:t>4/18/20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7C4A3-ED83-1747-BF0D-21535B635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3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“Expand” MPC in 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7C4A3-ED83-1747-BF0D-21535B63574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240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7C4A3-ED83-1747-BF0D-21535B63574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055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</a:t>
            </a:r>
          </a:p>
          <a:p>
            <a:r>
              <a:rPr lang="en-US" dirty="0"/>
              <a:t>Draw myself, Tal, and Adi</a:t>
            </a:r>
          </a:p>
          <a:p>
            <a:r>
              <a:rPr lang="en-US" dirty="0"/>
              <a:t>Draw FB logo</a:t>
            </a:r>
          </a:p>
          <a:p>
            <a:r>
              <a:rPr lang="en-US" dirty="0"/>
              <a:t>Draw </a:t>
            </a:r>
            <a:r>
              <a:rPr lang="en-US" dirty="0" err="1"/>
              <a:t>randos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7C4A3-ED83-1747-BF0D-21535B63574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294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7C4A3-ED83-1747-BF0D-21535B63574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79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b="0" dirty="0"/>
              <a:t>In more</a:t>
            </a:r>
            <a:r>
              <a:rPr lang="en-US" b="0" baseline="0" dirty="0"/>
              <a:t> detail, our setting is that parties all have their own private inputs</a:t>
            </a:r>
          </a:p>
          <a:p>
            <a:pPr algn="l" rtl="0"/>
            <a:r>
              <a:rPr lang="en-US" b="0" baseline="0" dirty="0"/>
              <a:t>parties each know who their neighbors are and can communicate directly only with their neighbors</a:t>
            </a:r>
          </a:p>
          <a:p>
            <a:pPr algn="l" rtl="0"/>
            <a:endParaRPr lang="en-US" b="0" baseline="0" dirty="0"/>
          </a:p>
          <a:p>
            <a:pPr algn="l" rtl="0"/>
            <a:r>
              <a:rPr lang="en-US" b="0" baseline="0" dirty="0"/>
              <a:t>Our goal is to compute any MPC realizable function on the inputs while revealing nothing about the inputs or the graph</a:t>
            </a:r>
          </a:p>
          <a:p>
            <a:pPr algn="l" rtl="0"/>
            <a:r>
              <a:rPr lang="en-US" b="0" baseline="0" dirty="0"/>
              <a:t>beyond minimal information, like the number of nodes or the diameter</a:t>
            </a:r>
          </a:p>
          <a:p>
            <a:pPr algn="l" rtl="0"/>
            <a:endParaRPr lang="en-US" b="0" baseline="0" dirty="0"/>
          </a:p>
          <a:p>
            <a:pPr algn="l" rtl="0"/>
            <a:r>
              <a:rPr lang="en-US" b="0" baseline="0" dirty="0"/>
              <a:t>To make our lives easier, we only need to realize topology-hiding broadcast. There are standard methods for compiling broadcast into MPC, and if the broadcast is TH, then the MPC will be as well.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3C991-37F0-4EFC-850D-7AE1C9B77B87}" type="slidenum">
              <a:rPr lang="he-IL" smtClean="0"/>
              <a:pPr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70180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I even need this slide?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BC189-23A6-8948-B066-2285E5BCE77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252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Semi-honest (first three)</a:t>
            </a:r>
          </a:p>
          <a:p>
            <a:pPr marL="228600" indent="-228600">
              <a:buAutoNum type="arabicPeriod"/>
            </a:pPr>
            <a:r>
              <a:rPr lang="en-US" dirty="0"/>
              <a:t>(4</a:t>
            </a:r>
            <a:r>
              <a:rPr lang="en-US" baseline="30000" dirty="0"/>
              <a:t>th</a:t>
            </a:r>
            <a:r>
              <a:rPr lang="en-US" dirty="0"/>
              <a:t> row) Start of my PhD ALM</a:t>
            </a:r>
          </a:p>
          <a:p>
            <a:pPr marL="228600" indent="-228600">
              <a:buAutoNum type="arabicPeriod"/>
            </a:pPr>
            <a:r>
              <a:rPr lang="en-US" dirty="0"/>
              <a:t>A little more power FS adversary or Delaying =&gt; impossible; NEGATIVE RESULTS</a:t>
            </a:r>
          </a:p>
          <a:p>
            <a:pPr marL="228600" indent="-228600">
              <a:buAutoNum type="arabicPeriod"/>
            </a:pPr>
            <a:r>
              <a:rPr lang="en-US" dirty="0"/>
              <a:t>FS can get around by allowing for leakage</a:t>
            </a:r>
          </a:p>
          <a:p>
            <a:pPr marL="228600" indent="-228600">
              <a:buAutoNum type="arabicPeriod"/>
            </a:pPr>
            <a:r>
              <a:rPr lang="en-US" dirty="0"/>
              <a:t>Delaying, must take power away from Adversary to get any result</a:t>
            </a:r>
          </a:p>
          <a:p>
            <a:pPr marL="228600" indent="-228600">
              <a:buAutoNum type="arabicPeriod"/>
            </a:pPr>
            <a:r>
              <a:rPr lang="en-US" dirty="0"/>
              <a:t>One last line: PKCR is key ingredient &amp; thesis contains a construction of PKCR from LWE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7C4A3-ED83-1747-BF0D-21535B63574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0886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Semi-honest (first three)</a:t>
            </a:r>
          </a:p>
          <a:p>
            <a:pPr marL="228600" indent="-228600">
              <a:buAutoNum type="arabicPeriod"/>
            </a:pPr>
            <a:r>
              <a:rPr lang="en-US" dirty="0"/>
              <a:t>(4</a:t>
            </a:r>
            <a:r>
              <a:rPr lang="en-US" baseline="30000" dirty="0"/>
              <a:t>th</a:t>
            </a:r>
            <a:r>
              <a:rPr lang="en-US" dirty="0"/>
              <a:t> row) Start of my PhD ALM</a:t>
            </a:r>
          </a:p>
          <a:p>
            <a:pPr marL="228600" indent="-228600">
              <a:buAutoNum type="arabicPeriod"/>
            </a:pPr>
            <a:r>
              <a:rPr lang="en-US" dirty="0"/>
              <a:t>A little more power FS adversary or Delaying =&gt; impossible; NEGATIVE RESULTS</a:t>
            </a:r>
          </a:p>
          <a:p>
            <a:pPr marL="228600" indent="-228600">
              <a:buAutoNum type="arabicPeriod"/>
            </a:pPr>
            <a:r>
              <a:rPr lang="en-US" dirty="0"/>
              <a:t>FS can get around by allowing for leakage</a:t>
            </a:r>
          </a:p>
          <a:p>
            <a:pPr marL="228600" indent="-228600">
              <a:buAutoNum type="arabicPeriod"/>
            </a:pPr>
            <a:r>
              <a:rPr lang="en-US" dirty="0"/>
              <a:t>Delaying, must take power away from Adversary to get any result</a:t>
            </a:r>
          </a:p>
          <a:p>
            <a:pPr marL="228600" indent="-228600">
              <a:buAutoNum type="arabicPeriod"/>
            </a:pPr>
            <a:r>
              <a:rPr lang="en-US" dirty="0"/>
              <a:t>One last line: PKCR is key ingredient &amp; thesis contains a construction of PKCR from LWE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7C4A3-ED83-1747-BF0D-21535B63574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7906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Semi-honest (first three)</a:t>
            </a:r>
          </a:p>
          <a:p>
            <a:pPr marL="228600" indent="-228600">
              <a:buAutoNum type="arabicPeriod"/>
            </a:pPr>
            <a:r>
              <a:rPr lang="en-US" dirty="0"/>
              <a:t>(4</a:t>
            </a:r>
            <a:r>
              <a:rPr lang="en-US" baseline="30000" dirty="0"/>
              <a:t>th</a:t>
            </a:r>
            <a:r>
              <a:rPr lang="en-US" dirty="0"/>
              <a:t> row) Start of my PhD ALM</a:t>
            </a:r>
          </a:p>
          <a:p>
            <a:pPr marL="228600" indent="-228600">
              <a:buAutoNum type="arabicPeriod"/>
            </a:pPr>
            <a:r>
              <a:rPr lang="en-US" dirty="0"/>
              <a:t>A little more power FS adversary or Delaying =&gt; impossible; NEGATIVE RESULTS</a:t>
            </a:r>
          </a:p>
          <a:p>
            <a:pPr marL="228600" indent="-228600">
              <a:buAutoNum type="arabicPeriod"/>
            </a:pPr>
            <a:r>
              <a:rPr lang="en-US" dirty="0"/>
              <a:t>FS can get around by allowing for leakage</a:t>
            </a:r>
          </a:p>
          <a:p>
            <a:pPr marL="228600" indent="-228600">
              <a:buAutoNum type="arabicPeriod"/>
            </a:pPr>
            <a:r>
              <a:rPr lang="en-US" dirty="0"/>
              <a:t>Delaying, must take power away from Adversary to get any result</a:t>
            </a:r>
          </a:p>
          <a:p>
            <a:pPr marL="228600" indent="-228600">
              <a:buAutoNum type="arabicPeriod"/>
            </a:pPr>
            <a:r>
              <a:rPr lang="en-US" dirty="0"/>
              <a:t>One last line: PKCR is key ingredient &amp; thesis contains a construction of PKCR from LWE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7C4A3-ED83-1747-BF0D-21535B63574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89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Semi-honest (first three)</a:t>
            </a:r>
          </a:p>
          <a:p>
            <a:pPr marL="228600" indent="-228600">
              <a:buAutoNum type="arabicPeriod"/>
            </a:pPr>
            <a:r>
              <a:rPr lang="en-US" dirty="0"/>
              <a:t>(4</a:t>
            </a:r>
            <a:r>
              <a:rPr lang="en-US" baseline="30000" dirty="0"/>
              <a:t>th</a:t>
            </a:r>
            <a:r>
              <a:rPr lang="en-US" dirty="0"/>
              <a:t> row) Start of my PhD ALM</a:t>
            </a:r>
          </a:p>
          <a:p>
            <a:pPr marL="228600" indent="-228600">
              <a:buAutoNum type="arabicPeriod"/>
            </a:pPr>
            <a:r>
              <a:rPr lang="en-US" dirty="0"/>
              <a:t>A little more power FS adversary or Delaying =&gt; impossible; NEGATIVE RESULTS</a:t>
            </a:r>
          </a:p>
          <a:p>
            <a:pPr marL="228600" indent="-228600">
              <a:buAutoNum type="arabicPeriod"/>
            </a:pPr>
            <a:r>
              <a:rPr lang="en-US" dirty="0"/>
              <a:t>FS can get around by allowing for leakage</a:t>
            </a:r>
          </a:p>
          <a:p>
            <a:pPr marL="228600" indent="-228600">
              <a:buAutoNum type="arabicPeriod"/>
            </a:pPr>
            <a:r>
              <a:rPr lang="en-US" dirty="0"/>
              <a:t>Delaying, must take power away from Adversary to get any result</a:t>
            </a:r>
          </a:p>
          <a:p>
            <a:pPr marL="228600" indent="-228600">
              <a:buAutoNum type="arabicPeriod"/>
            </a:pPr>
            <a:r>
              <a:rPr lang="en-US" dirty="0"/>
              <a:t>One last line: PKCR is key ingredient &amp; thesis contains a construction of PKCR from LWE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7C4A3-ED83-1747-BF0D-21535B63574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7376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Semi-honest (first three)</a:t>
            </a:r>
          </a:p>
          <a:p>
            <a:pPr marL="228600" indent="-228600">
              <a:buAutoNum type="arabicPeriod"/>
            </a:pPr>
            <a:r>
              <a:rPr lang="en-US" dirty="0"/>
              <a:t>(4</a:t>
            </a:r>
            <a:r>
              <a:rPr lang="en-US" baseline="30000" dirty="0"/>
              <a:t>th</a:t>
            </a:r>
            <a:r>
              <a:rPr lang="en-US" dirty="0"/>
              <a:t> row) Start of my PhD ALM</a:t>
            </a:r>
          </a:p>
          <a:p>
            <a:pPr marL="228600" indent="-228600">
              <a:buAutoNum type="arabicPeriod"/>
            </a:pPr>
            <a:r>
              <a:rPr lang="en-US" dirty="0"/>
              <a:t>A little more power FS adversary or Delaying =&gt; impossible; NEGATIVE RESULTS</a:t>
            </a:r>
          </a:p>
          <a:p>
            <a:pPr marL="228600" indent="-228600">
              <a:buAutoNum type="arabicPeriod"/>
            </a:pPr>
            <a:r>
              <a:rPr lang="en-US" dirty="0"/>
              <a:t>FS can get around by allowing for leakage</a:t>
            </a:r>
          </a:p>
          <a:p>
            <a:pPr marL="228600" indent="-228600">
              <a:buAutoNum type="arabicPeriod"/>
            </a:pPr>
            <a:r>
              <a:rPr lang="en-US" dirty="0"/>
              <a:t>Delaying, must take power away from Adversary to get any result</a:t>
            </a:r>
          </a:p>
          <a:p>
            <a:pPr marL="228600" indent="-228600">
              <a:buAutoNum type="arabicPeriod"/>
            </a:pPr>
            <a:r>
              <a:rPr lang="en-US" dirty="0"/>
              <a:t>One last line: PKCR is key ingredient &amp; thesis contains a construction of PKCR from LWE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7C4A3-ED83-1747-BF0D-21535B63574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 explicit about the outline of talk is MPC, Hashing, Encryption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7C4A3-ED83-1747-BF0D-21535B63574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1399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</a:t>
            </a:r>
          </a:p>
          <a:p>
            <a:r>
              <a:rPr lang="en-US" dirty="0"/>
              <a:t>Reference distributed algorithms of FLB: Byzantine agreements/Broadcast 1982 or 1983</a:t>
            </a:r>
          </a:p>
          <a:p>
            <a:r>
              <a:rPr lang="en-US" dirty="0"/>
              <a:t>IN THESIS</a:t>
            </a:r>
          </a:p>
          <a:p>
            <a:r>
              <a:rPr lang="en-US" dirty="0"/>
              <a:t>Mention it here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r>
              <a:rPr lang="en-US" dirty="0"/>
              <a:t>https://</a:t>
            </a:r>
            <a:r>
              <a:rPr lang="en-US" dirty="0" err="1"/>
              <a:t>groups.csail.mit.edu</a:t>
            </a:r>
            <a:r>
              <a:rPr lang="en-US" dirty="0"/>
              <a:t>/</a:t>
            </a:r>
            <a:r>
              <a:rPr lang="en-US" dirty="0" err="1"/>
              <a:t>tds</a:t>
            </a:r>
            <a:r>
              <a:rPr lang="en-US" dirty="0"/>
              <a:t>/papers/Lynch/</a:t>
            </a:r>
            <a:r>
              <a:rPr lang="en-US" dirty="0" err="1"/>
              <a:t>FischerLynchMerritt-dc.pdf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7C4A3-ED83-1747-BF0D-21535B63574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2464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renumber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7C4A3-ED83-1747-BF0D-21535B63574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8175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7C4A3-ED83-1747-BF0D-21535B63574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680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Semi-honest (first three)</a:t>
            </a:r>
          </a:p>
          <a:p>
            <a:pPr marL="228600" indent="-228600">
              <a:buAutoNum type="arabicPeriod"/>
            </a:pPr>
            <a:r>
              <a:rPr lang="en-US" dirty="0"/>
              <a:t>(4</a:t>
            </a:r>
            <a:r>
              <a:rPr lang="en-US" baseline="30000" dirty="0"/>
              <a:t>th</a:t>
            </a:r>
            <a:r>
              <a:rPr lang="en-US" dirty="0"/>
              <a:t> row) Start of my PhD ALM</a:t>
            </a:r>
          </a:p>
          <a:p>
            <a:pPr marL="228600" indent="-228600">
              <a:buAutoNum type="arabicPeriod"/>
            </a:pPr>
            <a:r>
              <a:rPr lang="en-US" dirty="0"/>
              <a:t>A little more power FS adversary or Delaying =&gt; impossible; NEGATIVE RESULTS</a:t>
            </a:r>
          </a:p>
          <a:p>
            <a:pPr marL="228600" indent="-228600">
              <a:buAutoNum type="arabicPeriod"/>
            </a:pPr>
            <a:r>
              <a:rPr lang="en-US" dirty="0"/>
              <a:t>FS can get around by allowing for leakage</a:t>
            </a:r>
          </a:p>
          <a:p>
            <a:pPr marL="228600" indent="-228600">
              <a:buAutoNum type="arabicPeriod"/>
            </a:pPr>
            <a:r>
              <a:rPr lang="en-US" dirty="0"/>
              <a:t>Delaying, must take power away from Adversary to get any result</a:t>
            </a:r>
          </a:p>
          <a:p>
            <a:pPr marL="228600" indent="-228600">
              <a:buAutoNum type="arabicPeriod"/>
            </a:pPr>
            <a:r>
              <a:rPr lang="en-US" dirty="0"/>
              <a:t>One last line: PKCR is key ingredient &amp; thesis contains a construction of PKCR from LWE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7C4A3-ED83-1747-BF0D-21535B63574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469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Semi-honest (first three)</a:t>
            </a:r>
          </a:p>
          <a:p>
            <a:pPr marL="228600" indent="-228600">
              <a:buAutoNum type="arabicPeriod"/>
            </a:pPr>
            <a:r>
              <a:rPr lang="en-US" dirty="0"/>
              <a:t>(4</a:t>
            </a:r>
            <a:r>
              <a:rPr lang="en-US" baseline="30000" dirty="0"/>
              <a:t>th</a:t>
            </a:r>
            <a:r>
              <a:rPr lang="en-US" dirty="0"/>
              <a:t> row) Start of my PhD ALM</a:t>
            </a:r>
          </a:p>
          <a:p>
            <a:pPr marL="228600" indent="-228600">
              <a:buAutoNum type="arabicPeriod"/>
            </a:pPr>
            <a:r>
              <a:rPr lang="en-US" dirty="0"/>
              <a:t>A little more power FS adversary or Delaying =&gt; impossible; NEGATIVE RESULTS</a:t>
            </a:r>
          </a:p>
          <a:p>
            <a:pPr marL="228600" indent="-228600">
              <a:buAutoNum type="arabicPeriod"/>
            </a:pPr>
            <a:r>
              <a:rPr lang="en-US" dirty="0"/>
              <a:t>FS can get around by allowing for leakage</a:t>
            </a:r>
          </a:p>
          <a:p>
            <a:pPr marL="228600" indent="-228600">
              <a:buAutoNum type="arabicPeriod"/>
            </a:pPr>
            <a:r>
              <a:rPr lang="en-US" dirty="0"/>
              <a:t>Delaying, must take power away from Adversary to get any result</a:t>
            </a:r>
          </a:p>
          <a:p>
            <a:pPr marL="228600" indent="-228600">
              <a:buAutoNum type="arabicPeriod"/>
            </a:pPr>
            <a:r>
              <a:rPr lang="en-US" dirty="0"/>
              <a:t>One last line: PKCR is key ingredient &amp; thesis contains a construction of PKCR from LWE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7C4A3-ED83-1747-BF0D-21535B63574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5972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7C4A3-ED83-1747-BF0D-21535B63574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7757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technical-sounding terminology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7C4A3-ED83-1747-BF0D-21535B63574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1560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Sketching algorithms for graphs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7C4A3-ED83-1747-BF0D-21535B63574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189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7C4A3-ED83-1747-BF0D-21535B63574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7081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Non-robust (no h)</a:t>
            </a:r>
          </a:p>
          <a:p>
            <a:r>
              <a:rPr lang="en-US" dirty="0"/>
              <a:t>-&gt; Gap-Hamming predicate and then construction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7C4A3-ED83-1747-BF0D-21535B63574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296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sorts of other things --- polytime vs </a:t>
            </a:r>
            <a:r>
              <a:rPr lang="en-US" dirty="0" err="1"/>
              <a:t>unbdd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7C4A3-ED83-1747-BF0D-21535B63574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572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we focus on the gap-hamming predicate, which instead of just giving equal-or-not, can describe whether two inputs are close or far.</a:t>
            </a:r>
          </a:p>
          <a:p>
            <a:r>
              <a:rPr lang="en-US" dirty="0"/>
              <a:t>Ideally you want constant fraction for 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4541-19AE-1A40-A625-44E14F0638E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417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4541-19AE-1A40-A625-44E14F0638E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0158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a larger center d if we assume exponentially secure CRHFs</a:t>
            </a:r>
          </a:p>
          <a:p>
            <a:r>
              <a:rPr lang="en-US" dirty="0"/>
              <a:t>(idea: subsets in the middle can be smaller)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4541-19AE-1A40-A625-44E14F0638E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938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“In the second construction, we can handle d = n/log n.”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4541-19AE-1A40-A625-44E14F0638E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9699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64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7C4A3-ED83-1747-BF0D-21535B63574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0434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7C4A3-ED83-1747-BF0D-21535B63574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9031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7C4A3-ED83-1747-BF0D-21535B63574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123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this slide should introduce the core issues of a world without OWFs, why we rely on P ≠ NP for crypto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7C400-7923-DA49-A866-A34B4959286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2200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this slide should introduce the core issues of a world without OWFs, why we rely on P ≠ NP for crypto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7C400-7923-DA49-A866-A34B4959286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0444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put this in bold in the middle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7C400-7923-DA49-A866-A34B4959286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479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7C4A3-ED83-1747-BF0D-21535B63574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6460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put this in bold in the middle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7C400-7923-DA49-A866-A34B4959286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16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start off this discussion, let’s mention Merkle Puzzles, the original fine-grained key exchange. Based on either Random Oracles, or very very strong OWFs, we can get a key exchange with an N^2 “gap” between runtime and the time it takes an adversary to break.</a:t>
            </a:r>
          </a:p>
          <a:p>
            <a:r>
              <a:rPr lang="en-US" dirty="0"/>
              <a:t>But wait, we said we were in a world without OWFs…</a:t>
            </a:r>
          </a:p>
          <a:p>
            <a:endParaRPr lang="en-US" dirty="0"/>
          </a:p>
          <a:p>
            <a:r>
              <a:rPr lang="en-US" dirty="0"/>
              <a:t>Merkle 78</a:t>
            </a:r>
          </a:p>
          <a:p>
            <a:r>
              <a:rPr lang="en-US" dirty="0"/>
              <a:t>E. </a:t>
            </a:r>
            <a:r>
              <a:rPr lang="en-US" dirty="0" err="1"/>
              <a:t>Biham</a:t>
            </a:r>
            <a:r>
              <a:rPr lang="en-US" dirty="0"/>
              <a:t>, Y. J. Goren, and Y. </a:t>
            </a:r>
            <a:r>
              <a:rPr lang="en-US" dirty="0" err="1"/>
              <a:t>Ishai</a:t>
            </a:r>
            <a:r>
              <a:rPr lang="en-US" dirty="0"/>
              <a:t>. 08,</a:t>
            </a:r>
          </a:p>
          <a:p>
            <a:r>
              <a:rPr lang="en-US" dirty="0"/>
              <a:t>M. Ball, A. Rosen, M. Sabin, and P. N. </a:t>
            </a:r>
            <a:r>
              <a:rPr lang="en-US" dirty="0" err="1"/>
              <a:t>Vasudevan</a:t>
            </a:r>
            <a:r>
              <a:rPr lang="en-US" dirty="0"/>
              <a:t> 18</a:t>
            </a:r>
          </a:p>
          <a:p>
            <a:r>
              <a:rPr lang="fi-FI" dirty="0"/>
              <a:t>A. Degwekar, V. Vaikuntanathan, and P. N. Vasudevan 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7C400-7923-DA49-A866-A34B4959286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4201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resources: space (</a:t>
            </a:r>
            <a:r>
              <a:rPr lang="en-US" dirty="0" err="1"/>
              <a:t>bdd</a:t>
            </a:r>
            <a:r>
              <a:rPr lang="en-US" dirty="0"/>
              <a:t> storage </a:t>
            </a:r>
            <a:r>
              <a:rPr lang="en-US" dirty="0" err="1"/>
              <a:t>Ueli</a:t>
            </a:r>
            <a:r>
              <a:rPr lang="en-US" dirty="0"/>
              <a:t> Mauer </a:t>
            </a:r>
            <a:r>
              <a:rPr lang="en-US" dirty="0" err="1"/>
              <a:t>etc</a:t>
            </a:r>
            <a:r>
              <a:rPr lang="en-US" dirty="0"/>
              <a:t>), parallel time (DVV)</a:t>
            </a:r>
          </a:p>
          <a:p>
            <a:endParaRPr lang="en-US" dirty="0"/>
          </a:p>
          <a:p>
            <a:r>
              <a:rPr lang="en-US" dirty="0"/>
              <a:t>n time, n^2 invert</a:t>
            </a:r>
          </a:p>
          <a:p>
            <a:endParaRPr lang="en-US" dirty="0"/>
          </a:p>
          <a:p>
            <a:r>
              <a:rPr lang="en-US" dirty="0"/>
              <a:t>Merkle 78</a:t>
            </a:r>
          </a:p>
          <a:p>
            <a:r>
              <a:rPr lang="en-US" dirty="0"/>
              <a:t>E. </a:t>
            </a:r>
            <a:r>
              <a:rPr lang="en-US" dirty="0" err="1"/>
              <a:t>Biham</a:t>
            </a:r>
            <a:r>
              <a:rPr lang="en-US" dirty="0"/>
              <a:t>, Y. J. Goren, and Y. </a:t>
            </a:r>
            <a:r>
              <a:rPr lang="en-US" dirty="0" err="1"/>
              <a:t>Ishai</a:t>
            </a:r>
            <a:r>
              <a:rPr lang="en-US" dirty="0"/>
              <a:t>. 08,</a:t>
            </a:r>
          </a:p>
          <a:p>
            <a:r>
              <a:rPr lang="en-US" dirty="0"/>
              <a:t>M. Ball, A. Rosen, M. Sabin, and P. N. </a:t>
            </a:r>
            <a:r>
              <a:rPr lang="en-US" dirty="0" err="1"/>
              <a:t>Vasudevan</a:t>
            </a:r>
            <a:r>
              <a:rPr lang="en-US" dirty="0"/>
              <a:t> 18</a:t>
            </a:r>
          </a:p>
          <a:p>
            <a:pPr marL="228600" indent="-228600">
              <a:buAutoNum type="alphaUcPeriod"/>
            </a:pPr>
            <a:r>
              <a:rPr lang="fi-FI" dirty="0" err="1"/>
              <a:t>Degwekar</a:t>
            </a:r>
            <a:r>
              <a:rPr lang="fi-FI" dirty="0"/>
              <a:t>, V. Vaikuntanathan, and P. N. </a:t>
            </a:r>
            <a:r>
              <a:rPr lang="fi-FI" dirty="0" err="1"/>
              <a:t>Vasudevan</a:t>
            </a:r>
            <a:r>
              <a:rPr lang="fi-FI" dirty="0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7C400-7923-DA49-A866-A34B4959286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8630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resources: space (</a:t>
            </a:r>
            <a:r>
              <a:rPr lang="en-US" dirty="0" err="1"/>
              <a:t>bdd</a:t>
            </a:r>
            <a:r>
              <a:rPr lang="en-US" dirty="0"/>
              <a:t> storage </a:t>
            </a:r>
            <a:r>
              <a:rPr lang="en-US" dirty="0" err="1"/>
              <a:t>Ueli</a:t>
            </a:r>
            <a:r>
              <a:rPr lang="en-US" dirty="0"/>
              <a:t> Mauer </a:t>
            </a:r>
            <a:r>
              <a:rPr lang="en-US" dirty="0" err="1"/>
              <a:t>etc</a:t>
            </a:r>
            <a:r>
              <a:rPr lang="en-US" dirty="0"/>
              <a:t>), parallel time (DVV)</a:t>
            </a:r>
          </a:p>
          <a:p>
            <a:endParaRPr lang="en-US" dirty="0"/>
          </a:p>
          <a:p>
            <a:r>
              <a:rPr lang="en-US" dirty="0"/>
              <a:t>n time, n^2 invert</a:t>
            </a:r>
          </a:p>
          <a:p>
            <a:endParaRPr lang="en-US" dirty="0"/>
          </a:p>
          <a:p>
            <a:r>
              <a:rPr lang="en-US" dirty="0"/>
              <a:t>Merkle 78</a:t>
            </a:r>
          </a:p>
          <a:p>
            <a:r>
              <a:rPr lang="en-US" dirty="0"/>
              <a:t>E. </a:t>
            </a:r>
            <a:r>
              <a:rPr lang="en-US" dirty="0" err="1"/>
              <a:t>Biham</a:t>
            </a:r>
            <a:r>
              <a:rPr lang="en-US" dirty="0"/>
              <a:t>, Y. J. Goren, and Y. </a:t>
            </a:r>
            <a:r>
              <a:rPr lang="en-US" dirty="0" err="1"/>
              <a:t>Ishai</a:t>
            </a:r>
            <a:r>
              <a:rPr lang="en-US" dirty="0"/>
              <a:t>. 08,</a:t>
            </a:r>
          </a:p>
          <a:p>
            <a:r>
              <a:rPr lang="en-US" dirty="0"/>
              <a:t>M. Ball, A. Rosen, M. Sabin, and P. N. </a:t>
            </a:r>
            <a:r>
              <a:rPr lang="en-US" dirty="0" err="1"/>
              <a:t>Vasudevan</a:t>
            </a:r>
            <a:r>
              <a:rPr lang="en-US" dirty="0"/>
              <a:t> 18</a:t>
            </a:r>
          </a:p>
          <a:p>
            <a:pPr marL="228600" indent="-228600">
              <a:buAutoNum type="alphaUcPeriod"/>
            </a:pPr>
            <a:r>
              <a:rPr lang="fi-FI" dirty="0" err="1"/>
              <a:t>Degwekar</a:t>
            </a:r>
            <a:r>
              <a:rPr lang="fi-FI" dirty="0"/>
              <a:t>, V. Vaikuntanathan, and P. N. </a:t>
            </a:r>
            <a:r>
              <a:rPr lang="fi-FI" dirty="0" err="1"/>
              <a:t>Vasudevan</a:t>
            </a:r>
            <a:r>
              <a:rPr lang="fi-FI" dirty="0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7C400-7923-DA49-A866-A34B4959286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2846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7C400-7923-DA49-A866-A34B4959286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735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does Merkle fail?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7C400-7923-DA49-A866-A34B4959286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154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7C400-7923-DA49-A866-A34B4959286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057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7C400-7923-DA49-A866-A34B4959286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294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Rio</a:t>
            </a:r>
          </a:p>
          <a:p>
            <a:r>
              <a:rPr lang="en-US" dirty="0"/>
              <a:t>After minimizing </a:t>
            </a:r>
            <a:r>
              <a:rPr lang="en-US" dirty="0" err="1"/>
              <a:t>wrt</a:t>
            </a:r>
            <a:r>
              <a:rPr lang="en-US" dirty="0"/>
              <a:t> ell and n, we get that A &amp; B only need n^{2k – 2} time to run this protocol.</a:t>
            </a:r>
          </a:p>
          <a:p>
            <a:r>
              <a:rPr lang="en-US" dirty="0"/>
              <a:t>ell = n^{2k – 4}</a:t>
            </a:r>
          </a:p>
          <a:p>
            <a:r>
              <a:rPr lang="en-US" dirty="0"/>
              <a:t>… Hope that Eve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7C400-7923-DA49-A866-A34B4959286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2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7C400-7923-DA49-A866-A34B4959286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72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technical-sounding terminology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7C4A3-ED83-1747-BF0D-21535B63574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00382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85</a:t>
            </a:r>
          </a:p>
          <a:p>
            <a:r>
              <a:rPr lang="en-US" dirty="0"/>
              <a:t>Maybe don’t go through the reduction...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7C400-7923-DA49-A866-A34B4959286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8732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Andrea</a:t>
            </a:r>
          </a:p>
          <a:p>
            <a:endParaRPr lang="en-US" dirty="0"/>
          </a:p>
          <a:p>
            <a:r>
              <a:rPr lang="en-US" b="0" dirty="0"/>
              <a:t>There is a significant amount of error and correlation to deal with here.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37C400-7923-DA49-A866-A34B4959286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1984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7C4A3-ED83-1747-BF0D-21535B63574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192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7C4A3-ED83-1747-BF0D-21535B63574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9852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write out citations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7C4A3-ED83-1747-BF0D-21535B63574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6727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baseline="0" dirty="0">
                <a:solidFill>
                  <a:srgbClr val="0070C0"/>
                </a:solidFill>
              </a:rPr>
              <a:t>TODO: remove the green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baseline="0" dirty="0">
                <a:solidFill>
                  <a:srgbClr val="0070C0"/>
                </a:solidFill>
              </a:rPr>
              <a:t>Discuss that we’re not </a:t>
            </a:r>
            <a:r>
              <a:rPr lang="en-US" sz="1200" b="0" baseline="0" dirty="0" err="1">
                <a:solidFill>
                  <a:srgbClr val="0070C0"/>
                </a:solidFill>
              </a:rPr>
              <a:t>explicitely</a:t>
            </a:r>
            <a:r>
              <a:rPr lang="en-US" sz="1200" b="0" baseline="0" dirty="0">
                <a:solidFill>
                  <a:srgbClr val="0070C0"/>
                </a:solidFill>
              </a:rPr>
              <a:t> “adding a layer”, but rather changing the </a:t>
            </a:r>
            <a:r>
              <a:rPr lang="en-US" sz="1200" b="0" baseline="0" dirty="0" err="1">
                <a:solidFill>
                  <a:srgbClr val="0070C0"/>
                </a:solidFill>
              </a:rPr>
              <a:t>pks</a:t>
            </a:r>
            <a:r>
              <a:rPr lang="en-US" sz="1200" b="0" baseline="0" dirty="0">
                <a:solidFill>
                  <a:srgbClr val="0070C0"/>
                </a:solidFill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baseline="0" dirty="0">
                <a:solidFill>
                  <a:srgbClr val="0070C0"/>
                </a:solidFill>
              </a:rPr>
              <a:t>CT looks the same after this op: same as encrypting under fresh pk.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3C991-37F0-4EFC-850D-7AE1C9B77B87}" type="slidenum">
              <a:rPr lang="he-IL" smtClean="0"/>
              <a:pPr/>
              <a:t>85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7651859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flesh this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7C4A3-ED83-1747-BF0D-21535B635744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0052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flesh this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7C4A3-ED83-1747-BF0D-21535B635744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339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4541-19AE-1A40-A625-44E14F0638E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90997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“We would like to get PPH for properties other than equality, so…”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19F59-8B40-0643-A9F7-C544B0BAAC1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93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Say: People also look at active MITM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7C4A3-ED83-1747-BF0D-21535B63574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7423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LB in OWCC =&gt; LB for hash functions, BUT we need exact LBs</a:t>
            </a:r>
          </a:p>
          <a:p>
            <a:r>
              <a:rPr lang="en-US" dirty="0"/>
              <a:t>We show impossibility for a gap-hamming predicate with a relatively small gap – note that our constructions have a relatively large gap, and so gets around this LB.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Emphasize what </a:t>
            </a:r>
            <a:r>
              <a:rPr lang="en-US" b="1" dirty="0"/>
              <a:t>we </a:t>
            </a:r>
            <a:r>
              <a:rPr lang="en-US" dirty="0"/>
              <a:t>do</a:t>
            </a:r>
          </a:p>
          <a:p>
            <a:endParaRPr lang="en-US" dirty="0"/>
          </a:p>
          <a:p>
            <a:r>
              <a:rPr lang="en-US" dirty="0"/>
              <a:t>2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4541-19AE-1A40-A625-44E14F0638E5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3126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19F59-8B40-0643-A9F7-C544B0BAAC1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3924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7C4A3-ED83-1747-BF0D-21535B635744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91041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19F59-8B40-0643-A9F7-C544B0BAAC12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07488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that later queries do NOT distinguish x and x’.. Just the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19F59-8B40-0643-A9F7-C544B0BAAC12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88255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here x is the difference between two inputs. Because everything is linear, we just care about preserving the hamming weight of the difference.</a:t>
            </a:r>
          </a:p>
          <a:p>
            <a:r>
              <a:rPr lang="en-US" dirty="0"/>
              <a:t>Also note that this is a NON ROBUST construction, which is why we can get a d like that…</a:t>
            </a:r>
          </a:p>
          <a:p>
            <a:endParaRPr lang="en-US" dirty="0"/>
          </a:p>
          <a:p>
            <a:r>
              <a:rPr lang="en-US" dirty="0"/>
              <a:t>Computing tau:</a:t>
            </a:r>
          </a:p>
          <a:p>
            <a:r>
              <a:rPr lang="en-US" dirty="0"/>
              <a:t>Mu_1 = m/2 (1 – e^{-2(1 – eps)} )</a:t>
            </a:r>
          </a:p>
          <a:p>
            <a:r>
              <a:rPr lang="en-US" dirty="0"/>
              <a:t>Mu_2 = m/2 (1 – e^{-2(1 + \eps)} )</a:t>
            </a:r>
          </a:p>
          <a:p>
            <a:endParaRPr lang="en-US" dirty="0"/>
          </a:p>
          <a:p>
            <a:r>
              <a:rPr lang="en-US" dirty="0"/>
              <a:t>Go through the probability that any row in A dotted with x is 1 conditioned on the weight of x and then you can get these bounds.</a:t>
            </a:r>
          </a:p>
          <a:p>
            <a:endParaRPr lang="en-US" dirty="0"/>
          </a:p>
          <a:p>
            <a:r>
              <a:rPr lang="en-US" dirty="0"/>
              <a:t>Tau = ½ (mu1 + mu2)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19F59-8B40-0643-A9F7-C544B0BAAC12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6009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 enough d = n/log n</a:t>
            </a:r>
          </a:p>
          <a:p>
            <a:endParaRPr lang="en-US" dirty="0"/>
          </a:p>
          <a:p>
            <a:r>
              <a:rPr lang="en-US" dirty="0"/>
              <a:t>Computing tau:</a:t>
            </a:r>
          </a:p>
          <a:p>
            <a:r>
              <a:rPr lang="en-US" dirty="0"/>
              <a:t>Mu_1 = m/2 (1 – e^{-2(1 – eps)} )</a:t>
            </a:r>
          </a:p>
          <a:p>
            <a:r>
              <a:rPr lang="en-US" dirty="0"/>
              <a:t>Mu_2 = m/2 (1 – e^{-2(1 + \eps)} )</a:t>
            </a:r>
          </a:p>
          <a:p>
            <a:endParaRPr lang="en-US" dirty="0"/>
          </a:p>
          <a:p>
            <a:r>
              <a:rPr lang="en-US" dirty="0"/>
              <a:t>Go through the probability that any row in A dotted with x is 1 conditioned on the weight of x and then you can get these bounds.</a:t>
            </a:r>
          </a:p>
          <a:p>
            <a:endParaRPr lang="en-US" dirty="0"/>
          </a:p>
          <a:p>
            <a:r>
              <a:rPr lang="en-US" dirty="0"/>
              <a:t>Tau = ½ (mu1 + mu2)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19F59-8B40-0643-A9F7-C544B0BAAC12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8977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Computing tau:</a:t>
            </a:r>
          </a:p>
          <a:p>
            <a:r>
              <a:rPr lang="en-US" dirty="0"/>
              <a:t>Mu_1 = m/2 (1 – e^{-2(1 – eps)} )</a:t>
            </a:r>
          </a:p>
          <a:p>
            <a:r>
              <a:rPr lang="en-US" dirty="0"/>
              <a:t>Mu_2 = m/2 (1 – e^{-2(1 + \eps)} )</a:t>
            </a:r>
          </a:p>
          <a:p>
            <a:endParaRPr lang="en-US" dirty="0"/>
          </a:p>
          <a:p>
            <a:r>
              <a:rPr lang="en-US" dirty="0"/>
              <a:t>Go through the probability that any row in A dotted with x is 1 conditioned on the weight of x and then you can get these bounds.</a:t>
            </a:r>
          </a:p>
          <a:p>
            <a:endParaRPr lang="en-US" dirty="0"/>
          </a:p>
          <a:p>
            <a:r>
              <a:rPr lang="en-US" dirty="0"/>
              <a:t>Tau = ½ (mu1 + mu2)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19F59-8B40-0643-A9F7-C544B0BAAC12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18149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19F59-8B40-0643-A9F7-C544B0BAAC12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94226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PROBLEM WITH THESE PROPERTIES </a:t>
            </a:r>
          </a:p>
          <a:p>
            <a:endParaRPr lang="en-US" dirty="0"/>
          </a:p>
          <a:p>
            <a:r>
              <a:rPr lang="en-US" dirty="0"/>
              <a:t>We can do this with three</a:t>
            </a:r>
            <a:r>
              <a:rPr lang="en-US" baseline="0" dirty="0"/>
              <a:t> properties. It is both the case that ZKC has these properties and that any problem with these properties will create a PKE.</a:t>
            </a:r>
          </a:p>
          <a:p>
            <a:endParaRPr lang="en-US" baseline="0" dirty="0"/>
          </a:p>
          <a:p>
            <a:r>
              <a:rPr lang="en-US" baseline="0" dirty="0" err="1"/>
              <a:t>Listhard</a:t>
            </a:r>
            <a:r>
              <a:rPr lang="en-US" baseline="0" dirty="0"/>
              <a:t>, which lets us say that finding the index of a solution in a list requires that every problem in that list be solved in </a:t>
            </a:r>
            <a:r>
              <a:rPr lang="en-US" baseline="0" dirty="0" err="1"/>
              <a:t>n^k</a:t>
            </a:r>
            <a:r>
              <a:rPr lang="en-US" baseline="0" dirty="0"/>
              <a:t> time. This is an efficient </a:t>
            </a:r>
            <a:r>
              <a:rPr lang="en-US" baseline="0" dirty="0" err="1"/>
              <a:t>self reduction</a:t>
            </a:r>
            <a:r>
              <a:rPr lang="en-US" baseline="0" dirty="0"/>
              <a:t>.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Splittable</a:t>
            </a:r>
            <a:r>
              <a:rPr lang="en-US" dirty="0"/>
              <a:t> splits the high order bits and low order bits of the weights on the edges, so you’ll start with one problem that has weights mod R and end up with two problems over mod sqrt(R).</a:t>
            </a:r>
          </a:p>
          <a:p>
            <a:endParaRPr lang="en-US" dirty="0"/>
          </a:p>
          <a:p>
            <a:r>
              <a:rPr lang="en-US" dirty="0"/>
              <a:t>Finally, </a:t>
            </a:r>
            <a:r>
              <a:rPr lang="en-US" dirty="0" err="1"/>
              <a:t>plantable</a:t>
            </a:r>
            <a:r>
              <a:rPr lang="en-US" dirty="0"/>
              <a:t>.</a:t>
            </a:r>
            <a:r>
              <a:rPr lang="en-US" baseline="0" dirty="0"/>
              <a:t> We need to be able to plant cliques into instances </a:t>
            </a:r>
            <a:r>
              <a:rPr lang="en-US" baseline="0" dirty="0" err="1"/>
              <a:t>with out</a:t>
            </a:r>
            <a:r>
              <a:rPr lang="en-US" baseline="0" dirty="0"/>
              <a:t> any.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7C400-7923-DA49-A866-A34B4959286E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632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7C4A3-ED83-1747-BF0D-21535B63574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50637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go from clique location to the</a:t>
            </a:r>
            <a:r>
              <a:rPr lang="en-US" baseline="0" dirty="0"/>
              <a:t> index of the problem with a solution in a list. To do this we use list hard (creative naming I know)</a:t>
            </a:r>
          </a:p>
          <a:p>
            <a:r>
              <a:rPr lang="en-US" baseline="0" dirty="0"/>
              <a:t>The hardness of a list of ell instances of size n is ell </a:t>
            </a:r>
            <a:r>
              <a:rPr lang="en-US" baseline="0" dirty="0" err="1"/>
              <a:t>n^k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Next we want to show that a PAIR of instances is hard to find, for this we use the </a:t>
            </a:r>
            <a:r>
              <a:rPr lang="en-US" baseline="0" dirty="0" err="1"/>
              <a:t>splittalbe</a:t>
            </a:r>
            <a:r>
              <a:rPr lang="en-US" baseline="0" dirty="0"/>
              <a:t> property. We take every instance and split it into two instances. If it started with a solution both have one, else neither do. </a:t>
            </a:r>
          </a:p>
          <a:p>
            <a:endParaRPr lang="en-US" baseline="0" dirty="0"/>
          </a:p>
          <a:p>
            <a:r>
              <a:rPr lang="en-US" baseline="0" dirty="0"/>
              <a:t>Finally, we plant the remaining root ell minus one instances in each list to bring the problem back to breaking the key exchange. We use plant ability for this.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7C400-7923-DA49-A866-A34B4959286E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99415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Let</a:t>
            </a:r>
            <a:r>
              <a:rPr lang="en-US" baseline="0" dirty="0" err="1"/>
              <a:t>s</a:t>
            </a:r>
            <a:r>
              <a:rPr lang="en-US" baseline="0" dirty="0"/>
              <a:t> give an explanation of why </a:t>
            </a:r>
            <a:r>
              <a:rPr lang="en-US" baseline="0" dirty="0" err="1"/>
              <a:t>zkc</a:t>
            </a:r>
            <a:r>
              <a:rPr lang="en-US" baseline="0" dirty="0"/>
              <a:t> is list hard. </a:t>
            </a:r>
          </a:p>
          <a:p>
            <a:endParaRPr lang="en-US" baseline="0" dirty="0"/>
          </a:p>
          <a:p>
            <a:r>
              <a:rPr lang="en-US" baseline="0" dirty="0"/>
              <a:t>Given an instance we will split the problem, consider here splitting every vertex set in two. There are 8 possible combinations of these split vertex sets. In general if we have </a:t>
            </a:r>
            <a:r>
              <a:rPr lang="en-US" baseline="0" dirty="0" err="1"/>
              <a:t>zkc</a:t>
            </a:r>
            <a:r>
              <a:rPr lang="en-US" baseline="0" dirty="0"/>
              <a:t> and we split \ell times then we have </a:t>
            </a:r>
            <a:r>
              <a:rPr lang="en-US" baseline="0" dirty="0" err="1"/>
              <a:t>ell^k</a:t>
            </a:r>
            <a:r>
              <a:rPr lang="en-US" baseline="0" dirty="0"/>
              <a:t> instances. </a:t>
            </a:r>
          </a:p>
          <a:p>
            <a:endParaRPr lang="en-US" baseline="0" dirty="0"/>
          </a:p>
          <a:p>
            <a:r>
              <a:rPr lang="en-US" baseline="0" dirty="0"/>
              <a:t>One of these instances will contain the original clique, here the green moon, green star and green sun instance. </a:t>
            </a:r>
          </a:p>
          <a:p>
            <a:endParaRPr lang="en-US" baseline="0" dirty="0"/>
          </a:p>
          <a:p>
            <a:r>
              <a:rPr lang="en-US" baseline="0" dirty="0"/>
              <a:t>There is correlation between the instances, and we want the instances  to be uncorrelated. We </a:t>
            </a:r>
            <a:r>
              <a:rPr lang="en-US" baseline="0" dirty="0" err="1"/>
              <a:t>acheive</a:t>
            </a:r>
            <a:r>
              <a:rPr lang="en-US" baseline="0" dirty="0"/>
              <a:t> this by making multiple lists, if you are interested in this talk to us offline.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7C400-7923-DA49-A866-A34B4959286E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60682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</a:t>
            </a:r>
            <a:r>
              <a:rPr lang="en-US" baseline="0" dirty="0"/>
              <a:t> is this sufficient? Well, when we produce ell ^k instances each of size \n/\ell we can ask how long each problem must take.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7C400-7923-DA49-A866-A34B4959286E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3758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</a:t>
            </a:r>
            <a:r>
              <a:rPr lang="en-US" baseline="0" dirty="0"/>
              <a:t> know that that the time must work out to be </a:t>
            </a:r>
            <a:r>
              <a:rPr lang="en-US" baseline="0" dirty="0" err="1"/>
              <a:t>n^k</a:t>
            </a:r>
            <a:r>
              <a:rPr lang="en-US" baseline="0" dirty="0"/>
              <a:t>, and as it turns out saving over (n/ell)^k would propagate an improvement (if ell is </a:t>
            </a:r>
            <a:r>
              <a:rPr lang="en-US" baseline="0" dirty="0" err="1"/>
              <a:t>polynomially</a:t>
            </a:r>
            <a:r>
              <a:rPr lang="en-US" baseline="0" dirty="0"/>
              <a:t> large enough)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7C400-7923-DA49-A866-A34B4959286E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3566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Andrea</a:t>
            </a:r>
          </a:p>
          <a:p>
            <a:endParaRPr lang="en-US" dirty="0"/>
          </a:p>
          <a:p>
            <a:r>
              <a:rPr lang="en-US" b="0" dirty="0"/>
              <a:t>There is a significant amount of error and correlation to deal with here.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37C400-7923-DA49-A866-A34B4959286E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82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7C4A3-ED83-1747-BF0D-21535B63574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183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the main three directions.. This is what I’m talking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7C4A3-ED83-1747-BF0D-21535B63574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56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21090-3F6A-FD43-B594-750DBA5B2E08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5D863-D172-704C-9DAE-3856B91C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10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21090-3F6A-FD43-B594-750DBA5B2E08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5D863-D172-704C-9DAE-3856B91C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58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21090-3F6A-FD43-B594-750DBA5B2E08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5D863-D172-704C-9DAE-3856B91C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671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21090-3F6A-FD43-B594-750DBA5B2E08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5D863-D172-704C-9DAE-3856B91C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227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21090-3F6A-FD43-B594-750DBA5B2E08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5D863-D172-704C-9DAE-3856B91C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90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21090-3F6A-FD43-B594-750DBA5B2E08}" type="datetimeFigureOut">
              <a:rPr lang="en-US" smtClean="0"/>
              <a:t>4/18/20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5D863-D172-704C-9DAE-3856B91C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928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21090-3F6A-FD43-B594-750DBA5B2E08}" type="datetimeFigureOut">
              <a:rPr lang="en-US" smtClean="0"/>
              <a:t>4/18/20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5D863-D172-704C-9DAE-3856B91C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992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21090-3F6A-FD43-B594-750DBA5B2E08}" type="datetimeFigureOut">
              <a:rPr lang="en-US" smtClean="0"/>
              <a:t>4/18/20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5D863-D172-704C-9DAE-3856B91C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794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21090-3F6A-FD43-B594-750DBA5B2E08}" type="datetimeFigureOut">
              <a:rPr lang="en-US" smtClean="0"/>
              <a:t>4/18/20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5D863-D172-704C-9DAE-3856B91C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30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21090-3F6A-FD43-B594-750DBA5B2E08}" type="datetimeFigureOut">
              <a:rPr lang="en-US" smtClean="0"/>
              <a:t>4/18/20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5D863-D172-704C-9DAE-3856B91C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77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21090-3F6A-FD43-B594-750DBA5B2E08}" type="datetimeFigureOut">
              <a:rPr lang="en-US" smtClean="0"/>
              <a:t>4/18/20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5D863-D172-704C-9DAE-3856B91C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911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21090-3F6A-FD43-B594-750DBA5B2E08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5D863-D172-704C-9DAE-3856B91C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41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87.png"/><Relationship Id="rId18" Type="http://schemas.openxmlformats.org/officeDocument/2006/relationships/image" Target="../media/image148.png"/><Relationship Id="rId3" Type="http://schemas.openxmlformats.org/officeDocument/2006/relationships/image" Target="../media/image114.tiff"/><Relationship Id="rId7" Type="http://schemas.openxmlformats.org/officeDocument/2006/relationships/image" Target="../media/image141.png"/><Relationship Id="rId12" Type="http://schemas.microsoft.com/office/2007/relationships/hdphoto" Target="../media/hdphoto7.wdp"/><Relationship Id="rId17" Type="http://schemas.openxmlformats.org/officeDocument/2006/relationships/image" Target="../media/image147.png"/><Relationship Id="rId2" Type="http://schemas.openxmlformats.org/officeDocument/2006/relationships/notesSlide" Target="../notesSlides/notesSlide63.xml"/><Relationship Id="rId16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84.png"/><Relationship Id="rId5" Type="http://schemas.openxmlformats.org/officeDocument/2006/relationships/image" Target="../media/image139.png"/><Relationship Id="rId15" Type="http://schemas.openxmlformats.org/officeDocument/2006/relationships/image" Target="../media/image145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Relationship Id="rId14" Type="http://schemas.microsoft.com/office/2007/relationships/hdphoto" Target="../media/hdphoto8.wdp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148.png"/><Relationship Id="rId3" Type="http://schemas.openxmlformats.org/officeDocument/2006/relationships/image" Target="../media/image114.tiff"/><Relationship Id="rId7" Type="http://schemas.openxmlformats.org/officeDocument/2006/relationships/image" Target="../media/image1470.png"/><Relationship Id="rId12" Type="http://schemas.openxmlformats.org/officeDocument/2006/relationships/image" Target="../media/image14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0.png"/><Relationship Id="rId11" Type="http://schemas.microsoft.com/office/2007/relationships/hdphoto" Target="../media/hdphoto8.wdp"/><Relationship Id="rId5" Type="http://schemas.openxmlformats.org/officeDocument/2006/relationships/image" Target="../media/image139.png"/><Relationship Id="rId10" Type="http://schemas.openxmlformats.org/officeDocument/2006/relationships/image" Target="../media/image87.png"/><Relationship Id="rId4" Type="http://schemas.openxmlformats.org/officeDocument/2006/relationships/image" Target="../media/image138.png"/><Relationship Id="rId9" Type="http://schemas.microsoft.com/office/2007/relationships/hdphoto" Target="../media/hdphoto7.wdp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760.png"/><Relationship Id="rId7" Type="http://schemas.openxmlformats.org/officeDocument/2006/relationships/image" Target="../media/image80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0.png"/><Relationship Id="rId5" Type="http://schemas.openxmlformats.org/officeDocument/2006/relationships/image" Target="../media/image780.png"/><Relationship Id="rId4" Type="http://schemas.openxmlformats.org/officeDocument/2006/relationships/image" Target="../media/image770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image" Target="../media/image760.png"/><Relationship Id="rId7" Type="http://schemas.openxmlformats.org/officeDocument/2006/relationships/image" Target="../media/image82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0.png"/><Relationship Id="rId5" Type="http://schemas.openxmlformats.org/officeDocument/2006/relationships/image" Target="../media/image780.png"/><Relationship Id="rId4" Type="http://schemas.openxmlformats.org/officeDocument/2006/relationships/image" Target="../media/image770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0.png"/><Relationship Id="rId13" Type="http://schemas.openxmlformats.org/officeDocument/2006/relationships/image" Target="../media/image890.png"/><Relationship Id="rId3" Type="http://schemas.openxmlformats.org/officeDocument/2006/relationships/image" Target="../media/image760.png"/><Relationship Id="rId7" Type="http://schemas.openxmlformats.org/officeDocument/2006/relationships/image" Target="../media/image850.png"/><Relationship Id="rId12" Type="http://schemas.microsoft.com/office/2007/relationships/hdphoto" Target="../media/hdphoto9.wdp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0.png"/><Relationship Id="rId11" Type="http://schemas.openxmlformats.org/officeDocument/2006/relationships/image" Target="../media/image61.png"/><Relationship Id="rId5" Type="http://schemas.openxmlformats.org/officeDocument/2006/relationships/image" Target="../media/image780.png"/><Relationship Id="rId10" Type="http://schemas.openxmlformats.org/officeDocument/2006/relationships/image" Target="../media/image880.png"/><Relationship Id="rId4" Type="http://schemas.openxmlformats.org/officeDocument/2006/relationships/image" Target="../media/image770.png"/><Relationship Id="rId9" Type="http://schemas.openxmlformats.org/officeDocument/2006/relationships/image" Target="../media/image870.png"/><Relationship Id="rId14" Type="http://schemas.openxmlformats.org/officeDocument/2006/relationships/image" Target="../media/image900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1.png"/><Relationship Id="rId3" Type="http://schemas.openxmlformats.org/officeDocument/2006/relationships/image" Target="../media/image912.png"/><Relationship Id="rId7" Type="http://schemas.openxmlformats.org/officeDocument/2006/relationships/image" Target="../media/image94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1.png"/><Relationship Id="rId11" Type="http://schemas.openxmlformats.org/officeDocument/2006/relationships/image" Target="../media/image980.png"/><Relationship Id="rId5" Type="http://schemas.openxmlformats.org/officeDocument/2006/relationships/image" Target="../media/image780.png"/><Relationship Id="rId10" Type="http://schemas.openxmlformats.org/officeDocument/2006/relationships/image" Target="../media/image970.png"/><Relationship Id="rId4" Type="http://schemas.openxmlformats.org/officeDocument/2006/relationships/image" Target="../media/image920.png"/><Relationship Id="rId9" Type="http://schemas.openxmlformats.org/officeDocument/2006/relationships/image" Target="../media/image961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gi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png"/><Relationship Id="rId3" Type="http://schemas.openxmlformats.org/officeDocument/2006/relationships/image" Target="../media/image88.gif"/><Relationship Id="rId7" Type="http://schemas.openxmlformats.org/officeDocument/2006/relationships/image" Target="../media/image43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2.png"/><Relationship Id="rId5" Type="http://schemas.openxmlformats.org/officeDocument/2006/relationships/image" Target="../media/image381.png"/><Relationship Id="rId9" Type="http://schemas.openxmlformats.org/officeDocument/2006/relationships/image" Target="../media/image4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1.png"/><Relationship Id="rId5" Type="http://schemas.openxmlformats.org/officeDocument/2006/relationships/image" Target="../media/image471.png"/><Relationship Id="rId4" Type="http://schemas.openxmlformats.org/officeDocument/2006/relationships/image" Target="../media/image461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1.png"/><Relationship Id="rId5" Type="http://schemas.openxmlformats.org/officeDocument/2006/relationships/image" Target="../media/image471.png"/><Relationship Id="rId4" Type="http://schemas.openxmlformats.org/officeDocument/2006/relationships/image" Target="../media/image49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gi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87.png"/><Relationship Id="rId4" Type="http://schemas.microsoft.com/office/2007/relationships/hdphoto" Target="../media/hdphoto7.wdp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8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5.tiff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microsoft.com/office/2007/relationships/hdphoto" Target="../media/hdphoto1.wdp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711.pn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1.png"/><Relationship Id="rId11" Type="http://schemas.openxmlformats.org/officeDocument/2006/relationships/image" Target="../media/image110.png"/><Relationship Id="rId5" Type="http://schemas.openxmlformats.org/officeDocument/2006/relationships/image" Target="../media/image5.tiff"/><Relationship Id="rId10" Type="http://schemas.openxmlformats.org/officeDocument/2006/relationships/image" Target="../media/image100.png"/><Relationship Id="rId4" Type="http://schemas.openxmlformats.org/officeDocument/2006/relationships/image" Target="../media/image3.png"/><Relationship Id="rId9" Type="http://schemas.openxmlformats.org/officeDocument/2006/relationships/image" Target="../media/image93.png"/><Relationship Id="rId1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711.pn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1.png"/><Relationship Id="rId11" Type="http://schemas.openxmlformats.org/officeDocument/2006/relationships/image" Target="../media/image110.png"/><Relationship Id="rId5" Type="http://schemas.openxmlformats.org/officeDocument/2006/relationships/image" Target="../media/image5.tiff"/><Relationship Id="rId10" Type="http://schemas.openxmlformats.org/officeDocument/2006/relationships/image" Target="../media/image100.png"/><Relationship Id="rId4" Type="http://schemas.openxmlformats.org/officeDocument/2006/relationships/image" Target="../media/image3.png"/><Relationship Id="rId9" Type="http://schemas.openxmlformats.org/officeDocument/2006/relationships/image" Target="../media/image93.png"/><Relationship Id="rId1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711.pn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1.png"/><Relationship Id="rId11" Type="http://schemas.openxmlformats.org/officeDocument/2006/relationships/image" Target="../media/image110.png"/><Relationship Id="rId5" Type="http://schemas.openxmlformats.org/officeDocument/2006/relationships/image" Target="../media/image5.tiff"/><Relationship Id="rId10" Type="http://schemas.openxmlformats.org/officeDocument/2006/relationships/image" Target="../media/image100.png"/><Relationship Id="rId4" Type="http://schemas.openxmlformats.org/officeDocument/2006/relationships/image" Target="../media/image3.png"/><Relationship Id="rId9" Type="http://schemas.openxmlformats.org/officeDocument/2006/relationships/image" Target="../media/image93.png"/><Relationship Id="rId1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711.pn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6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1.png"/><Relationship Id="rId11" Type="http://schemas.openxmlformats.org/officeDocument/2006/relationships/image" Target="../media/image110.png"/><Relationship Id="rId5" Type="http://schemas.openxmlformats.org/officeDocument/2006/relationships/image" Target="../media/image5.tiff"/><Relationship Id="rId15" Type="http://schemas.openxmlformats.org/officeDocument/2006/relationships/image" Target="../media/image35.tiff"/><Relationship Id="rId10" Type="http://schemas.openxmlformats.org/officeDocument/2006/relationships/image" Target="../media/image100.png"/><Relationship Id="rId4" Type="http://schemas.openxmlformats.org/officeDocument/2006/relationships/image" Target="../media/image3.png"/><Relationship Id="rId9" Type="http://schemas.openxmlformats.org/officeDocument/2006/relationships/image" Target="../media/image93.png"/><Relationship Id="rId1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5.tiff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86.png"/><Relationship Id="rId10" Type="http://schemas.openxmlformats.org/officeDocument/2006/relationships/image" Target="../media/image46.png"/><Relationship Id="rId4" Type="http://schemas.openxmlformats.org/officeDocument/2006/relationships/image" Target="../media/image85.png"/><Relationship Id="rId9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49.png"/><Relationship Id="rId7" Type="http://schemas.openxmlformats.org/officeDocument/2006/relationships/image" Target="../media/image4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7.png"/><Relationship Id="rId5" Type="http://schemas.openxmlformats.org/officeDocument/2006/relationships/image" Target="../media/image51.png"/><Relationship Id="rId10" Type="http://schemas.openxmlformats.org/officeDocument/2006/relationships/image" Target="../media/image37.png"/><Relationship Id="rId4" Type="http://schemas.openxmlformats.org/officeDocument/2006/relationships/image" Target="../media/image50.png"/><Relationship Id="rId9" Type="http://schemas.openxmlformats.org/officeDocument/2006/relationships/image" Target="../media/image8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1.png"/><Relationship Id="rId7" Type="http://schemas.openxmlformats.org/officeDocument/2006/relationships/image" Target="../media/image3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22.png"/><Relationship Id="rId5" Type="http://schemas.openxmlformats.org/officeDocument/2006/relationships/image" Target="../media/image53.png"/><Relationship Id="rId10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29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29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0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29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29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8.png"/><Relationship Id="rId30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0.png"/><Relationship Id="rId29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Relationship Id="rId30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0.png"/><Relationship Id="rId29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Relationship Id="rId30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13" Type="http://schemas.openxmlformats.org/officeDocument/2006/relationships/image" Target="../media/image420.png"/><Relationship Id="rId18" Type="http://schemas.openxmlformats.org/officeDocument/2006/relationships/image" Target="../media/image470.png"/><Relationship Id="rId3" Type="http://schemas.openxmlformats.org/officeDocument/2006/relationships/image" Target="../media/image330.png"/><Relationship Id="rId7" Type="http://schemas.openxmlformats.org/officeDocument/2006/relationships/image" Target="../media/image370.png"/><Relationship Id="rId12" Type="http://schemas.openxmlformats.org/officeDocument/2006/relationships/image" Target="../media/image421.png"/><Relationship Id="rId17" Type="http://schemas.openxmlformats.org/officeDocument/2006/relationships/image" Target="../media/image460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11" Type="http://schemas.openxmlformats.org/officeDocument/2006/relationships/image" Target="../media/image412.png"/><Relationship Id="rId5" Type="http://schemas.openxmlformats.org/officeDocument/2006/relationships/image" Target="../media/image350.png"/><Relationship Id="rId15" Type="http://schemas.openxmlformats.org/officeDocument/2006/relationships/image" Target="../media/image440.png"/><Relationship Id="rId10" Type="http://schemas.openxmlformats.org/officeDocument/2006/relationships/image" Target="../media/image400.png"/><Relationship Id="rId4" Type="http://schemas.openxmlformats.org/officeDocument/2006/relationships/image" Target="../media/image340.png"/><Relationship Id="rId9" Type="http://schemas.openxmlformats.org/officeDocument/2006/relationships/image" Target="../media/image390.png"/><Relationship Id="rId14" Type="http://schemas.openxmlformats.org/officeDocument/2006/relationships/image" Target="../media/image4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4.png"/><Relationship Id="rId5" Type="http://schemas.openxmlformats.org/officeDocument/2006/relationships/image" Target="../media/image62.png"/><Relationship Id="rId10" Type="http://schemas.openxmlformats.org/officeDocument/2006/relationships/image" Target="../media/image63.png"/><Relationship Id="rId4" Type="http://schemas.microsoft.com/office/2007/relationships/hdphoto" Target="../media/hdphoto3.wdp"/><Relationship Id="rId9" Type="http://schemas.openxmlformats.org/officeDocument/2006/relationships/image" Target="../media/image5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29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58.png"/><Relationship Id="rId30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0.png"/><Relationship Id="rId3" Type="http://schemas.openxmlformats.org/officeDocument/2006/relationships/image" Target="../media/image620.png"/><Relationship Id="rId7" Type="http://schemas.openxmlformats.org/officeDocument/2006/relationships/image" Target="../media/image69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0.png"/><Relationship Id="rId5" Type="http://schemas.openxmlformats.org/officeDocument/2006/relationships/image" Target="../media/image670.png"/><Relationship Id="rId4" Type="http://schemas.openxmlformats.org/officeDocument/2006/relationships/image" Target="../media/image660.png"/><Relationship Id="rId9" Type="http://schemas.openxmlformats.org/officeDocument/2006/relationships/image" Target="../media/image71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0.png"/><Relationship Id="rId3" Type="http://schemas.openxmlformats.org/officeDocument/2006/relationships/image" Target="../media/image1.png"/><Relationship Id="rId7" Type="http://schemas.openxmlformats.org/officeDocument/2006/relationships/image" Target="../media/image9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0.png"/><Relationship Id="rId5" Type="http://schemas.openxmlformats.org/officeDocument/2006/relationships/image" Target="../media/image930.png"/><Relationship Id="rId10" Type="http://schemas.openxmlformats.org/officeDocument/2006/relationships/image" Target="../media/image149.png"/><Relationship Id="rId4" Type="http://schemas.openxmlformats.org/officeDocument/2006/relationships/image" Target="../media/image2.png"/><Relationship Id="rId9" Type="http://schemas.openxmlformats.org/officeDocument/2006/relationships/image" Target="../media/image162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13" Type="http://schemas.openxmlformats.org/officeDocument/2006/relationships/image" Target="../media/image221.png"/><Relationship Id="rId3" Type="http://schemas.openxmlformats.org/officeDocument/2006/relationships/image" Target="../media/image74.png"/><Relationship Id="rId7" Type="http://schemas.openxmlformats.org/officeDocument/2006/relationships/image" Target="../media/image210.png"/><Relationship Id="rId12" Type="http://schemas.openxmlformats.org/officeDocument/2006/relationships/image" Target="../media/image27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15" Type="http://schemas.openxmlformats.org/officeDocument/2006/relationships/image" Target="../media/image251.png"/><Relationship Id="rId4" Type="http://schemas.openxmlformats.org/officeDocument/2006/relationships/image" Target="../media/image75.png"/><Relationship Id="rId9" Type="http://schemas.openxmlformats.org/officeDocument/2006/relationships/image" Target="../media/image231.png"/><Relationship Id="rId14" Type="http://schemas.openxmlformats.org/officeDocument/2006/relationships/image" Target="../media/image24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320.png"/><Relationship Id="rId18" Type="http://schemas.openxmlformats.org/officeDocument/2006/relationships/image" Target="../media/image35.png"/><Relationship Id="rId21" Type="http://schemas.openxmlformats.org/officeDocument/2006/relationships/image" Target="../media/image79.png"/><Relationship Id="rId12" Type="http://schemas.openxmlformats.org/officeDocument/2006/relationships/image" Target="../media/image310.pn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342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01.png"/><Relationship Id="rId15" Type="http://schemas.openxmlformats.org/officeDocument/2006/relationships/image" Target="../media/image76.png"/><Relationship Id="rId23" Type="http://schemas.openxmlformats.org/officeDocument/2006/relationships/image" Target="../media/image15.png"/><Relationship Id="rId10" Type="http://schemas.openxmlformats.org/officeDocument/2006/relationships/image" Target="../media/image290.png"/><Relationship Id="rId19" Type="http://schemas.openxmlformats.org/officeDocument/2006/relationships/image" Target="../media/image77.tiff"/><Relationship Id="rId9" Type="http://schemas.openxmlformats.org/officeDocument/2006/relationships/image" Target="../media/image280.png"/><Relationship Id="rId14" Type="http://schemas.openxmlformats.org/officeDocument/2006/relationships/image" Target="../media/image33.png"/><Relationship Id="rId22" Type="http://schemas.openxmlformats.org/officeDocument/2006/relationships/image" Target="../media/image1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8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microsoft.com/office/2007/relationships/hdphoto" Target="../media/hdphoto5.wdp"/><Relationship Id="rId4" Type="http://schemas.openxmlformats.org/officeDocument/2006/relationships/image" Target="../media/image81.png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3" Type="http://schemas.openxmlformats.org/officeDocument/2006/relationships/image" Target="../media/image82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31.png"/><Relationship Id="rId10" Type="http://schemas.openxmlformats.org/officeDocument/2006/relationships/image" Target="../media/image311.png"/><Relationship Id="rId9" Type="http://schemas.openxmlformats.org/officeDocument/2006/relationships/image" Target="../media/image30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13" Type="http://schemas.openxmlformats.org/officeDocument/2006/relationships/image" Target="../media/image15.png"/><Relationship Id="rId12" Type="http://schemas.openxmlformats.org/officeDocument/2006/relationships/image" Target="../media/image40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7.tiff"/><Relationship Id="rId10" Type="http://schemas.openxmlformats.org/officeDocument/2006/relationships/image" Target="../media/image391.png"/><Relationship Id="rId9" Type="http://schemas.openxmlformats.org/officeDocument/2006/relationships/image" Target="../media/image83.png"/><Relationship Id="rId14" Type="http://schemas.openxmlformats.org/officeDocument/2006/relationships/image" Target="../media/image29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13" Type="http://schemas.openxmlformats.org/officeDocument/2006/relationships/image" Target="../media/image414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61.png"/><Relationship Id="rId15" Type="http://schemas.openxmlformats.org/officeDocument/2006/relationships/image" Target="../media/image29.png"/><Relationship Id="rId10" Type="http://schemas.openxmlformats.org/officeDocument/2006/relationships/image" Target="../media/image380.png"/><Relationship Id="rId9" Type="http://schemas.openxmlformats.org/officeDocument/2006/relationships/image" Target="../media/image77.tiff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87.png"/><Relationship Id="rId4" Type="http://schemas.microsoft.com/office/2007/relationships/hdphoto" Target="../media/hdphoto7.wdp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7.tiff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microsoft.com/office/2007/relationships/hdphoto" Target="../media/hdphoto8.wdp"/><Relationship Id="rId5" Type="http://schemas.openxmlformats.org/officeDocument/2006/relationships/image" Target="../media/image89.png"/><Relationship Id="rId10" Type="http://schemas.openxmlformats.org/officeDocument/2006/relationships/image" Target="../media/image87.png"/><Relationship Id="rId4" Type="http://schemas.openxmlformats.org/officeDocument/2006/relationships/image" Target="../media/image12.png"/><Relationship Id="rId9" Type="http://schemas.microsoft.com/office/2007/relationships/hdphoto" Target="../media/hdphoto7.wdp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hyperlink" Target="https://www.google.com/url?sa=i&amp;url=http%3A%2F%2Fnews.mit.edu%2F2018%2Fvinod-vaikuntanathan-wins-mit-harold-edgerton-faculty-achievement-award-0423&amp;psig=AOvVaw0hbl039hyFgZdMlHtF02Pm&amp;ust=1587317571887000&amp;source=images&amp;cd=vfe&amp;ved=0CAIQjRxqFwoTCJDEiPTA8ugCFQAAAAAdAAAAABA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emf"/><Relationship Id="rId5" Type="http://schemas.openxmlformats.org/officeDocument/2006/relationships/image" Target="../media/image94.jpeg"/><Relationship Id="rId4" Type="http://schemas.openxmlformats.org/officeDocument/2006/relationships/hyperlink" Target="https://www.google.com/url?sa=i&amp;url=https%3A%2F%2Fengineering.mit.edu%2Ffaculty%2Fvirginia-vassilevska-williams%2F&amp;psig=AOvVaw0tX8Z4xKMRW6nTDIE9r3yL&amp;ust=1587317508364000&amp;source=images&amp;cd=vfe&amp;ved=0CAIQjRxqFwoTCOjW99PA8ugCFQAAAAAdAAAAABAI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hyperlink" Target="https://www.google.com/url?sa=i&amp;url=http%3A%2F%2Fnews.mit.edu%2F2018%2Fvinod-vaikuntanathan-wins-mit-harold-edgerton-faculty-achievement-award-0423&amp;psig=AOvVaw0hbl039hyFgZdMlHtF02Pm&amp;ust=1587317571887000&amp;source=images&amp;cd=vfe&amp;ved=0CAIQjRxqFwoTCJDEiPTA8ugCFQAAAAAdAAAAABA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jpeg"/><Relationship Id="rId5" Type="http://schemas.openxmlformats.org/officeDocument/2006/relationships/image" Target="../media/image94.jpeg"/><Relationship Id="rId4" Type="http://schemas.openxmlformats.org/officeDocument/2006/relationships/hyperlink" Target="https://www.google.com/url?sa=i&amp;url=https%3A%2F%2Fengineering.mit.edu%2Ffaculty%2Fvirginia-vassilevska-williams%2F&amp;psig=AOvVaw0tX8Z4xKMRW6nTDIE9r3yL&amp;ust=1587317508364000&amp;source=images&amp;cd=vfe&amp;ved=0CAIQjRxqFwoTCOjW99PA8ugCFQAAAAAdAAAAABAI" TargetMode="Externa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jpeg"/><Relationship Id="rId13" Type="http://schemas.openxmlformats.org/officeDocument/2006/relationships/image" Target="../media/image103.jpeg"/><Relationship Id="rId3" Type="http://schemas.openxmlformats.org/officeDocument/2006/relationships/image" Target="../media/image93.jpeg"/><Relationship Id="rId7" Type="http://schemas.openxmlformats.org/officeDocument/2006/relationships/image" Target="../media/image97.jpeg"/><Relationship Id="rId12" Type="http://schemas.openxmlformats.org/officeDocument/2006/relationships/image" Target="../media/image102.jpeg"/><Relationship Id="rId2" Type="http://schemas.openxmlformats.org/officeDocument/2006/relationships/hyperlink" Target="https://www.google.com/url?sa=i&amp;url=http%3A%2F%2Fnews.mit.edu%2F2018%2Fvinod-vaikuntanathan-wins-mit-harold-edgerton-faculty-achievement-award-0423&amp;psig=AOvVaw0hbl039hyFgZdMlHtF02Pm&amp;ust=1587317571887000&amp;source=images&amp;cd=vfe&amp;ved=0CAIQjRxqFwoTCJDEiPTA8ugCFQAAAAAdAAAAABA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jpeg"/><Relationship Id="rId11" Type="http://schemas.openxmlformats.org/officeDocument/2006/relationships/image" Target="../media/image101.jpeg"/><Relationship Id="rId5" Type="http://schemas.openxmlformats.org/officeDocument/2006/relationships/image" Target="../media/image94.jpeg"/><Relationship Id="rId10" Type="http://schemas.openxmlformats.org/officeDocument/2006/relationships/image" Target="../media/image100.jpeg"/><Relationship Id="rId4" Type="http://schemas.openxmlformats.org/officeDocument/2006/relationships/hyperlink" Target="https://www.google.com/url?sa=i&amp;url=https%3A%2F%2Fengineering.mit.edu%2Ffaculty%2Fvirginia-vassilevska-williams%2F&amp;psig=AOvVaw0tX8Z4xKMRW6nTDIE9r3yL&amp;ust=1587317508364000&amp;source=images&amp;cd=vfe&amp;ved=0CAIQjRxqFwoTCOjW99PA8ugCFQAAAAAdAAAAABAI" TargetMode="External"/><Relationship Id="rId9" Type="http://schemas.openxmlformats.org/officeDocument/2006/relationships/image" Target="../media/image99.jpeg"/><Relationship Id="rId14" Type="http://schemas.openxmlformats.org/officeDocument/2006/relationships/image" Target="../media/image104.jpe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7" Type="http://schemas.openxmlformats.org/officeDocument/2006/relationships/image" Target="../media/image111.jp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JPG"/><Relationship Id="rId5" Type="http://schemas.openxmlformats.org/officeDocument/2006/relationships/image" Target="../media/image109.jpg"/><Relationship Id="rId4" Type="http://schemas.openxmlformats.org/officeDocument/2006/relationships/image" Target="../media/image10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eg"/><Relationship Id="rId13" Type="http://schemas.openxmlformats.org/officeDocument/2006/relationships/image" Target="../media/image101.jpeg"/><Relationship Id="rId3" Type="http://schemas.openxmlformats.org/officeDocument/2006/relationships/image" Target="../media/image93.jpeg"/><Relationship Id="rId7" Type="http://schemas.openxmlformats.org/officeDocument/2006/relationships/image" Target="../media/image100.jpeg"/><Relationship Id="rId12" Type="http://schemas.openxmlformats.org/officeDocument/2006/relationships/image" Target="../media/image94.jpeg"/><Relationship Id="rId2" Type="http://schemas.openxmlformats.org/officeDocument/2006/relationships/hyperlink" Target="https://www.google.com/url?sa=i&amp;url=http%3A%2F%2Fnews.mit.edu%2F2018%2Fvinod-vaikuntanathan-wins-mit-harold-edgerton-faculty-achievement-award-0423&amp;psig=AOvVaw0hbl039hyFgZdMlHtF02Pm&amp;ust=1587317571887000&amp;source=images&amp;cd=vfe&amp;ved=0CAIQjRxqFwoTCJDEiPTA8ugCFQAAAAAdAAAAABA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jpeg"/><Relationship Id="rId11" Type="http://schemas.openxmlformats.org/officeDocument/2006/relationships/hyperlink" Target="https://www.google.com/url?sa=i&amp;url=https%3A%2F%2Fengineering.mit.edu%2Ffaculty%2Fvirginia-vassilevska-williams%2F&amp;psig=AOvVaw0tX8Z4xKMRW6nTDIE9r3yL&amp;ust=1587317508364000&amp;source=images&amp;cd=vfe&amp;ved=0CAIQjRxqFwoTCOjW99PA8ugCFQAAAAAdAAAAABAI" TargetMode="External"/><Relationship Id="rId5" Type="http://schemas.openxmlformats.org/officeDocument/2006/relationships/image" Target="../media/image98.jpeg"/><Relationship Id="rId15" Type="http://schemas.openxmlformats.org/officeDocument/2006/relationships/image" Target="../media/image104.jpeg"/><Relationship Id="rId10" Type="http://schemas.openxmlformats.org/officeDocument/2006/relationships/image" Target="../media/image97.jpeg"/><Relationship Id="rId4" Type="http://schemas.openxmlformats.org/officeDocument/2006/relationships/image" Target="../media/image96.jpeg"/><Relationship Id="rId9" Type="http://schemas.openxmlformats.org/officeDocument/2006/relationships/image" Target="../media/image103.jpeg"/><Relationship Id="rId14" Type="http://schemas.openxmlformats.org/officeDocument/2006/relationships/image" Target="../media/image4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113.tiff"/><Relationship Id="rId4" Type="http://schemas.openxmlformats.org/officeDocument/2006/relationships/image" Target="../media/image112.tif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13" Type="http://schemas.openxmlformats.org/officeDocument/2006/relationships/image" Target="../media/image423.png"/><Relationship Id="rId18" Type="http://schemas.openxmlformats.org/officeDocument/2006/relationships/image" Target="../media/image472.png"/><Relationship Id="rId26" Type="http://schemas.openxmlformats.org/officeDocument/2006/relationships/image" Target="../media/image550.png"/><Relationship Id="rId3" Type="http://schemas.openxmlformats.org/officeDocument/2006/relationships/image" Target="../media/image322.png"/><Relationship Id="rId21" Type="http://schemas.openxmlformats.org/officeDocument/2006/relationships/image" Target="../media/image500.png"/><Relationship Id="rId7" Type="http://schemas.openxmlformats.org/officeDocument/2006/relationships/image" Target="../media/image363.png"/><Relationship Id="rId12" Type="http://schemas.openxmlformats.org/officeDocument/2006/relationships/image" Target="../media/image410.png"/><Relationship Id="rId17" Type="http://schemas.openxmlformats.org/officeDocument/2006/relationships/image" Target="../media/image462.png"/><Relationship Id="rId25" Type="http://schemas.openxmlformats.org/officeDocument/2006/relationships/image" Target="../media/image541.png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452.png"/><Relationship Id="rId20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2.png"/><Relationship Id="rId11" Type="http://schemas.openxmlformats.org/officeDocument/2006/relationships/image" Target="../media/image402.png"/><Relationship Id="rId24" Type="http://schemas.openxmlformats.org/officeDocument/2006/relationships/image" Target="../media/image530.png"/><Relationship Id="rId5" Type="http://schemas.openxmlformats.org/officeDocument/2006/relationships/image" Target="../media/image343.png"/><Relationship Id="rId15" Type="http://schemas.openxmlformats.org/officeDocument/2006/relationships/image" Target="../media/image442.png"/><Relationship Id="rId23" Type="http://schemas.openxmlformats.org/officeDocument/2006/relationships/image" Target="../media/image521.png"/><Relationship Id="rId10" Type="http://schemas.openxmlformats.org/officeDocument/2006/relationships/image" Target="../media/image392.png"/><Relationship Id="rId19" Type="http://schemas.openxmlformats.org/officeDocument/2006/relationships/image" Target="../media/image480.png"/><Relationship Id="rId4" Type="http://schemas.openxmlformats.org/officeDocument/2006/relationships/image" Target="../media/image333.png"/><Relationship Id="rId9" Type="http://schemas.openxmlformats.org/officeDocument/2006/relationships/image" Target="../media/image383.png"/><Relationship Id="rId14" Type="http://schemas.openxmlformats.org/officeDocument/2006/relationships/image" Target="../media/image432.png"/><Relationship Id="rId22" Type="http://schemas.openxmlformats.org/officeDocument/2006/relationships/image" Target="../media/image510.png"/><Relationship Id="rId27" Type="http://schemas.openxmlformats.org/officeDocument/2006/relationships/image" Target="../media/image560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2.png"/><Relationship Id="rId13" Type="http://schemas.openxmlformats.org/officeDocument/2006/relationships/image" Target="../media/image671.png"/><Relationship Id="rId18" Type="http://schemas.openxmlformats.org/officeDocument/2006/relationships/image" Target="../media/image721.png"/><Relationship Id="rId26" Type="http://schemas.openxmlformats.org/officeDocument/2006/relationships/image" Target="../media/image801.png"/><Relationship Id="rId3" Type="http://schemas.openxmlformats.org/officeDocument/2006/relationships/image" Target="../media/image571.png"/><Relationship Id="rId21" Type="http://schemas.openxmlformats.org/officeDocument/2006/relationships/image" Target="../media/image750.png"/><Relationship Id="rId7" Type="http://schemas.openxmlformats.org/officeDocument/2006/relationships/image" Target="../media/image612.png"/><Relationship Id="rId12" Type="http://schemas.openxmlformats.org/officeDocument/2006/relationships/image" Target="../media/image661.png"/><Relationship Id="rId17" Type="http://schemas.openxmlformats.org/officeDocument/2006/relationships/image" Target="../media/image712.png"/><Relationship Id="rId25" Type="http://schemas.openxmlformats.org/officeDocument/2006/relationships/image" Target="../media/image791.png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701.png"/><Relationship Id="rId20" Type="http://schemas.openxmlformats.org/officeDocument/2006/relationships/image" Target="../media/image7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1.png"/><Relationship Id="rId11" Type="http://schemas.openxmlformats.org/officeDocument/2006/relationships/image" Target="../media/image651.png"/><Relationship Id="rId24" Type="http://schemas.openxmlformats.org/officeDocument/2006/relationships/image" Target="../media/image781.png"/><Relationship Id="rId5" Type="http://schemas.openxmlformats.org/officeDocument/2006/relationships/image" Target="../media/image591.png"/><Relationship Id="rId15" Type="http://schemas.openxmlformats.org/officeDocument/2006/relationships/image" Target="../media/image691.png"/><Relationship Id="rId23" Type="http://schemas.openxmlformats.org/officeDocument/2006/relationships/image" Target="../media/image77.png"/><Relationship Id="rId28" Type="http://schemas.openxmlformats.org/officeDocument/2006/relationships/image" Target="../media/image821.png"/><Relationship Id="rId10" Type="http://schemas.openxmlformats.org/officeDocument/2006/relationships/image" Target="../media/image641.png"/><Relationship Id="rId19" Type="http://schemas.openxmlformats.org/officeDocument/2006/relationships/image" Target="../media/image730.png"/><Relationship Id="rId4" Type="http://schemas.openxmlformats.org/officeDocument/2006/relationships/image" Target="../media/image581.png"/><Relationship Id="rId9" Type="http://schemas.openxmlformats.org/officeDocument/2006/relationships/image" Target="../media/image631.png"/><Relationship Id="rId14" Type="http://schemas.openxmlformats.org/officeDocument/2006/relationships/image" Target="../media/image681.png"/><Relationship Id="rId22" Type="http://schemas.openxmlformats.org/officeDocument/2006/relationships/image" Target="../media/image761.png"/><Relationship Id="rId27" Type="http://schemas.openxmlformats.org/officeDocument/2006/relationships/image" Target="../media/image810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29.png"/><Relationship Id="rId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0.png"/><Relationship Id="rId12" Type="http://schemas.microsoft.com/office/2007/relationships/hdphoto" Target="../media/hdphoto3.wdp"/><Relationship Id="rId17" Type="http://schemas.openxmlformats.org/officeDocument/2006/relationships/image" Target="../media/image621.png"/><Relationship Id="rId2" Type="http://schemas.openxmlformats.org/officeDocument/2006/relationships/notesSlide" Target="../notesSlides/notesSlide58.xml"/><Relationship Id="rId16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1.png"/><Relationship Id="rId15" Type="http://schemas.openxmlformats.org/officeDocument/2006/relationships/image" Target="../media/image590.png"/><Relationship Id="rId10" Type="http://schemas.openxmlformats.org/officeDocument/2006/relationships/image" Target="../media/image610.png"/><Relationship Id="rId14" Type="http://schemas.openxmlformats.org/officeDocument/2006/relationships/image" Target="../media/image58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0.png"/><Relationship Id="rId13" Type="http://schemas.openxmlformats.org/officeDocument/2006/relationships/image" Target="../media/image1070.png"/><Relationship Id="rId3" Type="http://schemas.openxmlformats.org/officeDocument/2006/relationships/image" Target="../media/image84.png"/><Relationship Id="rId7" Type="http://schemas.openxmlformats.org/officeDocument/2006/relationships/image" Target="../media/image1012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105.png"/><Relationship Id="rId5" Type="http://schemas.openxmlformats.org/officeDocument/2006/relationships/image" Target="../media/image87.png"/><Relationship Id="rId15" Type="http://schemas.openxmlformats.org/officeDocument/2006/relationships/image" Target="../media/image1090.png"/><Relationship Id="rId10" Type="http://schemas.openxmlformats.org/officeDocument/2006/relationships/image" Target="../media/image104.png"/><Relationship Id="rId4" Type="http://schemas.microsoft.com/office/2007/relationships/hdphoto" Target="../media/hdphoto7.wdp"/><Relationship Id="rId9" Type="http://schemas.openxmlformats.org/officeDocument/2006/relationships/image" Target="../media/image1030.png"/><Relationship Id="rId14" Type="http://schemas.openxmlformats.org/officeDocument/2006/relationships/image" Target="../media/image1080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0.png"/><Relationship Id="rId13" Type="http://schemas.openxmlformats.org/officeDocument/2006/relationships/image" Target="../media/image115.png"/><Relationship Id="rId3" Type="http://schemas.microsoft.com/office/2007/relationships/hdphoto" Target="../media/hdphoto7.wdp"/><Relationship Id="rId7" Type="http://schemas.openxmlformats.org/officeDocument/2006/relationships/image" Target="../media/image102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0.png"/><Relationship Id="rId11" Type="http://schemas.openxmlformats.org/officeDocument/2006/relationships/image" Target="../media/image1130.png"/><Relationship Id="rId5" Type="http://schemas.microsoft.com/office/2007/relationships/hdphoto" Target="../media/hdphoto8.wdp"/><Relationship Id="rId15" Type="http://schemas.openxmlformats.org/officeDocument/2006/relationships/image" Target="../media/image117.png"/><Relationship Id="rId10" Type="http://schemas.openxmlformats.org/officeDocument/2006/relationships/image" Target="../media/image1120.png"/><Relationship Id="rId4" Type="http://schemas.openxmlformats.org/officeDocument/2006/relationships/image" Target="../media/image87.png"/><Relationship Id="rId9" Type="http://schemas.openxmlformats.org/officeDocument/2006/relationships/image" Target="../media/image1112.png"/><Relationship Id="rId14" Type="http://schemas.openxmlformats.org/officeDocument/2006/relationships/image" Target="../media/image116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0.png"/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26" Type="http://schemas.openxmlformats.org/officeDocument/2006/relationships/image" Target="../media/image133.png"/><Relationship Id="rId3" Type="http://schemas.openxmlformats.org/officeDocument/2006/relationships/image" Target="../media/image830.png"/><Relationship Id="rId21" Type="http://schemas.openxmlformats.org/officeDocument/2006/relationships/image" Target="../media/image128.png"/><Relationship Id="rId7" Type="http://schemas.microsoft.com/office/2007/relationships/hdphoto" Target="../media/hdphoto8.wdp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5" Type="http://schemas.openxmlformats.org/officeDocument/2006/relationships/image" Target="../media/image132.png"/><Relationship Id="rId2" Type="http://schemas.openxmlformats.org/officeDocument/2006/relationships/notesSlide" Target="../notesSlides/notesSlide61.xml"/><Relationship Id="rId16" Type="http://schemas.openxmlformats.org/officeDocument/2006/relationships/image" Target="../media/image123.png"/><Relationship Id="rId20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118.png"/><Relationship Id="rId24" Type="http://schemas.openxmlformats.org/officeDocument/2006/relationships/image" Target="../media/image131.png"/><Relationship Id="rId5" Type="http://schemas.microsoft.com/office/2007/relationships/hdphoto" Target="../media/hdphoto7.wdp"/><Relationship Id="rId15" Type="http://schemas.openxmlformats.org/officeDocument/2006/relationships/image" Target="../media/image122.png"/><Relationship Id="rId23" Type="http://schemas.openxmlformats.org/officeDocument/2006/relationships/image" Target="../media/image130.png"/><Relationship Id="rId28" Type="http://schemas.microsoft.com/office/2007/relationships/hdphoto" Target="../media/hdphoto9.wdp"/><Relationship Id="rId10" Type="http://schemas.openxmlformats.org/officeDocument/2006/relationships/image" Target="../media/image114.png"/><Relationship Id="rId19" Type="http://schemas.openxmlformats.org/officeDocument/2006/relationships/image" Target="../media/image126.png"/><Relationship Id="rId4" Type="http://schemas.openxmlformats.org/officeDocument/2006/relationships/image" Target="../media/image84.png"/><Relationship Id="rId9" Type="http://schemas.openxmlformats.org/officeDocument/2006/relationships/image" Target="../media/image1000.png"/><Relationship Id="rId14" Type="http://schemas.openxmlformats.org/officeDocument/2006/relationships/image" Target="../media/image121.png"/><Relationship Id="rId22" Type="http://schemas.openxmlformats.org/officeDocument/2006/relationships/image" Target="../media/image129.png"/><Relationship Id="rId27" Type="http://schemas.openxmlformats.org/officeDocument/2006/relationships/image" Target="../media/image61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1250.png"/><Relationship Id="rId3" Type="http://schemas.openxmlformats.org/officeDocument/2006/relationships/image" Target="../media/image1190.png"/><Relationship Id="rId7" Type="http://schemas.microsoft.com/office/2007/relationships/hdphoto" Target="../media/hdphoto7.wdp"/><Relationship Id="rId12" Type="http://schemas.openxmlformats.org/officeDocument/2006/relationships/image" Target="../media/image1240.png"/><Relationship Id="rId2" Type="http://schemas.openxmlformats.org/officeDocument/2006/relationships/image" Target="../media/image1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1230.png"/><Relationship Id="rId5" Type="http://schemas.openxmlformats.org/officeDocument/2006/relationships/image" Target="../media/image1210.png"/><Relationship Id="rId10" Type="http://schemas.openxmlformats.org/officeDocument/2006/relationships/image" Target="../media/image1220.png"/><Relationship Id="rId4" Type="http://schemas.openxmlformats.org/officeDocument/2006/relationships/image" Target="../media/image1200.png"/><Relationship Id="rId9" Type="http://schemas.microsoft.com/office/2007/relationships/hdphoto" Target="../media/hdphoto8.wdp"/><Relationship Id="rId14" Type="http://schemas.openxmlformats.org/officeDocument/2006/relationships/image" Target="../media/image1260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1250.png"/><Relationship Id="rId3" Type="http://schemas.openxmlformats.org/officeDocument/2006/relationships/image" Target="../media/image1190.png"/><Relationship Id="rId7" Type="http://schemas.microsoft.com/office/2007/relationships/hdphoto" Target="../media/hdphoto7.wdp"/><Relationship Id="rId12" Type="http://schemas.openxmlformats.org/officeDocument/2006/relationships/image" Target="../media/image1240.png"/><Relationship Id="rId2" Type="http://schemas.openxmlformats.org/officeDocument/2006/relationships/image" Target="../media/image1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1230.png"/><Relationship Id="rId5" Type="http://schemas.openxmlformats.org/officeDocument/2006/relationships/image" Target="../media/image1210.png"/><Relationship Id="rId10" Type="http://schemas.openxmlformats.org/officeDocument/2006/relationships/image" Target="../media/image1220.png"/><Relationship Id="rId4" Type="http://schemas.openxmlformats.org/officeDocument/2006/relationships/image" Target="../media/image1200.png"/><Relationship Id="rId9" Type="http://schemas.microsoft.com/office/2007/relationships/hdphoto" Target="../media/hdphoto8.wdp"/><Relationship Id="rId14" Type="http://schemas.openxmlformats.org/officeDocument/2006/relationships/image" Target="../media/image1260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0.png"/><Relationship Id="rId3" Type="http://schemas.openxmlformats.org/officeDocument/2006/relationships/image" Target="../media/image1270.png"/><Relationship Id="rId7" Type="http://schemas.openxmlformats.org/officeDocument/2006/relationships/image" Target="../media/image131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0.png"/><Relationship Id="rId5" Type="http://schemas.openxmlformats.org/officeDocument/2006/relationships/image" Target="../media/image1290.png"/><Relationship Id="rId4" Type="http://schemas.openxmlformats.org/officeDocument/2006/relationships/image" Target="../media/image1280.png"/><Relationship Id="rId9" Type="http://schemas.openxmlformats.org/officeDocument/2006/relationships/image" Target="../media/image114.tif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4BF0675-BC4E-D145-965C-622003EB3F61}"/>
              </a:ext>
            </a:extLst>
          </p:cNvPr>
          <p:cNvSpPr/>
          <p:nvPr/>
        </p:nvSpPr>
        <p:spPr>
          <a:xfrm>
            <a:off x="3430721" y="3673929"/>
            <a:ext cx="1051049" cy="780982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AFA7637-6724-414D-902B-898AF35F61DC}"/>
              </a:ext>
            </a:extLst>
          </p:cNvPr>
          <p:cNvSpPr/>
          <p:nvPr/>
        </p:nvSpPr>
        <p:spPr>
          <a:xfrm>
            <a:off x="4643086" y="3673929"/>
            <a:ext cx="1695744" cy="780982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91C443A-CAD6-A94D-B9AA-1D37CD31287A}"/>
              </a:ext>
            </a:extLst>
          </p:cNvPr>
          <p:cNvSpPr/>
          <p:nvPr/>
        </p:nvSpPr>
        <p:spPr>
          <a:xfrm>
            <a:off x="7401342" y="3673929"/>
            <a:ext cx="2281501" cy="780982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B2421-144D-E745-973A-6D9037FC2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7831"/>
            <a:ext cx="9144000" cy="241609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Relationships Between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Functionality</a:t>
            </a:r>
            <a:r>
              <a:rPr lang="en-US" b="1" dirty="0"/>
              <a:t>,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Security</a:t>
            </a:r>
            <a:r>
              <a:rPr lang="en-US" b="1" dirty="0"/>
              <a:t>,</a:t>
            </a:r>
            <a:br>
              <a:rPr lang="en-US" b="1" dirty="0"/>
            </a:br>
            <a:r>
              <a:rPr lang="en-US" b="1" dirty="0"/>
              <a:t>and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Privacy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A964F0-052A-DB4F-92EE-A97E1A58F4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63296" y="4978238"/>
            <a:ext cx="4165600" cy="1157630"/>
          </a:xfrm>
        </p:spPr>
        <p:txBody>
          <a:bodyPr>
            <a:normAutofit/>
          </a:bodyPr>
          <a:lstStyle/>
          <a:p>
            <a:r>
              <a:rPr lang="en-US" dirty="0"/>
              <a:t>Rio </a:t>
            </a:r>
            <a:r>
              <a:rPr lang="en-US" dirty="0" err="1"/>
              <a:t>LaVigne</a:t>
            </a:r>
            <a:endParaRPr lang="en-US" dirty="0"/>
          </a:p>
          <a:p>
            <a:r>
              <a:rPr lang="en-US" dirty="0"/>
              <a:t>MIT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E07FF-D2F7-504C-8FD1-74EA504C7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1" y="21698"/>
            <a:ext cx="2931911" cy="29319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47542B-8066-C04E-8548-E35DB556EF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202" t="19636" r="27354" b="8048"/>
          <a:stretch/>
        </p:blipFill>
        <p:spPr>
          <a:xfrm>
            <a:off x="9312530" y="1374570"/>
            <a:ext cx="1694137" cy="2428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9F62C8-ED6F-E140-BA71-6369B9E3B2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252" t="15105" r="19796"/>
          <a:stretch/>
        </p:blipFill>
        <p:spPr>
          <a:xfrm>
            <a:off x="5163402" y="4392165"/>
            <a:ext cx="1925725" cy="24788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9F432A-D62F-9548-9326-6DD90A052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2530" y="4270386"/>
            <a:ext cx="2216260" cy="2483884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2A4F895E-6F40-964D-9602-25AA39EDB9A3}"/>
              </a:ext>
            </a:extLst>
          </p:cNvPr>
          <p:cNvSpPr txBox="1">
            <a:spLocks/>
          </p:cNvSpPr>
          <p:nvPr/>
        </p:nvSpPr>
        <p:spPr>
          <a:xfrm>
            <a:off x="2184602" y="3790668"/>
            <a:ext cx="7974996" cy="664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For MPC, Hashing, and Encryption</a:t>
            </a:r>
          </a:p>
        </p:txBody>
      </p:sp>
    </p:spTree>
    <p:extLst>
      <p:ext uri="{BB962C8B-B14F-4D97-AF65-F5344CB8AC3E}">
        <p14:creationId xmlns:p14="http://schemas.microsoft.com/office/powerpoint/2010/main" val="319813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DE31FD9B-7CE5-B741-998B-AC0C87790E61}"/>
              </a:ext>
            </a:extLst>
          </p:cNvPr>
          <p:cNvGrpSpPr/>
          <p:nvPr/>
        </p:nvGrpSpPr>
        <p:grpSpPr>
          <a:xfrm>
            <a:off x="2957902" y="425950"/>
            <a:ext cx="6986014" cy="5990526"/>
            <a:chOff x="2071914" y="226697"/>
            <a:chExt cx="7518775" cy="644737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8701D3E-1F88-AF4D-875A-0717C9E6C490}"/>
                </a:ext>
              </a:extLst>
            </p:cNvPr>
            <p:cNvSpPr/>
            <p:nvPr/>
          </p:nvSpPr>
          <p:spPr>
            <a:xfrm>
              <a:off x="2071914" y="229634"/>
              <a:ext cx="2927131" cy="292713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F772962-9E5A-744E-A02F-F164D5D88A1D}"/>
                </a:ext>
              </a:extLst>
            </p:cNvPr>
            <p:cNvSpPr/>
            <p:nvPr/>
          </p:nvSpPr>
          <p:spPr>
            <a:xfrm>
              <a:off x="6663558" y="226697"/>
              <a:ext cx="2927131" cy="292713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84EC0DD-04AE-F842-B98D-A0A94A4059C4}"/>
                </a:ext>
              </a:extLst>
            </p:cNvPr>
            <p:cNvSpPr/>
            <p:nvPr/>
          </p:nvSpPr>
          <p:spPr>
            <a:xfrm>
              <a:off x="4346027" y="3746936"/>
              <a:ext cx="2927131" cy="292713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B7B94C1-966A-3447-8E78-27368D17A259}"/>
                </a:ext>
              </a:extLst>
            </p:cNvPr>
            <p:cNvCxnSpPr>
              <a:cxnSpLocks/>
              <a:stCxn id="32" idx="5"/>
            </p:cNvCxnSpPr>
            <p:nvPr/>
          </p:nvCxnSpPr>
          <p:spPr>
            <a:xfrm>
              <a:off x="4570377" y="2728097"/>
              <a:ext cx="1198873" cy="463955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9460233-33ED-4445-AF20-2E3EF4D1C2C8}"/>
                </a:ext>
              </a:extLst>
            </p:cNvPr>
            <p:cNvCxnSpPr>
              <a:cxnSpLocks/>
              <a:endCxn id="33" idx="3"/>
            </p:cNvCxnSpPr>
            <p:nvPr/>
          </p:nvCxnSpPr>
          <p:spPr>
            <a:xfrm flipV="1">
              <a:off x="5809592" y="2725160"/>
              <a:ext cx="1282634" cy="42866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D2450A3-4E6B-8248-A7F5-4A5EC0CA8F7E}"/>
                </a:ext>
              </a:extLst>
            </p:cNvPr>
            <p:cNvCxnSpPr>
              <a:cxnSpLocks/>
              <a:endCxn id="34" idx="0"/>
            </p:cNvCxnSpPr>
            <p:nvPr/>
          </p:nvCxnSpPr>
          <p:spPr>
            <a:xfrm>
              <a:off x="5809593" y="3153828"/>
              <a:ext cx="0" cy="593108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6A361CB-9E99-7D42-9727-5A1732E45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3493" y="803838"/>
              <a:ext cx="1805233" cy="1805233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F699442-5E7A-1647-9583-5CF2C973EB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202" t="19636" r="27354" b="8048"/>
            <a:stretch/>
          </p:blipFill>
          <p:spPr>
            <a:xfrm>
              <a:off x="7497508" y="803838"/>
              <a:ext cx="1259231" cy="1805233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1D16AD-6242-D846-957F-8780BC254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252" t="15105" r="19796"/>
            <a:stretch/>
          </p:blipFill>
          <p:spPr>
            <a:xfrm>
              <a:off x="4977335" y="4139198"/>
              <a:ext cx="1664513" cy="2142605"/>
            </a:xfrm>
            <a:prstGeom prst="rect">
              <a:avLst/>
            </a:prstGeom>
          </p:spPr>
        </p:pic>
      </p:grp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87ED3C2-07A5-E54B-B21F-D5A423ACD8CB}"/>
              </a:ext>
            </a:extLst>
          </p:cNvPr>
          <p:cNvSpPr/>
          <p:nvPr/>
        </p:nvSpPr>
        <p:spPr>
          <a:xfrm>
            <a:off x="1447222" y="938144"/>
            <a:ext cx="10007374" cy="1053463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1. MPC with Better Privacy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A71E8A6-1C70-254F-9B1C-02BB7732CB75}"/>
              </a:ext>
            </a:extLst>
          </p:cNvPr>
          <p:cNvSpPr/>
          <p:nvPr/>
        </p:nvSpPr>
        <p:spPr>
          <a:xfrm>
            <a:off x="1447222" y="2701624"/>
            <a:ext cx="10007374" cy="1053463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2. Hashing with Better Functionality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342904E-F413-4A47-9E95-4F8795D8D122}"/>
              </a:ext>
            </a:extLst>
          </p:cNvPr>
          <p:cNvSpPr/>
          <p:nvPr/>
        </p:nvSpPr>
        <p:spPr>
          <a:xfrm>
            <a:off x="1447222" y="4465104"/>
            <a:ext cx="10007374" cy="1053463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3. Encryption with Better* Security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54436AD-7165-6440-B17D-F7D35040E4BA}"/>
              </a:ext>
            </a:extLst>
          </p:cNvPr>
          <p:cNvSpPr/>
          <p:nvPr/>
        </p:nvSpPr>
        <p:spPr>
          <a:xfrm>
            <a:off x="7290305" y="5313029"/>
            <a:ext cx="4664586" cy="760746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</a:rPr>
              <a:t>*subjective &amp; situational</a:t>
            </a:r>
          </a:p>
        </p:txBody>
      </p:sp>
    </p:spTree>
    <p:extLst>
      <p:ext uri="{BB962C8B-B14F-4D97-AF65-F5344CB8AC3E}">
        <p14:creationId xmlns:p14="http://schemas.microsoft.com/office/powerpoint/2010/main" val="152223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9" grpId="0" animBg="1"/>
      <p:bldP spid="30" grpId="0" animBg="1"/>
      <p:bldP spid="21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A9F77-C4D6-314F-9020-567925321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Greater Than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5720B1F-95B9-EC4F-BCC8-77ABCA2F031A}"/>
              </a:ext>
            </a:extLst>
          </p:cNvPr>
          <p:cNvGrpSpPr/>
          <p:nvPr/>
        </p:nvGrpSpPr>
        <p:grpSpPr>
          <a:xfrm>
            <a:off x="885976" y="1673475"/>
            <a:ext cx="3595912" cy="1298459"/>
            <a:chOff x="1986114" y="4305538"/>
            <a:chExt cx="3595912" cy="129845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90143B8-46B7-3A4C-9583-C96628FA1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6114" y="4305538"/>
              <a:ext cx="969516" cy="129845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89462639-D1C8-7D43-ABAA-F70ABF7CEE08}"/>
                    </a:ext>
                  </a:extLst>
                </p:cNvPr>
                <p:cNvSpPr/>
                <p:nvPr/>
              </p:nvSpPr>
              <p:spPr>
                <a:xfrm>
                  <a:off x="4473524" y="4401739"/>
                  <a:ext cx="1108502" cy="110605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&gt;,</m:t>
                        </m:r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89462639-D1C8-7D43-ABAA-F70ABF7CEE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3524" y="4401739"/>
                  <a:ext cx="1108502" cy="1106055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37EBA81-5F65-A343-822A-80C91CAA6F3E}"/>
                </a:ext>
              </a:extLst>
            </p:cNvPr>
            <p:cNvGrpSpPr/>
            <p:nvPr/>
          </p:nvGrpSpPr>
          <p:grpSpPr>
            <a:xfrm>
              <a:off x="3072002" y="4686730"/>
              <a:ext cx="1315824" cy="536074"/>
              <a:chOff x="4212614" y="2778939"/>
              <a:chExt cx="3134126" cy="1276860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2BE80FC5-0508-0847-B79B-F98B24810F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07057" y="3134913"/>
                <a:ext cx="2639683" cy="0"/>
              </a:xfrm>
              <a:prstGeom prst="straightConnector1">
                <a:avLst/>
              </a:prstGeom>
              <a:ln w="381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08798DD7-9B6A-E345-BD9F-63A1837CD2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07057" y="3822151"/>
                <a:ext cx="2639683" cy="0"/>
              </a:xfrm>
              <a:prstGeom prst="straightConnector1">
                <a:avLst/>
              </a:prstGeom>
              <a:ln w="381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U-Turn Arrow 9">
                <a:extLst>
                  <a:ext uri="{FF2B5EF4-FFF2-40B4-BE49-F238E27FC236}">
                    <a16:creationId xmlns:a16="http://schemas.microsoft.com/office/drawing/2014/main" id="{58756815-8972-3E43-A19D-4730D52C1BE9}"/>
                  </a:ext>
                </a:extLst>
              </p:cNvPr>
              <p:cNvSpPr/>
              <p:nvPr/>
            </p:nvSpPr>
            <p:spPr>
              <a:xfrm rot="5400000" flipH="1" flipV="1">
                <a:off x="3908361" y="3083192"/>
                <a:ext cx="1276860" cy="668354"/>
              </a:xfrm>
              <a:prstGeom prst="uturnArrow">
                <a:avLst>
                  <a:gd name="adj1" fmla="val 12178"/>
                  <a:gd name="adj2" fmla="val 25000"/>
                  <a:gd name="adj3" fmla="val 25000"/>
                  <a:gd name="adj4" fmla="val 43750"/>
                  <a:gd name="adj5" fmla="val 75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AC28620-3767-4A42-AA29-0D29E06E9B29}"/>
              </a:ext>
            </a:extLst>
          </p:cNvPr>
          <p:cNvSpPr txBox="1"/>
          <p:nvPr/>
        </p:nvSpPr>
        <p:spPr>
          <a:xfrm>
            <a:off x="574167" y="3067656"/>
            <a:ext cx="4480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Binary search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7B5EDA0-1B3D-4D4B-AE73-CEDEFF38D8F0}"/>
              </a:ext>
            </a:extLst>
          </p:cNvPr>
          <p:cNvGrpSpPr/>
          <p:nvPr/>
        </p:nvGrpSpPr>
        <p:grpSpPr>
          <a:xfrm>
            <a:off x="532352" y="5105191"/>
            <a:ext cx="11327785" cy="1309834"/>
            <a:chOff x="532352" y="4330272"/>
            <a:chExt cx="11327785" cy="1309834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3960AAE-99BA-F342-89A9-25A2024BBF71}"/>
                </a:ext>
              </a:extLst>
            </p:cNvPr>
            <p:cNvCxnSpPr/>
            <p:nvPr/>
          </p:nvCxnSpPr>
          <p:spPr>
            <a:xfrm>
              <a:off x="838200" y="4706509"/>
              <a:ext cx="10341634" cy="0"/>
            </a:xfrm>
            <a:prstGeom prst="line">
              <a:avLst/>
            </a:prstGeom>
            <a:ln w="76200">
              <a:headEnd type="non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917AFDB-F100-4E4A-9791-793043D506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200" y="4357688"/>
              <a:ext cx="0" cy="686959"/>
            </a:xfrm>
            <a:prstGeom prst="line">
              <a:avLst/>
            </a:prstGeom>
            <a:ln w="76200">
              <a:headEnd type="non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E7859E-C35C-A844-8788-22946A640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98884" y="4330272"/>
              <a:ext cx="0" cy="686959"/>
            </a:xfrm>
            <a:prstGeom prst="line">
              <a:avLst/>
            </a:prstGeom>
            <a:ln w="76200">
              <a:headEnd type="none" w="med" len="me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0895EE2-DCD9-D945-9F42-564C56E87706}"/>
                </a:ext>
              </a:extLst>
            </p:cNvPr>
            <p:cNvSpPr txBox="1"/>
            <p:nvPr/>
          </p:nvSpPr>
          <p:spPr>
            <a:xfrm>
              <a:off x="532352" y="5017231"/>
              <a:ext cx="6116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2F57372-9711-AD4D-A7B6-0592F2D4B841}"/>
                    </a:ext>
                  </a:extLst>
                </p:cNvPr>
                <p:cNvSpPr txBox="1"/>
                <p:nvPr/>
              </p:nvSpPr>
              <p:spPr>
                <a:xfrm>
                  <a:off x="10499530" y="5055331"/>
                  <a:ext cx="136060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2F57372-9711-AD4D-A7B6-0592F2D4B8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9530" y="5055331"/>
                  <a:ext cx="1360607" cy="584775"/>
                </a:xfrm>
                <a:prstGeom prst="rect">
                  <a:avLst/>
                </a:prstGeom>
                <a:blipFill>
                  <a:blip r:embed="rId5"/>
                  <a:stretch>
                    <a:fillRect l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F8B60AF-E1BC-AE49-8F55-CEF1A833F1DA}"/>
              </a:ext>
            </a:extLst>
          </p:cNvPr>
          <p:cNvCxnSpPr>
            <a:cxnSpLocks/>
          </p:cNvCxnSpPr>
          <p:nvPr/>
        </p:nvCxnSpPr>
        <p:spPr>
          <a:xfrm flipV="1">
            <a:off x="7134225" y="4789127"/>
            <a:ext cx="0" cy="686959"/>
          </a:xfrm>
          <a:prstGeom prst="line">
            <a:avLst/>
          </a:prstGeom>
          <a:ln w="76200"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A50C53-59AF-5042-AB51-A0E1C416FA13}"/>
                  </a:ext>
                </a:extLst>
              </p:cNvPr>
              <p:cNvSpPr txBox="1"/>
              <p:nvPr/>
            </p:nvSpPr>
            <p:spPr>
              <a:xfrm>
                <a:off x="6875035" y="4171318"/>
                <a:ext cx="51837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A50C53-59AF-5042-AB51-A0E1C416F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5035" y="4171318"/>
                <a:ext cx="518379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8F23B6-24E6-EB42-952C-D7D725678E5D}"/>
              </a:ext>
            </a:extLst>
          </p:cNvPr>
          <p:cNvCxnSpPr>
            <a:cxnSpLocks/>
          </p:cNvCxnSpPr>
          <p:nvPr/>
        </p:nvCxnSpPr>
        <p:spPr>
          <a:xfrm flipV="1">
            <a:off x="4842707" y="5474697"/>
            <a:ext cx="0" cy="686959"/>
          </a:xfrm>
          <a:prstGeom prst="line">
            <a:avLst/>
          </a:prstGeom>
          <a:ln w="76200"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E0788C0-13E5-2B41-9D68-D0B6135165D9}"/>
                  </a:ext>
                </a:extLst>
              </p:cNvPr>
              <p:cNvSpPr txBox="1"/>
              <p:nvPr/>
            </p:nvSpPr>
            <p:spPr>
              <a:xfrm>
                <a:off x="4583517" y="6084537"/>
                <a:ext cx="51837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E0788C0-13E5-2B41-9D68-D0B613516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517" y="6084537"/>
                <a:ext cx="518379" cy="584775"/>
              </a:xfrm>
              <a:prstGeom prst="rect">
                <a:avLst/>
              </a:prstGeom>
              <a:blipFill>
                <a:blip r:embed="rId7"/>
                <a:stretch>
                  <a:fillRect l="-21429" r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9BBE55A-185A-A24F-9776-FDAED8A283CE}"/>
              </a:ext>
            </a:extLst>
          </p:cNvPr>
          <p:cNvCxnSpPr>
            <a:cxnSpLocks/>
          </p:cNvCxnSpPr>
          <p:nvPr/>
        </p:nvCxnSpPr>
        <p:spPr>
          <a:xfrm flipV="1">
            <a:off x="6009017" y="4463705"/>
            <a:ext cx="0" cy="2205607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  <a:prstDash val="dash"/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93782E3-6ABA-4849-999F-E2B45BE69C96}"/>
                  </a:ext>
                </a:extLst>
              </p:cNvPr>
              <p:cNvSpPr txBox="1"/>
              <p:nvPr/>
            </p:nvSpPr>
            <p:spPr>
              <a:xfrm>
                <a:off x="894720" y="3691972"/>
                <a:ext cx="448050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∃</m:t>
                      </m:r>
                      <m:sSup>
                        <m:sSupPr>
                          <m:ctrlP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3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20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20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’</m:t>
                      </m:r>
                      <m:r>
                        <a:rPr lang="en-US" sz="320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  <a:p>
                <a:pPr algn="ctr"/>
                <a:r>
                  <a:rPr lang="en-US" sz="3200" dirty="0" err="1"/>
                  <a:t>w.p</a:t>
                </a:r>
                <a:r>
                  <a:rPr lang="en-US" sz="3200" dirty="0"/>
                  <a:t>. at least 1/2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93782E3-6ABA-4849-999F-E2B45BE69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720" y="3691972"/>
                <a:ext cx="4480505" cy="1569660"/>
              </a:xfrm>
              <a:prstGeom prst="rect">
                <a:avLst/>
              </a:prstGeom>
              <a:blipFill>
                <a:blip r:embed="rId8"/>
                <a:stretch>
                  <a:fillRect b="-1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5261F51-B60C-C744-A44C-FE0D1A851903}"/>
                  </a:ext>
                </a:extLst>
              </p:cNvPr>
              <p:cNvSpPr txBox="1"/>
              <p:nvPr/>
            </p:nvSpPr>
            <p:spPr>
              <a:xfrm>
                <a:off x="5808234" y="3897604"/>
                <a:ext cx="51837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5261F51-B60C-C744-A44C-FE0D1A851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8234" y="3897604"/>
                <a:ext cx="518379" cy="584775"/>
              </a:xfrm>
              <a:prstGeom prst="rect">
                <a:avLst/>
              </a:prstGeom>
              <a:blipFill>
                <a:blip r:embed="rId9"/>
                <a:stretch>
                  <a:fillRect l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1204A99-A076-3148-A6E1-B25B2FDE9F98}"/>
                  </a:ext>
                </a:extLst>
              </p:cNvPr>
              <p:cNvSpPr/>
              <p:nvPr/>
            </p:nvSpPr>
            <p:spPr>
              <a:xfrm>
                <a:off x="6067423" y="6259966"/>
                <a:ext cx="372242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1204A99-A076-3148-A6E1-B25B2FDE9F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423" y="6259966"/>
                <a:ext cx="3722429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32D551F-6C08-A741-8169-F3DBBCDE3CA8}"/>
              </a:ext>
            </a:extLst>
          </p:cNvPr>
          <p:cNvGrpSpPr/>
          <p:nvPr/>
        </p:nvGrpSpPr>
        <p:grpSpPr>
          <a:xfrm>
            <a:off x="5938912" y="1529201"/>
            <a:ext cx="4530566" cy="1265113"/>
            <a:chOff x="364102" y="5330843"/>
            <a:chExt cx="4990486" cy="1295922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69FDB44-1BE6-6E4B-9EE1-B556286C02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92188"/>
                      </a14:imgEffect>
                    </a14:imgLayer>
                  </a14:imgProps>
                </a:ext>
              </a:extLst>
            </a:blip>
            <a:srcRect l="17106" b="50487"/>
            <a:stretch/>
          </p:blipFill>
          <p:spPr>
            <a:xfrm>
              <a:off x="364102" y="5330843"/>
              <a:ext cx="996634" cy="81542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CB06EFB-1742-2340-A157-92957B0908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87" b="100000" l="1099" r="100000"/>
                      </a14:imgEffect>
                    </a14:imgLayer>
                  </a14:imgProps>
                </a:ext>
              </a:extLst>
            </a:blip>
            <a:srcRect r="13761" b="56574"/>
            <a:stretch/>
          </p:blipFill>
          <p:spPr>
            <a:xfrm>
              <a:off x="3621473" y="5350265"/>
              <a:ext cx="1014465" cy="7746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CC47B3B-5043-494D-9FA5-0DFF47099AE8}"/>
                    </a:ext>
                  </a:extLst>
                </p:cNvPr>
                <p:cNvSpPr txBox="1"/>
                <p:nvPr/>
              </p:nvSpPr>
              <p:spPr>
                <a:xfrm>
                  <a:off x="585713" y="6163051"/>
                  <a:ext cx="408293" cy="4637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 dirty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CC47B3B-5043-494D-9FA5-0DFF47099A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713" y="6163051"/>
                  <a:ext cx="408293" cy="463714"/>
                </a:xfrm>
                <a:prstGeom prst="rect">
                  <a:avLst/>
                </a:prstGeom>
                <a:blipFill>
                  <a:blip r:embed="rId15"/>
                  <a:stretch>
                    <a:fillRect r="-12903" b="-162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F94BA7F5-9E01-2E47-BEE6-D795B0D46D6F}"/>
                    </a:ext>
                  </a:extLst>
                </p:cNvPr>
                <p:cNvSpPr txBox="1"/>
                <p:nvPr/>
              </p:nvSpPr>
              <p:spPr>
                <a:xfrm>
                  <a:off x="4020284" y="6156593"/>
                  <a:ext cx="55329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3200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F94BA7F5-9E01-2E47-BEE6-D795B0D46D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0284" y="6156593"/>
                  <a:ext cx="553293" cy="461665"/>
                </a:xfrm>
                <a:prstGeom prst="rect">
                  <a:avLst/>
                </a:prstGeom>
                <a:blipFill>
                  <a:blip r:embed="rId16"/>
                  <a:stretch>
                    <a:fillRect r="-4878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6CF9ABB-FF2D-A94E-ACDA-B8B47AA40B53}"/>
                </a:ext>
              </a:extLst>
            </p:cNvPr>
            <p:cNvCxnSpPr>
              <a:cxnSpLocks/>
            </p:cNvCxnSpPr>
            <p:nvPr/>
          </p:nvCxnSpPr>
          <p:spPr>
            <a:xfrm>
              <a:off x="4862633" y="6291167"/>
              <a:ext cx="491955" cy="0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F0F2B1A-5D1A-EE45-8E92-2928CBB38864}"/>
                </a:ext>
              </a:extLst>
            </p:cNvPr>
            <p:cNvCxnSpPr>
              <a:cxnSpLocks/>
            </p:cNvCxnSpPr>
            <p:nvPr/>
          </p:nvCxnSpPr>
          <p:spPr>
            <a:xfrm>
              <a:off x="1227119" y="6322825"/>
              <a:ext cx="2335538" cy="10869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6727B13-924C-B248-886F-F777DC16761E}"/>
                  </a:ext>
                </a:extLst>
              </p:cNvPr>
              <p:cNvSpPr txBox="1"/>
              <p:nvPr/>
            </p:nvSpPr>
            <p:spPr>
              <a:xfrm>
                <a:off x="7281343" y="1843056"/>
                <a:ext cx="92994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6727B13-924C-B248-886F-F777DC167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343" y="1843056"/>
                <a:ext cx="929947" cy="584775"/>
              </a:xfrm>
              <a:prstGeom prst="rect">
                <a:avLst/>
              </a:prstGeom>
              <a:blipFill>
                <a:blip r:embed="rId17"/>
                <a:stretch>
                  <a:fillRect l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1C49316-0BA3-6141-A034-7B0E390FF815}"/>
                  </a:ext>
                </a:extLst>
              </p:cNvPr>
              <p:cNvSpPr txBox="1"/>
              <p:nvPr/>
            </p:nvSpPr>
            <p:spPr>
              <a:xfrm>
                <a:off x="10175898" y="1831971"/>
                <a:ext cx="193684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3200" b="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3200" b="0" dirty="0"/>
                  <a:t>or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32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200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3200" b="1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3200" dirty="0"/>
                  <a:t>?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1C49316-0BA3-6141-A034-7B0E390FF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5898" y="1831971"/>
                <a:ext cx="1936849" cy="1569660"/>
              </a:xfrm>
              <a:prstGeom prst="rect">
                <a:avLst/>
              </a:prstGeom>
              <a:blipFill>
                <a:blip r:embed="rId18"/>
                <a:stretch>
                  <a:fillRect r="-5844" b="-1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282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0" grpId="0"/>
      <p:bldP spid="22" grpId="0"/>
      <p:bldP spid="28" grpId="0"/>
      <p:bldP spid="24" grpId="0"/>
      <p:bldP spid="29" grpId="0"/>
      <p:bldP spid="39" grpId="0"/>
      <p:bldP spid="40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A9F77-C4D6-314F-9020-567925321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Greater Than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5720B1F-95B9-EC4F-BCC8-77ABCA2F031A}"/>
              </a:ext>
            </a:extLst>
          </p:cNvPr>
          <p:cNvGrpSpPr/>
          <p:nvPr/>
        </p:nvGrpSpPr>
        <p:grpSpPr>
          <a:xfrm>
            <a:off x="885976" y="1673475"/>
            <a:ext cx="3595912" cy="1298459"/>
            <a:chOff x="1986114" y="4305538"/>
            <a:chExt cx="3595912" cy="129845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90143B8-46B7-3A4C-9583-C96628FA1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6114" y="4305538"/>
              <a:ext cx="969516" cy="129845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89462639-D1C8-7D43-ABAA-F70ABF7CEE08}"/>
                    </a:ext>
                  </a:extLst>
                </p:cNvPr>
                <p:cNvSpPr/>
                <p:nvPr/>
              </p:nvSpPr>
              <p:spPr>
                <a:xfrm>
                  <a:off x="4473524" y="4401739"/>
                  <a:ext cx="1108502" cy="110605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&gt;,</m:t>
                        </m:r>
                        <m:r>
                          <a:rPr lang="en-US" sz="36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89462639-D1C8-7D43-ABAA-F70ABF7CEE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3524" y="4401739"/>
                  <a:ext cx="1108502" cy="1106055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37EBA81-5F65-A343-822A-80C91CAA6F3E}"/>
                </a:ext>
              </a:extLst>
            </p:cNvPr>
            <p:cNvGrpSpPr/>
            <p:nvPr/>
          </p:nvGrpSpPr>
          <p:grpSpPr>
            <a:xfrm>
              <a:off x="3072002" y="4686730"/>
              <a:ext cx="1315824" cy="536074"/>
              <a:chOff x="4212614" y="2778939"/>
              <a:chExt cx="3134126" cy="1276860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2BE80FC5-0508-0847-B79B-F98B24810F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07057" y="3134913"/>
                <a:ext cx="2639683" cy="0"/>
              </a:xfrm>
              <a:prstGeom prst="straightConnector1">
                <a:avLst/>
              </a:prstGeom>
              <a:ln w="381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08798DD7-9B6A-E345-BD9F-63A1837CD2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07057" y="3822151"/>
                <a:ext cx="2639683" cy="0"/>
              </a:xfrm>
              <a:prstGeom prst="straightConnector1">
                <a:avLst/>
              </a:prstGeom>
              <a:ln w="381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U-Turn Arrow 9">
                <a:extLst>
                  <a:ext uri="{FF2B5EF4-FFF2-40B4-BE49-F238E27FC236}">
                    <a16:creationId xmlns:a16="http://schemas.microsoft.com/office/drawing/2014/main" id="{58756815-8972-3E43-A19D-4730D52C1BE9}"/>
                  </a:ext>
                </a:extLst>
              </p:cNvPr>
              <p:cNvSpPr/>
              <p:nvPr/>
            </p:nvSpPr>
            <p:spPr>
              <a:xfrm rot="5400000" flipH="1" flipV="1">
                <a:off x="3908361" y="3083192"/>
                <a:ext cx="1276860" cy="668354"/>
              </a:xfrm>
              <a:prstGeom prst="uturnArrow">
                <a:avLst>
                  <a:gd name="adj1" fmla="val 12178"/>
                  <a:gd name="adj2" fmla="val 25000"/>
                  <a:gd name="adj3" fmla="val 25000"/>
                  <a:gd name="adj4" fmla="val 43750"/>
                  <a:gd name="adj5" fmla="val 75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AC28620-3767-4A42-AA29-0D29E06E9B29}"/>
              </a:ext>
            </a:extLst>
          </p:cNvPr>
          <p:cNvSpPr txBox="1"/>
          <p:nvPr/>
        </p:nvSpPr>
        <p:spPr>
          <a:xfrm>
            <a:off x="574167" y="3067656"/>
            <a:ext cx="4480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Binary search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960AAE-99BA-F342-89A9-25A2024BBF71}"/>
              </a:ext>
            </a:extLst>
          </p:cNvPr>
          <p:cNvCxnSpPr/>
          <p:nvPr/>
        </p:nvCxnSpPr>
        <p:spPr>
          <a:xfrm>
            <a:off x="838200" y="4706509"/>
            <a:ext cx="10341634" cy="0"/>
          </a:xfrm>
          <a:prstGeom prst="line">
            <a:avLst/>
          </a:prstGeom>
          <a:ln w="76200"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917AFDB-F100-4E4A-9791-793043D506BD}"/>
              </a:ext>
            </a:extLst>
          </p:cNvPr>
          <p:cNvCxnSpPr>
            <a:cxnSpLocks/>
          </p:cNvCxnSpPr>
          <p:nvPr/>
        </p:nvCxnSpPr>
        <p:spPr>
          <a:xfrm flipV="1">
            <a:off x="838200" y="4357688"/>
            <a:ext cx="0" cy="686959"/>
          </a:xfrm>
          <a:prstGeom prst="line">
            <a:avLst/>
          </a:prstGeom>
          <a:ln w="76200"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1E7859E-C35C-A844-8788-22946A640C26}"/>
              </a:ext>
            </a:extLst>
          </p:cNvPr>
          <p:cNvCxnSpPr>
            <a:cxnSpLocks/>
          </p:cNvCxnSpPr>
          <p:nvPr/>
        </p:nvCxnSpPr>
        <p:spPr>
          <a:xfrm flipV="1">
            <a:off x="11198884" y="4330272"/>
            <a:ext cx="0" cy="686959"/>
          </a:xfrm>
          <a:prstGeom prst="line">
            <a:avLst/>
          </a:prstGeom>
          <a:ln w="76200"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0895EE2-DCD9-D945-9F42-564C56E87706}"/>
              </a:ext>
            </a:extLst>
          </p:cNvPr>
          <p:cNvSpPr txBox="1"/>
          <p:nvPr/>
        </p:nvSpPr>
        <p:spPr>
          <a:xfrm>
            <a:off x="532352" y="5017231"/>
            <a:ext cx="611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2F57372-9711-AD4D-A7B6-0592F2D4B841}"/>
                  </a:ext>
                </a:extLst>
              </p:cNvPr>
              <p:cNvSpPr txBox="1"/>
              <p:nvPr/>
            </p:nvSpPr>
            <p:spPr>
              <a:xfrm>
                <a:off x="10499530" y="5055331"/>
                <a:ext cx="136060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2F57372-9711-AD4D-A7B6-0592F2D4B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9530" y="5055331"/>
                <a:ext cx="1360607" cy="584775"/>
              </a:xfrm>
              <a:prstGeom prst="rect">
                <a:avLst/>
              </a:prstGeom>
              <a:blipFill>
                <a:blip r:embed="rId5"/>
                <a:stretch>
                  <a:fillRect l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F8B60AF-E1BC-AE49-8F55-CEF1A833F1DA}"/>
              </a:ext>
            </a:extLst>
          </p:cNvPr>
          <p:cNvCxnSpPr>
            <a:cxnSpLocks/>
          </p:cNvCxnSpPr>
          <p:nvPr/>
        </p:nvCxnSpPr>
        <p:spPr>
          <a:xfrm flipV="1">
            <a:off x="7134225" y="4014208"/>
            <a:ext cx="0" cy="686959"/>
          </a:xfrm>
          <a:prstGeom prst="line">
            <a:avLst/>
          </a:prstGeom>
          <a:ln w="76200"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A50C53-59AF-5042-AB51-A0E1C416FA13}"/>
                  </a:ext>
                </a:extLst>
              </p:cNvPr>
              <p:cNvSpPr txBox="1"/>
              <p:nvPr/>
            </p:nvSpPr>
            <p:spPr>
              <a:xfrm>
                <a:off x="6875035" y="3396399"/>
                <a:ext cx="51837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32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A50C53-59AF-5042-AB51-A0E1C416F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5035" y="3396399"/>
                <a:ext cx="518379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8F23B6-24E6-EB42-952C-D7D725678E5D}"/>
              </a:ext>
            </a:extLst>
          </p:cNvPr>
          <p:cNvCxnSpPr>
            <a:cxnSpLocks/>
          </p:cNvCxnSpPr>
          <p:nvPr/>
        </p:nvCxnSpPr>
        <p:spPr>
          <a:xfrm flipV="1">
            <a:off x="7729768" y="4707721"/>
            <a:ext cx="0" cy="686959"/>
          </a:xfrm>
          <a:prstGeom prst="line">
            <a:avLst/>
          </a:prstGeom>
          <a:ln w="76200"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E0788C0-13E5-2B41-9D68-D0B6135165D9}"/>
                  </a:ext>
                </a:extLst>
              </p:cNvPr>
              <p:cNvSpPr txBox="1"/>
              <p:nvPr/>
            </p:nvSpPr>
            <p:spPr>
              <a:xfrm>
                <a:off x="7470578" y="5317561"/>
                <a:ext cx="51837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E0788C0-13E5-2B41-9D68-D0B613516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0578" y="5317561"/>
                <a:ext cx="518379" cy="584775"/>
              </a:xfrm>
              <a:prstGeom prst="rect">
                <a:avLst/>
              </a:prstGeom>
              <a:blipFill>
                <a:blip r:embed="rId7"/>
                <a:stretch>
                  <a:fillRect l="-21951" r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9BBE55A-185A-A24F-9776-FDAED8A283CE}"/>
              </a:ext>
            </a:extLst>
          </p:cNvPr>
          <p:cNvCxnSpPr>
            <a:cxnSpLocks/>
          </p:cNvCxnSpPr>
          <p:nvPr/>
        </p:nvCxnSpPr>
        <p:spPr>
          <a:xfrm flipV="1">
            <a:off x="6009017" y="3688786"/>
            <a:ext cx="0" cy="2205607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  <a:prstDash val="dash"/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ECF708-55D3-E54D-A637-69B94682AC32}"/>
              </a:ext>
            </a:extLst>
          </p:cNvPr>
          <p:cNvCxnSpPr>
            <a:cxnSpLocks/>
          </p:cNvCxnSpPr>
          <p:nvPr/>
        </p:nvCxnSpPr>
        <p:spPr>
          <a:xfrm flipV="1">
            <a:off x="8947479" y="3603705"/>
            <a:ext cx="0" cy="2205607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  <a:prstDash val="dash"/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7A80295-658C-6B4A-98AE-7DB600467663}"/>
              </a:ext>
            </a:extLst>
          </p:cNvPr>
          <p:cNvCxnSpPr>
            <a:cxnSpLocks/>
          </p:cNvCxnSpPr>
          <p:nvPr/>
        </p:nvCxnSpPr>
        <p:spPr>
          <a:xfrm flipV="1">
            <a:off x="7485918" y="3603705"/>
            <a:ext cx="0" cy="2205607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  <a:prstDash val="dash"/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7F89665-601B-C74C-8CDB-88C08DE1F62F}"/>
              </a:ext>
            </a:extLst>
          </p:cNvPr>
          <p:cNvSpPr txBox="1"/>
          <p:nvPr/>
        </p:nvSpPr>
        <p:spPr>
          <a:xfrm>
            <a:off x="4751078" y="5950826"/>
            <a:ext cx="2515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Query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EBCFB4-A3C1-C949-9ED1-B564CDB2625B}"/>
              </a:ext>
            </a:extLst>
          </p:cNvPr>
          <p:cNvSpPr txBox="1"/>
          <p:nvPr/>
        </p:nvSpPr>
        <p:spPr>
          <a:xfrm>
            <a:off x="8008006" y="5865745"/>
            <a:ext cx="2515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Query 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1D6068-D035-D14F-9AF6-1F1060DA0246}"/>
              </a:ext>
            </a:extLst>
          </p:cNvPr>
          <p:cNvSpPr txBox="1"/>
          <p:nvPr/>
        </p:nvSpPr>
        <p:spPr>
          <a:xfrm>
            <a:off x="6272382" y="3038004"/>
            <a:ext cx="2515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Third Query!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A9F0A4-241D-7649-8137-01EDD2E361BB}"/>
              </a:ext>
            </a:extLst>
          </p:cNvPr>
          <p:cNvGrpSpPr/>
          <p:nvPr/>
        </p:nvGrpSpPr>
        <p:grpSpPr>
          <a:xfrm>
            <a:off x="5938912" y="1529201"/>
            <a:ext cx="6173835" cy="1872430"/>
            <a:chOff x="5938912" y="1529201"/>
            <a:chExt cx="6173835" cy="187243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54AC48C-FEDC-894E-978F-F5DA78A50BBA}"/>
                </a:ext>
              </a:extLst>
            </p:cNvPr>
            <p:cNvGrpSpPr/>
            <p:nvPr/>
          </p:nvGrpSpPr>
          <p:grpSpPr>
            <a:xfrm>
              <a:off x="5938912" y="1529201"/>
              <a:ext cx="4530566" cy="1265113"/>
              <a:chOff x="364102" y="5330843"/>
              <a:chExt cx="4990486" cy="1295922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0C5CA59-1D9A-514C-AA33-375FADE315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100000" l="0" r="92188"/>
                        </a14:imgEffect>
                      </a14:imgLayer>
                    </a14:imgProps>
                  </a:ext>
                </a:extLst>
              </a:blip>
              <a:srcRect l="17106" b="50487"/>
              <a:stretch/>
            </p:blipFill>
            <p:spPr>
              <a:xfrm>
                <a:off x="364102" y="5330843"/>
                <a:ext cx="996634" cy="815420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C05AF5E4-8947-6742-8614-B9A74C165A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87" b="100000" l="1099" r="100000"/>
                        </a14:imgEffect>
                      </a14:imgLayer>
                    </a14:imgProps>
                  </a:ext>
                </a:extLst>
              </a:blip>
              <a:srcRect r="13761" b="56574"/>
              <a:stretch/>
            </p:blipFill>
            <p:spPr>
              <a:xfrm>
                <a:off x="3621473" y="5350265"/>
                <a:ext cx="1014465" cy="77467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0422A39C-9B22-3544-9874-A6D56B175CD5}"/>
                      </a:ext>
                    </a:extLst>
                  </p:cNvPr>
                  <p:cNvSpPr txBox="1"/>
                  <p:nvPr/>
                </p:nvSpPr>
                <p:spPr>
                  <a:xfrm>
                    <a:off x="585713" y="6163051"/>
                    <a:ext cx="408293" cy="46371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1" i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0422A39C-9B22-3544-9874-A6D56B175CD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5713" y="6163051"/>
                    <a:ext cx="408293" cy="46371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12903" b="-1621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73F7CF95-BBE8-9B4B-A932-DCDC54471831}"/>
                      </a:ext>
                    </a:extLst>
                  </p:cNvPr>
                  <p:cNvSpPr txBox="1"/>
                  <p:nvPr/>
                </p:nvSpPr>
                <p:spPr>
                  <a:xfrm>
                    <a:off x="4020284" y="6156593"/>
                    <a:ext cx="55329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3200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73F7CF95-BBE8-9B4B-A932-DCDC544718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0284" y="6156593"/>
                    <a:ext cx="553293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4878"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C74EAB1F-7AA6-BB4F-8801-24034DB821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2633" y="6291167"/>
                <a:ext cx="491955" cy="0"/>
              </a:xfrm>
              <a:prstGeom prst="straightConnector1">
                <a:avLst/>
              </a:prstGeom>
              <a:ln w="381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35C55B5B-D844-0042-8115-2E26641739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7119" y="6322825"/>
                <a:ext cx="2335538" cy="10869"/>
              </a:xfrm>
              <a:prstGeom prst="straightConnector1">
                <a:avLst/>
              </a:prstGeom>
              <a:ln w="3810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4978893-CFAD-474B-B747-A93ABF568685}"/>
                    </a:ext>
                  </a:extLst>
                </p:cNvPr>
                <p:cNvSpPr txBox="1"/>
                <p:nvPr/>
              </p:nvSpPr>
              <p:spPr>
                <a:xfrm>
                  <a:off x="7281343" y="1843056"/>
                  <a:ext cx="92994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4978893-CFAD-474B-B747-A93ABF5686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1343" y="1843056"/>
                  <a:ext cx="929947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30BC6DCC-64F7-3B4F-997E-0CF942047A5B}"/>
                    </a:ext>
                  </a:extLst>
                </p:cNvPr>
                <p:cNvSpPr txBox="1"/>
                <p:nvPr/>
              </p:nvSpPr>
              <p:spPr>
                <a:xfrm>
                  <a:off x="10175898" y="1831971"/>
                  <a:ext cx="1936849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3200" b="1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1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sz="3200" b="1" i="1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3200" b="0" i="1" dirty="0">
                    <a:latin typeface="Cambria Math" panose="02040503050406030204" pitchFamily="18" charset="0"/>
                  </a:endParaRPr>
                </a:p>
                <a:p>
                  <a:pPr algn="ctr"/>
                  <a:r>
                    <a:rPr lang="en-US" sz="3200" b="0" dirty="0"/>
                    <a:t>or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3200" b="1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en-US" sz="3200" dirty="0"/>
                    <a:t>?</a:t>
                  </a: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30BC6DCC-64F7-3B4F-997E-0CF942047A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5898" y="1831971"/>
                  <a:ext cx="1936849" cy="1569660"/>
                </a:xfrm>
                <a:prstGeom prst="rect">
                  <a:avLst/>
                </a:prstGeom>
                <a:blipFill>
                  <a:blip r:embed="rId13"/>
                  <a:stretch>
                    <a:fillRect r="-5844" b="-112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FD8DFA1-EC21-424B-BDED-623C9702B170}"/>
              </a:ext>
            </a:extLst>
          </p:cNvPr>
          <p:cNvSpPr/>
          <p:nvPr/>
        </p:nvSpPr>
        <p:spPr>
          <a:xfrm>
            <a:off x="626720" y="5389284"/>
            <a:ext cx="4626844" cy="128884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Need to guess which query (with </a:t>
            </a:r>
            <a:r>
              <a:rPr lang="en-US" sz="2800" b="1" dirty="0" err="1"/>
              <a:t>prob</a:t>
            </a:r>
            <a:r>
              <a:rPr lang="en-US" sz="2800" b="1" dirty="0"/>
              <a:t> 1/n)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777937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49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D41A9-377D-6C4F-A224-3D5EF7686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1685" y="2112136"/>
            <a:ext cx="6993228" cy="2540694"/>
          </a:xfrm>
        </p:spPr>
        <p:txBody>
          <a:bodyPr>
            <a:noAutofit/>
          </a:bodyPr>
          <a:lstStyle/>
          <a:p>
            <a:r>
              <a:rPr lang="en-US" sz="9000" dirty="0"/>
              <a:t>Coding PPH Construction</a:t>
            </a:r>
          </a:p>
        </p:txBody>
      </p:sp>
    </p:spTree>
    <p:extLst>
      <p:ext uri="{BB962C8B-B14F-4D97-AF65-F5344CB8AC3E}">
        <p14:creationId xmlns:p14="http://schemas.microsoft.com/office/powerpoint/2010/main" val="261106945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A770A-DCB1-9D4E-B6AD-B97FD4407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Coding-Theoretic PPH 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3FC8E-23EB-9343-AB50-384AB5195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938" y="1809680"/>
            <a:ext cx="10515600" cy="6318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Nearest-Neighbor Construction </a:t>
            </a:r>
            <a:r>
              <a:rPr lang="en-US" dirty="0">
                <a:solidFill>
                  <a:schemeClr val="accent3"/>
                </a:solidFill>
              </a:rPr>
              <a:t>[Kushilevitz-Ostrovsky-Rabani’98]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7C36C0A-BB49-0D42-97F9-69856EFAC9D1}"/>
                  </a:ext>
                </a:extLst>
              </p:cNvPr>
              <p:cNvSpPr/>
              <p:nvPr/>
            </p:nvSpPr>
            <p:spPr>
              <a:xfrm>
                <a:off x="1936077" y="2844305"/>
                <a:ext cx="2479729" cy="108488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7C36C0A-BB49-0D42-97F9-69856EFAC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077" y="2844305"/>
                <a:ext cx="2479729" cy="10848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2B1F465-774B-0748-B8B8-0214BBC54453}"/>
                  </a:ext>
                </a:extLst>
              </p:cNvPr>
              <p:cNvSpPr/>
              <p:nvPr/>
            </p:nvSpPr>
            <p:spPr>
              <a:xfrm>
                <a:off x="4661197" y="2844305"/>
                <a:ext cx="281552" cy="22627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2B1F465-774B-0748-B8B8-0214BBC544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197" y="2844305"/>
                <a:ext cx="281552" cy="2262752"/>
              </a:xfrm>
              <a:prstGeom prst="rect">
                <a:avLst/>
              </a:prstGeom>
              <a:blipFill>
                <a:blip r:embed="rId4"/>
                <a:stretch>
                  <a:fillRect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60402CD-0FAD-8E4B-9739-33B24F8AAA78}"/>
              </a:ext>
            </a:extLst>
          </p:cNvPr>
          <p:cNvSpPr txBox="1"/>
          <p:nvPr/>
        </p:nvSpPr>
        <p:spPr>
          <a:xfrm>
            <a:off x="5104083" y="3344411"/>
            <a:ext cx="201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0A97C89-90C1-4345-897E-95833FBB4EA9}"/>
                  </a:ext>
                </a:extLst>
              </p:cNvPr>
              <p:cNvSpPr/>
              <p:nvPr/>
            </p:nvSpPr>
            <p:spPr>
              <a:xfrm>
                <a:off x="6878166" y="3095501"/>
                <a:ext cx="288641" cy="114550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0A97C89-90C1-4345-897E-95833FBB4E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166" y="3095501"/>
                <a:ext cx="288641" cy="1145504"/>
              </a:xfrm>
              <a:prstGeom prst="rect">
                <a:avLst/>
              </a:prstGeom>
              <a:blipFill>
                <a:blip r:embed="rId5"/>
                <a:stretch>
                  <a:fillRect l="-4167"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C9262E-DB2C-174C-8E89-1191E76C8009}"/>
              </a:ext>
            </a:extLst>
          </p:cNvPr>
          <p:cNvSpPr txBox="1">
            <a:spLocks/>
          </p:cNvSpPr>
          <p:nvPr/>
        </p:nvSpPr>
        <p:spPr>
          <a:xfrm>
            <a:off x="2863338" y="2409400"/>
            <a:ext cx="625205" cy="631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BED4774-57A7-1242-8BD1-BE3C1BEBD41C}"/>
              </a:ext>
            </a:extLst>
          </p:cNvPr>
          <p:cNvSpPr txBox="1">
            <a:spLocks/>
          </p:cNvSpPr>
          <p:nvPr/>
        </p:nvSpPr>
        <p:spPr>
          <a:xfrm>
            <a:off x="1188176" y="3095501"/>
            <a:ext cx="625205" cy="631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8DE200-8D13-EC46-92F2-7A3D836ABDE3}"/>
              </a:ext>
            </a:extLst>
          </p:cNvPr>
          <p:cNvSpPr txBox="1">
            <a:spLocks/>
          </p:cNvSpPr>
          <p:nvPr/>
        </p:nvSpPr>
        <p:spPr>
          <a:xfrm>
            <a:off x="7277825" y="3420700"/>
            <a:ext cx="625205" cy="631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41FF89B-84C7-684D-9F50-96215A995BC1}"/>
              </a:ext>
            </a:extLst>
          </p:cNvPr>
          <p:cNvGrpSpPr/>
          <p:nvPr/>
        </p:nvGrpSpPr>
        <p:grpSpPr>
          <a:xfrm>
            <a:off x="1307565" y="3975681"/>
            <a:ext cx="3120112" cy="1314363"/>
            <a:chOff x="1307565" y="3975681"/>
            <a:chExt cx="3120112" cy="13143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CFC3B3C8-80E7-814C-A377-E795A7FB3C4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307565" y="4658219"/>
                  <a:ext cx="3120112" cy="631825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dirty="0" err="1"/>
                    <a:t>Ber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(1/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 entries</a:t>
                  </a:r>
                </a:p>
              </p:txBody>
            </p:sp>
          </mc:Choice>
          <mc:Fallback xmlns="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CFC3B3C8-80E7-814C-A377-E795A7FB3C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7565" y="4658219"/>
                  <a:ext cx="3120112" cy="631825"/>
                </a:xfrm>
                <a:prstGeom prst="rect">
                  <a:avLst/>
                </a:prstGeom>
                <a:blipFill>
                  <a:blip r:embed="rId6"/>
                  <a:stretch>
                    <a:fillRect l="-3644" t="-156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89196FE-4E7E-A94C-8529-297669AE1976}"/>
                </a:ext>
              </a:extLst>
            </p:cNvPr>
            <p:cNvCxnSpPr/>
            <p:nvPr/>
          </p:nvCxnSpPr>
          <p:spPr>
            <a:xfrm flipV="1">
              <a:off x="2171700" y="3975681"/>
              <a:ext cx="342900" cy="576775"/>
            </a:xfrm>
            <a:prstGeom prst="straightConnector1">
              <a:avLst/>
            </a:prstGeom>
            <a:ln w="88900"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C068ABC7-AB48-424B-AD41-4D30DC41AA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53979" y="5276935"/>
                <a:ext cx="7857157" cy="18693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0" dirty="0"/>
                  <a:t>For </a:t>
                </a:r>
                <a:r>
                  <a:rPr lang="en-US" b="1" dirty="0"/>
                  <a:t>threshold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, for any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r>
                  <a:rPr lang="en-US" dirty="0"/>
                  <a:t>then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𝑛𝑒𝑔𝑙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r>
                  <a:rPr lang="en-US" dirty="0"/>
                  <a:t>then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𝑛𝑒𝑔𝑙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C068ABC7-AB48-424B-AD41-4D30DC41A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979" y="5276935"/>
                <a:ext cx="7857157" cy="1869344"/>
              </a:xfrm>
              <a:prstGeom prst="rect">
                <a:avLst/>
              </a:prstGeom>
              <a:blipFill>
                <a:blip r:embed="rId7"/>
                <a:stretch>
                  <a:fillRect l="-1452" t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244C2DB9-A1D8-DB44-905C-49ED3099D7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6879" y="2581639"/>
                <a:ext cx="2920488" cy="25048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For any: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244C2DB9-A1D8-DB44-905C-49ED3099D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6879" y="2581639"/>
                <a:ext cx="2920488" cy="2504857"/>
              </a:xfrm>
              <a:prstGeom prst="rect">
                <a:avLst/>
              </a:prstGeom>
              <a:blipFill>
                <a:blip r:embed="rId8"/>
                <a:stretch>
                  <a:fillRect l="-4329" t="-35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8630D9E-D0D7-364D-A3CD-04C38DAB2278}"/>
              </a:ext>
            </a:extLst>
          </p:cNvPr>
          <p:cNvSpPr/>
          <p:nvPr/>
        </p:nvSpPr>
        <p:spPr>
          <a:xfrm>
            <a:off x="9293309" y="5086496"/>
            <a:ext cx="2454524" cy="15147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Not robust!!!</a:t>
            </a: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5C956D9C-6CE8-4D44-B748-096B648D332B}"/>
              </a:ext>
            </a:extLst>
          </p:cNvPr>
          <p:cNvSpPr/>
          <p:nvPr/>
        </p:nvSpPr>
        <p:spPr>
          <a:xfrm rot="3715444">
            <a:off x="9998197" y="2894457"/>
            <a:ext cx="505552" cy="600539"/>
          </a:xfrm>
          <a:prstGeom prst="downArrow">
            <a:avLst/>
          </a:prstGeom>
          <a:solidFill>
            <a:srgbClr val="FF727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888E44E-4599-6444-B06C-DB464C2D889A}"/>
              </a:ext>
            </a:extLst>
          </p:cNvPr>
          <p:cNvSpPr/>
          <p:nvPr/>
        </p:nvSpPr>
        <p:spPr>
          <a:xfrm>
            <a:off x="10405897" y="2165767"/>
            <a:ext cx="1613040" cy="97132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Way too good…</a:t>
            </a:r>
          </a:p>
        </p:txBody>
      </p:sp>
    </p:spTree>
    <p:extLst>
      <p:ext uri="{BB962C8B-B14F-4D97-AF65-F5344CB8AC3E}">
        <p14:creationId xmlns:p14="http://schemas.microsoft.com/office/powerpoint/2010/main" val="93727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/>
      <p:bldP spid="7" grpId="0" animBg="1"/>
      <p:bldP spid="8" grpId="0"/>
      <p:bldP spid="9" grpId="0"/>
      <p:bldP spid="10" grpId="0"/>
      <p:bldP spid="14" grpId="0" build="p"/>
      <p:bldP spid="21" grpId="0"/>
      <p:bldP spid="23" grpId="0" animBg="1"/>
      <p:bldP spid="25" grpId="0" animBg="1"/>
      <p:bldP spid="26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A770A-DCB1-9D4E-B6AD-B97FD4407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Coding-Theoretic PPH 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7C36C0A-BB49-0D42-97F9-69856EFAC9D1}"/>
                  </a:ext>
                </a:extLst>
              </p:cNvPr>
              <p:cNvSpPr/>
              <p:nvPr/>
            </p:nvSpPr>
            <p:spPr>
              <a:xfrm>
                <a:off x="1936077" y="2844305"/>
                <a:ext cx="2479729" cy="108488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7C36C0A-BB49-0D42-97F9-69856EFAC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077" y="2844305"/>
                <a:ext cx="2479729" cy="10848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2B1F465-774B-0748-B8B8-0214BBC54453}"/>
                  </a:ext>
                </a:extLst>
              </p:cNvPr>
              <p:cNvSpPr/>
              <p:nvPr/>
            </p:nvSpPr>
            <p:spPr>
              <a:xfrm>
                <a:off x="4661197" y="2844305"/>
                <a:ext cx="281552" cy="22627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2B1F465-774B-0748-B8B8-0214BBC544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197" y="2844305"/>
                <a:ext cx="281552" cy="2262752"/>
              </a:xfrm>
              <a:prstGeom prst="rect">
                <a:avLst/>
              </a:prstGeom>
              <a:blipFill>
                <a:blip r:embed="rId4"/>
                <a:stretch>
                  <a:fillRect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60402CD-0FAD-8E4B-9739-33B24F8AAA78}"/>
              </a:ext>
            </a:extLst>
          </p:cNvPr>
          <p:cNvSpPr txBox="1"/>
          <p:nvPr/>
        </p:nvSpPr>
        <p:spPr>
          <a:xfrm>
            <a:off x="5104083" y="3344411"/>
            <a:ext cx="201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0A97C89-90C1-4345-897E-95833FBB4EA9}"/>
                  </a:ext>
                </a:extLst>
              </p:cNvPr>
              <p:cNvSpPr/>
              <p:nvPr/>
            </p:nvSpPr>
            <p:spPr>
              <a:xfrm>
                <a:off x="6878166" y="3095501"/>
                <a:ext cx="288641" cy="114550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0A97C89-90C1-4345-897E-95833FBB4E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166" y="3095501"/>
                <a:ext cx="288641" cy="1145504"/>
              </a:xfrm>
              <a:prstGeom prst="rect">
                <a:avLst/>
              </a:prstGeom>
              <a:blipFill>
                <a:blip r:embed="rId5"/>
                <a:stretch>
                  <a:fillRect l="-4167"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C9262E-DB2C-174C-8E89-1191E76C8009}"/>
              </a:ext>
            </a:extLst>
          </p:cNvPr>
          <p:cNvSpPr txBox="1">
            <a:spLocks/>
          </p:cNvSpPr>
          <p:nvPr/>
        </p:nvSpPr>
        <p:spPr>
          <a:xfrm>
            <a:off x="2863338" y="2409400"/>
            <a:ext cx="625205" cy="631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BED4774-57A7-1242-8BD1-BE3C1BEBD41C}"/>
              </a:ext>
            </a:extLst>
          </p:cNvPr>
          <p:cNvSpPr txBox="1">
            <a:spLocks/>
          </p:cNvSpPr>
          <p:nvPr/>
        </p:nvSpPr>
        <p:spPr>
          <a:xfrm>
            <a:off x="1188176" y="3095501"/>
            <a:ext cx="625205" cy="631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8DE200-8D13-EC46-92F2-7A3D836ABDE3}"/>
              </a:ext>
            </a:extLst>
          </p:cNvPr>
          <p:cNvSpPr txBox="1">
            <a:spLocks/>
          </p:cNvSpPr>
          <p:nvPr/>
        </p:nvSpPr>
        <p:spPr>
          <a:xfrm>
            <a:off x="7277825" y="3420700"/>
            <a:ext cx="625205" cy="631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CFC3B3C8-80E7-814C-A377-E795A7FB3C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7565" y="4658219"/>
                <a:ext cx="3120112" cy="6318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 err="1"/>
                  <a:t>Ber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(1/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entries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CFC3B3C8-80E7-814C-A377-E795A7FB3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565" y="4658219"/>
                <a:ext cx="3120112" cy="631825"/>
              </a:xfrm>
              <a:prstGeom prst="rect">
                <a:avLst/>
              </a:prstGeom>
              <a:blipFill>
                <a:blip r:embed="rId6"/>
                <a:stretch>
                  <a:fillRect l="-3644" t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9196FE-4E7E-A94C-8529-297669AE1976}"/>
              </a:ext>
            </a:extLst>
          </p:cNvPr>
          <p:cNvCxnSpPr/>
          <p:nvPr/>
        </p:nvCxnSpPr>
        <p:spPr>
          <a:xfrm flipV="1">
            <a:off x="2171700" y="3975681"/>
            <a:ext cx="342900" cy="576775"/>
          </a:xfrm>
          <a:prstGeom prst="straightConnector1">
            <a:avLst/>
          </a:prstGeom>
          <a:ln w="889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F1D5E1C2-0A5D-4D40-A1A7-5BADB8FD3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837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Getting robustness…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4">
                <a:extLst>
                  <a:ext uri="{FF2B5EF4-FFF2-40B4-BE49-F238E27FC236}">
                    <a16:creationId xmlns:a16="http://schemas.microsoft.com/office/drawing/2014/main" id="{75921E7D-05F6-7844-A109-DCE55D520C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1988" y="5541962"/>
                <a:ext cx="10515600" cy="5837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small enough, then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∃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 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𝑛𝑒𝑔𝑙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18" name="Content Placeholder 14">
                <a:extLst>
                  <a:ext uri="{FF2B5EF4-FFF2-40B4-BE49-F238E27FC236}">
                    <a16:creationId xmlns:a16="http://schemas.microsoft.com/office/drawing/2014/main" id="{75921E7D-05F6-7844-A109-DCE55D520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88" y="5541962"/>
                <a:ext cx="10515600" cy="583775"/>
              </a:xfrm>
              <a:prstGeom prst="rect">
                <a:avLst/>
              </a:prstGeom>
              <a:blipFill>
                <a:blip r:embed="rId7"/>
                <a:stretch>
                  <a:fillRect l="-1086" t="-21277"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ontent Placeholder 14">
            <a:extLst>
              <a:ext uri="{FF2B5EF4-FFF2-40B4-BE49-F238E27FC236}">
                <a16:creationId xmlns:a16="http://schemas.microsoft.com/office/drawing/2014/main" id="{7308859D-7E68-054B-BFDC-DB8CA732DC9C}"/>
              </a:ext>
            </a:extLst>
          </p:cNvPr>
          <p:cNvSpPr txBox="1">
            <a:spLocks/>
          </p:cNvSpPr>
          <p:nvPr/>
        </p:nvSpPr>
        <p:spPr>
          <a:xfrm>
            <a:off x="661988" y="6141932"/>
            <a:ext cx="6216178" cy="583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Large vectors and Gaussian Elimination?</a:t>
            </a:r>
            <a:endParaRPr lang="en-US" b="0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DF76489-760E-7442-884E-6A20D9DA373A}"/>
              </a:ext>
            </a:extLst>
          </p:cNvPr>
          <p:cNvSpPr/>
          <p:nvPr/>
        </p:nvSpPr>
        <p:spPr>
          <a:xfrm>
            <a:off x="6672263" y="6051935"/>
            <a:ext cx="4943475" cy="59537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What if our domain is </a:t>
            </a:r>
            <a:r>
              <a:rPr lang="en-US" sz="2800" b="1" dirty="0"/>
              <a:t>SPARSE</a:t>
            </a:r>
            <a:r>
              <a:rPr lang="en-US" sz="280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8CA8D9FF-CA49-3F48-8BE6-7F76075EEE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96879" y="2581639"/>
                <a:ext cx="2920488" cy="25048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For any: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8CA8D9FF-CA49-3F48-8BE6-7F76075EE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6879" y="2581639"/>
                <a:ext cx="2920488" cy="2504857"/>
              </a:xfrm>
              <a:prstGeom prst="rect">
                <a:avLst/>
              </a:prstGeom>
              <a:blipFill>
                <a:blip r:embed="rId8"/>
                <a:stretch>
                  <a:fillRect l="-4329" t="-35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990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2" grpId="0" animBg="1"/>
      <p:bldP spid="24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A770A-DCB1-9D4E-B6AD-B97FD4407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Coding-Theoretic Assumption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7C36C0A-BB49-0D42-97F9-69856EFAC9D1}"/>
                  </a:ext>
                </a:extLst>
              </p:cNvPr>
              <p:cNvSpPr/>
              <p:nvPr/>
            </p:nvSpPr>
            <p:spPr>
              <a:xfrm>
                <a:off x="1936077" y="2844305"/>
                <a:ext cx="2479729" cy="108488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7C36C0A-BB49-0D42-97F9-69856EFAC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077" y="2844305"/>
                <a:ext cx="2479729" cy="10848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2B1F465-774B-0748-B8B8-0214BBC54453}"/>
                  </a:ext>
                </a:extLst>
              </p:cNvPr>
              <p:cNvSpPr/>
              <p:nvPr/>
            </p:nvSpPr>
            <p:spPr>
              <a:xfrm>
                <a:off x="4661197" y="2844305"/>
                <a:ext cx="281552" cy="22627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2B1F465-774B-0748-B8B8-0214BBC544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197" y="2844305"/>
                <a:ext cx="281552" cy="2262752"/>
              </a:xfrm>
              <a:prstGeom prst="rect">
                <a:avLst/>
              </a:prstGeom>
              <a:blipFill>
                <a:blip r:embed="rId4"/>
                <a:stretch>
                  <a:fillRect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60402CD-0FAD-8E4B-9739-33B24F8AAA78}"/>
              </a:ext>
            </a:extLst>
          </p:cNvPr>
          <p:cNvSpPr txBox="1"/>
          <p:nvPr/>
        </p:nvSpPr>
        <p:spPr>
          <a:xfrm>
            <a:off x="5104083" y="3344411"/>
            <a:ext cx="201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0A97C89-90C1-4345-897E-95833FBB4EA9}"/>
                  </a:ext>
                </a:extLst>
              </p:cNvPr>
              <p:cNvSpPr/>
              <p:nvPr/>
            </p:nvSpPr>
            <p:spPr>
              <a:xfrm>
                <a:off x="6878166" y="3095501"/>
                <a:ext cx="288641" cy="114550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0A97C89-90C1-4345-897E-95833FBB4E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166" y="3095501"/>
                <a:ext cx="288641" cy="1145504"/>
              </a:xfrm>
              <a:prstGeom prst="rect">
                <a:avLst/>
              </a:prstGeom>
              <a:blipFill>
                <a:blip r:embed="rId5"/>
                <a:stretch>
                  <a:fillRect l="-4167"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C9262E-DB2C-174C-8E89-1191E76C8009}"/>
              </a:ext>
            </a:extLst>
          </p:cNvPr>
          <p:cNvSpPr txBox="1">
            <a:spLocks/>
          </p:cNvSpPr>
          <p:nvPr/>
        </p:nvSpPr>
        <p:spPr>
          <a:xfrm>
            <a:off x="2863338" y="2409400"/>
            <a:ext cx="625205" cy="631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BED4774-57A7-1242-8BD1-BE3C1BEBD41C}"/>
              </a:ext>
            </a:extLst>
          </p:cNvPr>
          <p:cNvSpPr txBox="1">
            <a:spLocks/>
          </p:cNvSpPr>
          <p:nvPr/>
        </p:nvSpPr>
        <p:spPr>
          <a:xfrm>
            <a:off x="1188176" y="3095501"/>
            <a:ext cx="625205" cy="631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8DE200-8D13-EC46-92F2-7A3D836ABDE3}"/>
              </a:ext>
            </a:extLst>
          </p:cNvPr>
          <p:cNvSpPr txBox="1">
            <a:spLocks/>
          </p:cNvSpPr>
          <p:nvPr/>
        </p:nvSpPr>
        <p:spPr>
          <a:xfrm>
            <a:off x="7277825" y="3420700"/>
            <a:ext cx="625205" cy="631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14">
                <a:extLst>
                  <a:ext uri="{FF2B5EF4-FFF2-40B4-BE49-F238E27FC236}">
                    <a16:creationId xmlns:a16="http://schemas.microsoft.com/office/drawing/2014/main" id="{F1D5E1C2-0A5D-4D40-A1A7-5BADB8FD3B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2604"/>
                <a:ext cx="10515600" cy="102988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-sparse.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“small”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“medium”</a:t>
                </a:r>
              </a:p>
            </p:txBody>
          </p:sp>
        </mc:Choice>
        <mc:Fallback xmlns="">
          <p:sp>
            <p:nvSpPr>
              <p:cNvPr id="15" name="Content Placeholder 14">
                <a:extLst>
                  <a:ext uri="{FF2B5EF4-FFF2-40B4-BE49-F238E27FC236}">
                    <a16:creationId xmlns:a16="http://schemas.microsoft.com/office/drawing/2014/main" id="{F1D5E1C2-0A5D-4D40-A1A7-5BADB8FD3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2604"/>
                <a:ext cx="10515600" cy="1029882"/>
              </a:xfrm>
              <a:blipFill>
                <a:blip r:embed="rId6"/>
                <a:stretch>
                  <a:fillRect l="-1086" t="-8537"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ED14DE31-319D-854A-B075-5A75AAA7F2EC}"/>
              </a:ext>
            </a:extLst>
          </p:cNvPr>
          <p:cNvSpPr txBox="1"/>
          <p:nvPr/>
        </p:nvSpPr>
        <p:spPr>
          <a:xfrm>
            <a:off x="1029213" y="5451186"/>
            <a:ext cx="1568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Know: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13C949E-FB39-F947-A0A8-9255E264A20A}"/>
                  </a:ext>
                </a:extLst>
              </p:cNvPr>
              <p:cNvSpPr txBox="1"/>
              <p:nvPr/>
            </p:nvSpPr>
            <p:spPr>
              <a:xfrm>
                <a:off x="2291592" y="5459054"/>
                <a:ext cx="31784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800" dirty="0"/>
                  <a:t> small or medium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13C949E-FB39-F947-A0A8-9255E264A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592" y="5459054"/>
                <a:ext cx="3178479" cy="523220"/>
              </a:xfrm>
              <a:prstGeom prst="rect">
                <a:avLst/>
              </a:prstGeom>
              <a:blipFill>
                <a:blip r:embed="rId7"/>
                <a:stretch>
                  <a:fillRect l="-2390" t="-11905" r="-1594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E0637059-8888-A845-B2BC-C4512EAB543B}"/>
              </a:ext>
            </a:extLst>
          </p:cNvPr>
          <p:cNvSpPr txBox="1"/>
          <p:nvPr/>
        </p:nvSpPr>
        <p:spPr>
          <a:xfrm>
            <a:off x="0" y="6271521"/>
            <a:ext cx="2291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Assumption</a:t>
            </a:r>
            <a:r>
              <a:rPr lang="en-US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7B0E5BA-ABDC-C944-810B-93F72312A41E}"/>
                  </a:ext>
                </a:extLst>
              </p:cNvPr>
              <p:cNvSpPr txBox="1"/>
              <p:nvPr/>
            </p:nvSpPr>
            <p:spPr>
              <a:xfrm>
                <a:off x="2291592" y="6272408"/>
                <a:ext cx="31784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800" dirty="0"/>
                  <a:t> medium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7B0E5BA-ABDC-C944-810B-93F72312A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592" y="6272408"/>
                <a:ext cx="3178479" cy="523220"/>
              </a:xfrm>
              <a:prstGeom prst="rect">
                <a:avLst/>
              </a:prstGeom>
              <a:blipFill>
                <a:blip r:embed="rId8"/>
                <a:stretch>
                  <a:fillRect l="-2390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6B278B3-D667-BE41-B398-15FEC4B7139A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5470071" y="5720664"/>
            <a:ext cx="832758" cy="3379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4E54DD1-C2F1-A849-8A2A-4930E0D936B5}"/>
                  </a:ext>
                </a:extLst>
              </p:cNvPr>
              <p:cNvSpPr txBox="1"/>
              <p:nvPr/>
            </p:nvSpPr>
            <p:spPr>
              <a:xfrm>
                <a:off x="6302829" y="6271521"/>
                <a:ext cx="56843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b="1" dirty="0"/>
                  <a:t>small</a:t>
                </a:r>
                <a:r>
                  <a:rPr lang="en-US" sz="2800" dirty="0"/>
                  <a:t> (less than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800" dirty="0"/>
                  <a:t>) is </a:t>
                </a:r>
                <a:r>
                  <a:rPr lang="en-US" sz="2800" b="1" dirty="0">
                    <a:solidFill>
                      <a:srgbClr val="C00000"/>
                    </a:solidFill>
                  </a:rPr>
                  <a:t>hard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4E54DD1-C2F1-A849-8A2A-4930E0D93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829" y="6271521"/>
                <a:ext cx="5684384" cy="523220"/>
              </a:xfrm>
              <a:prstGeom prst="rect">
                <a:avLst/>
              </a:prstGeom>
              <a:blipFill>
                <a:blip r:embed="rId9"/>
                <a:stretch>
                  <a:fillRect l="-1114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7F8D1FC-C770-5E46-8998-162A741E2A8A}"/>
              </a:ext>
            </a:extLst>
          </p:cNvPr>
          <p:cNvCxnSpPr>
            <a:cxnSpLocks/>
            <a:stCxn id="27" idx="3"/>
            <a:endCxn id="31" idx="1"/>
          </p:cNvCxnSpPr>
          <p:nvPr/>
        </p:nvCxnSpPr>
        <p:spPr>
          <a:xfrm flipV="1">
            <a:off x="5470071" y="6533131"/>
            <a:ext cx="832758" cy="887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7C2075-C845-204E-854A-F4F9FE81172C}"/>
                  </a:ext>
                </a:extLst>
              </p:cNvPr>
              <p:cNvSpPr txBox="1"/>
              <p:nvPr/>
            </p:nvSpPr>
            <p:spPr>
              <a:xfrm>
                <a:off x="6302829" y="5462433"/>
                <a:ext cx="5889171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| 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800" b="1" dirty="0"/>
                  <a:t> </a:t>
                </a:r>
                <a:r>
                  <a:rPr lang="en-US" sz="2800" dirty="0"/>
                  <a:t>is </a:t>
                </a:r>
                <a:r>
                  <a:rPr lang="en-US" sz="2800" b="1" dirty="0">
                    <a:solidFill>
                      <a:srgbClr val="C00000"/>
                    </a:solidFill>
                  </a:rPr>
                  <a:t>hard</a:t>
                </a:r>
                <a:r>
                  <a:rPr lang="en-US" sz="2800" dirty="0"/>
                  <a:t> (Syndrome Decoding)</a:t>
                </a:r>
              </a:p>
              <a:p>
                <a:r>
                  <a:rPr lang="en-US" dirty="0">
                    <a:solidFill>
                      <a:schemeClr val="accent3"/>
                    </a:solidFill>
                  </a:rPr>
                  <a:t>[Applebaum-Haramaty-Ishai-Kushilevitz-Vaikuntanathan’17]</a:t>
                </a:r>
                <a:endParaRPr lang="en-US" sz="28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7C2075-C845-204E-854A-F4F9FE811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829" y="5462433"/>
                <a:ext cx="5889171" cy="800219"/>
              </a:xfrm>
              <a:prstGeom prst="rect">
                <a:avLst/>
              </a:prstGeom>
              <a:blipFill>
                <a:blip r:embed="rId10"/>
                <a:stretch>
                  <a:fillRect l="-1075" t="-7813"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524919B6-7583-A04E-AC9F-EFBBCC221CCC}"/>
              </a:ext>
            </a:extLst>
          </p:cNvPr>
          <p:cNvGrpSpPr/>
          <p:nvPr/>
        </p:nvGrpSpPr>
        <p:grpSpPr>
          <a:xfrm>
            <a:off x="8218318" y="2269170"/>
            <a:ext cx="3643415" cy="1787651"/>
            <a:chOff x="8218318" y="2269170"/>
            <a:chExt cx="3643415" cy="178765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A809E63-096B-EA4B-BA71-BF2144D6C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98729" l="0" r="99533">
                          <a14:foregroundMark x1="17757" y1="69492" x2="26168" y2="88983"/>
                          <a14:foregroundMark x1="26168" y1="88983" x2="84112" y2="88983"/>
                          <a14:foregroundMark x1="19626" y1="61017" x2="19626" y2="6101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240727" y="2269170"/>
              <a:ext cx="1621006" cy="178765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Cloud 41">
                  <a:extLst>
                    <a:ext uri="{FF2B5EF4-FFF2-40B4-BE49-F238E27FC236}">
                      <a16:creationId xmlns:a16="http://schemas.microsoft.com/office/drawing/2014/main" id="{1689DAC3-FC74-9A40-AB90-85A6C328DABC}"/>
                    </a:ext>
                  </a:extLst>
                </p:cNvPr>
                <p:cNvSpPr/>
                <p:nvPr/>
              </p:nvSpPr>
              <p:spPr>
                <a:xfrm flipH="1">
                  <a:off x="8218318" y="2602626"/>
                  <a:ext cx="1533592" cy="957579"/>
                </a:xfrm>
                <a:prstGeom prst="cloud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Cloud 41">
                  <a:extLst>
                    <a:ext uri="{FF2B5EF4-FFF2-40B4-BE49-F238E27FC236}">
                      <a16:creationId xmlns:a16="http://schemas.microsoft.com/office/drawing/2014/main" id="{1689DAC3-FC74-9A40-AB90-85A6C328DA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8218318" y="2602626"/>
                  <a:ext cx="1533592" cy="957579"/>
                </a:xfrm>
                <a:prstGeom prst="cloud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E9B3993-1A2E-1A4B-A049-1B634D284F16}"/>
                </a:ext>
              </a:extLst>
            </p:cNvPr>
            <p:cNvSpPr/>
            <p:nvPr/>
          </p:nvSpPr>
          <p:spPr>
            <a:xfrm flipH="1">
              <a:off x="9730005" y="3419021"/>
              <a:ext cx="328350" cy="328350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52103DB-BAC6-C44B-984D-7127ED78B12F}"/>
                </a:ext>
              </a:extLst>
            </p:cNvPr>
            <p:cNvSpPr/>
            <p:nvPr/>
          </p:nvSpPr>
          <p:spPr>
            <a:xfrm flipH="1">
              <a:off x="10204332" y="3318033"/>
              <a:ext cx="258315" cy="258315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D9EA2C-470C-BA4F-B233-84A35A8BD8E0}"/>
              </a:ext>
            </a:extLst>
          </p:cNvPr>
          <p:cNvGrpSpPr/>
          <p:nvPr/>
        </p:nvGrpSpPr>
        <p:grpSpPr>
          <a:xfrm>
            <a:off x="9632465" y="4056821"/>
            <a:ext cx="2837529" cy="1366679"/>
            <a:chOff x="9632465" y="4056821"/>
            <a:chExt cx="2837529" cy="13666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1569640-E5EC-504A-8F34-5E5109D45390}"/>
                    </a:ext>
                  </a:extLst>
                </p:cNvPr>
                <p:cNvSpPr txBox="1"/>
                <p:nvPr/>
              </p:nvSpPr>
              <p:spPr>
                <a:xfrm>
                  <a:off x="9632465" y="4469393"/>
                  <a:ext cx="2837529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sz="2800" dirty="0"/>
                    <a:t> </a:t>
                  </a:r>
                  <a:r>
                    <a:rPr lang="en-US" sz="2800" dirty="0" err="1"/>
                    <a:t>s.t.</a:t>
                  </a:r>
                  <a:endParaRPr lang="en-US" sz="2800" dirty="0"/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a14:m>
                  <a:r>
                    <a:rPr lang="en-US" sz="2800" dirty="0"/>
                    <a:t> and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a14:m>
                  <a:r>
                    <a:rPr lang="en-US" sz="2800" dirty="0"/>
                    <a:t>…</a:t>
                  </a: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1569640-E5EC-504A-8F34-5E5109D453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2465" y="4469393"/>
                  <a:ext cx="2837529" cy="954107"/>
                </a:xfrm>
                <a:prstGeom prst="rect">
                  <a:avLst/>
                </a:prstGeom>
                <a:blipFill>
                  <a:blip r:embed="rId14"/>
                  <a:stretch>
                    <a:fillRect t="-6579" b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46C0075-414B-4042-9FA6-E08A4B2157A8}"/>
                </a:ext>
              </a:extLst>
            </p:cNvPr>
            <p:cNvCxnSpPr>
              <a:cxnSpLocks/>
              <a:stCxn id="40" idx="2"/>
              <a:endCxn id="45" idx="0"/>
            </p:cNvCxnSpPr>
            <p:nvPr/>
          </p:nvCxnSpPr>
          <p:spPr>
            <a:xfrm>
              <a:off x="11051230" y="4056821"/>
              <a:ext cx="0" cy="412572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9726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23" grpId="0"/>
      <p:bldP spid="25" grpId="0"/>
      <p:bldP spid="26" grpId="0"/>
      <p:bldP spid="27" grpId="0"/>
      <p:bldP spid="31" grpId="0"/>
      <p:bldP spid="39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38DDF419-38A3-8A45-993E-F84EA3011535}"/>
              </a:ext>
            </a:extLst>
          </p:cNvPr>
          <p:cNvSpPr/>
          <p:nvPr/>
        </p:nvSpPr>
        <p:spPr>
          <a:xfrm>
            <a:off x="4416193" y="1690688"/>
            <a:ext cx="2871788" cy="3829050"/>
          </a:xfrm>
          <a:custGeom>
            <a:avLst/>
            <a:gdLst>
              <a:gd name="connsiteX0" fmla="*/ 0 w 2871788"/>
              <a:gd name="connsiteY0" fmla="*/ 0 h 3829050"/>
              <a:gd name="connsiteX1" fmla="*/ 2871788 w 2871788"/>
              <a:gd name="connsiteY1" fmla="*/ 1143000 h 3829050"/>
              <a:gd name="connsiteX2" fmla="*/ 2871788 w 2871788"/>
              <a:gd name="connsiteY2" fmla="*/ 2300287 h 3829050"/>
              <a:gd name="connsiteX3" fmla="*/ 28575 w 2871788"/>
              <a:gd name="connsiteY3" fmla="*/ 3829050 h 3829050"/>
              <a:gd name="connsiteX4" fmla="*/ 0 w 2871788"/>
              <a:gd name="connsiteY4" fmla="*/ 0 h 382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71788" h="3829050">
                <a:moveTo>
                  <a:pt x="0" y="0"/>
                </a:moveTo>
                <a:lnTo>
                  <a:pt x="2871788" y="1143000"/>
                </a:lnTo>
                <a:lnTo>
                  <a:pt x="2871788" y="2300287"/>
                </a:lnTo>
                <a:lnTo>
                  <a:pt x="28575" y="3829050"/>
                </a:lnTo>
                <a:cubicBezTo>
                  <a:pt x="23813" y="2547937"/>
                  <a:pt x="19050" y="1266825"/>
                  <a:pt x="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695B0A9-F03E-004E-B5D1-2B5E3FFF82BA}"/>
              </a:ext>
            </a:extLst>
          </p:cNvPr>
          <p:cNvSpPr/>
          <p:nvPr/>
        </p:nvSpPr>
        <p:spPr>
          <a:xfrm>
            <a:off x="551881" y="1690688"/>
            <a:ext cx="3574257" cy="3814762"/>
          </a:xfrm>
          <a:custGeom>
            <a:avLst/>
            <a:gdLst>
              <a:gd name="connsiteX0" fmla="*/ 0 w 5614987"/>
              <a:gd name="connsiteY0" fmla="*/ 600075 h 3814762"/>
              <a:gd name="connsiteX1" fmla="*/ 5614987 w 5614987"/>
              <a:gd name="connsiteY1" fmla="*/ 0 h 3814762"/>
              <a:gd name="connsiteX2" fmla="*/ 5600700 w 5614987"/>
              <a:gd name="connsiteY2" fmla="*/ 3814762 h 3814762"/>
              <a:gd name="connsiteX3" fmla="*/ 42862 w 5614987"/>
              <a:gd name="connsiteY3" fmla="*/ 2814637 h 3814762"/>
              <a:gd name="connsiteX4" fmla="*/ 0 w 5614987"/>
              <a:gd name="connsiteY4" fmla="*/ 600075 h 3814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4987" h="3814762">
                <a:moveTo>
                  <a:pt x="0" y="600075"/>
                </a:moveTo>
                <a:lnTo>
                  <a:pt x="5614987" y="0"/>
                </a:lnTo>
                <a:cubicBezTo>
                  <a:pt x="5610225" y="1271587"/>
                  <a:pt x="5605462" y="2543175"/>
                  <a:pt x="5600700" y="3814762"/>
                </a:cubicBezTo>
                <a:lnTo>
                  <a:pt x="42862" y="2814637"/>
                </a:lnTo>
                <a:lnTo>
                  <a:pt x="0" y="60007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B818A3-76FB-344C-BC4F-073FE6C31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Coding-Theoretic 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66CC9-CB6E-734B-B058-42DA2175B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5266" y="2368497"/>
            <a:ext cx="2918154" cy="226275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Sparsify</a:t>
            </a:r>
            <a:r>
              <a:rPr lang="en-US" dirty="0"/>
              <a:t>:</a:t>
            </a:r>
          </a:p>
          <a:p>
            <a:r>
              <a:rPr lang="en-US" dirty="0"/>
              <a:t>Non-linear</a:t>
            </a:r>
          </a:p>
          <a:p>
            <a:r>
              <a:rPr lang="en-US" dirty="0"/>
              <a:t>Deterministic</a:t>
            </a:r>
          </a:p>
          <a:p>
            <a:r>
              <a:rPr lang="en-US" dirty="0"/>
              <a:t>Approx. preserves </a:t>
            </a:r>
            <a:r>
              <a:rPr lang="en-US"/>
              <a:t>Hamming dist.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10246A9-D90F-9247-91B4-3F520E59B408}"/>
                  </a:ext>
                </a:extLst>
              </p:cNvPr>
              <p:cNvSpPr/>
              <p:nvPr/>
            </p:nvSpPr>
            <p:spPr>
              <a:xfrm>
                <a:off x="318518" y="2281749"/>
                <a:ext cx="281552" cy="22627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10246A9-D90F-9247-91B4-3F520E59B4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18" y="2281749"/>
                <a:ext cx="281552" cy="2262752"/>
              </a:xfrm>
              <a:prstGeom prst="rect">
                <a:avLst/>
              </a:prstGeom>
              <a:blipFill>
                <a:blip r:embed="rId3"/>
                <a:stretch>
                  <a:fillRect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FA3EA4B-63B8-AB48-8C90-B5886949BEF9}"/>
                  </a:ext>
                </a:extLst>
              </p:cNvPr>
              <p:cNvSpPr/>
              <p:nvPr/>
            </p:nvSpPr>
            <p:spPr>
              <a:xfrm>
                <a:off x="4102323" y="1710249"/>
                <a:ext cx="366713" cy="379520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FA3EA4B-63B8-AB48-8C90-B5886949BE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323" y="1710249"/>
                <a:ext cx="366713" cy="3795201"/>
              </a:xfrm>
              <a:prstGeom prst="rect">
                <a:avLst/>
              </a:prstGeom>
              <a:blipFill>
                <a:blip r:embed="rId4"/>
                <a:stretch>
                  <a:fillRect r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516CBF-7317-294F-858D-159E84B33CF3}"/>
                  </a:ext>
                </a:extLst>
              </p:cNvPr>
              <p:cNvSpPr/>
              <p:nvPr/>
            </p:nvSpPr>
            <p:spPr>
              <a:xfrm>
                <a:off x="7296570" y="2840373"/>
                <a:ext cx="288641" cy="114550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516CBF-7317-294F-858D-159E84B33C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570" y="2840373"/>
                <a:ext cx="288641" cy="1145504"/>
              </a:xfrm>
              <a:prstGeom prst="rect">
                <a:avLst/>
              </a:prstGeom>
              <a:blipFill>
                <a:blip r:embed="rId5"/>
                <a:stretch>
                  <a:fillRect l="-4167" r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99C24602-0A43-E748-8343-AA6D432EE575}"/>
              </a:ext>
            </a:extLst>
          </p:cNvPr>
          <p:cNvGrpSpPr/>
          <p:nvPr/>
        </p:nvGrpSpPr>
        <p:grpSpPr>
          <a:xfrm>
            <a:off x="4882148" y="2950641"/>
            <a:ext cx="1923594" cy="1098463"/>
            <a:chOff x="4926387" y="3335426"/>
            <a:chExt cx="1923594" cy="10984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E656C292-2B82-0049-82F7-6FB13589AEA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926387" y="3335426"/>
                  <a:ext cx="1633538" cy="55862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E656C292-2B82-0049-82F7-6FB13589AE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6387" y="3335426"/>
                  <a:ext cx="1633538" cy="55862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ontent Placeholder 2">
                  <a:extLst>
                    <a:ext uri="{FF2B5EF4-FFF2-40B4-BE49-F238E27FC236}">
                      <a16:creationId xmlns:a16="http://schemas.microsoft.com/office/drawing/2014/main" id="{47D87E9C-0241-7B47-AECE-3E98F15ACED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023669" y="3823045"/>
                  <a:ext cx="1826312" cy="61084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dirty="0" err="1"/>
                    <a:t>Ber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(1/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Content Placeholder 2">
                  <a:extLst>
                    <a:ext uri="{FF2B5EF4-FFF2-40B4-BE49-F238E27FC236}">
                      <a16:creationId xmlns:a16="http://schemas.microsoft.com/office/drawing/2014/main" id="{47D87E9C-0241-7B47-AECE-3E98F15ACE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3669" y="3823045"/>
                  <a:ext cx="1826312" cy="610844"/>
                </a:xfrm>
                <a:prstGeom prst="rect">
                  <a:avLst/>
                </a:prstGeom>
                <a:blipFill>
                  <a:blip r:embed="rId7"/>
                  <a:stretch>
                    <a:fillRect l="-6207" t="-16327" b="-4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ED62D5B8-CD56-1544-8875-BAF0525AFB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82693" y="5505450"/>
                <a:ext cx="1553131" cy="5661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-sparse</a:t>
                </a: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ED62D5B8-CD56-1544-8875-BAF0525AF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693" y="5505450"/>
                <a:ext cx="1553131" cy="566183"/>
              </a:xfrm>
              <a:prstGeom prst="rect">
                <a:avLst/>
              </a:prstGeom>
              <a:blipFill>
                <a:blip r:embed="rId8"/>
                <a:stretch>
                  <a:fillRect l="-4032" t="-17778" r="-80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C00EA7-758F-4A44-9992-75D1DA247388}"/>
                  </a:ext>
                </a:extLst>
              </p:cNvPr>
              <p:cNvSpPr txBox="1"/>
              <p:nvPr/>
            </p:nvSpPr>
            <p:spPr>
              <a:xfrm>
                <a:off x="7136656" y="1622594"/>
                <a:ext cx="487902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Gap-Hamming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C00EA7-758F-4A44-9992-75D1DA247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6656" y="1622594"/>
                <a:ext cx="4879029" cy="584775"/>
              </a:xfrm>
              <a:prstGeom prst="rect">
                <a:avLst/>
              </a:prstGeom>
              <a:blipFill>
                <a:blip r:embed="rId9"/>
                <a:stretch>
                  <a:fillRect t="-12766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BB5E5A0B-62E4-394C-AF17-97BE95385A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49866" y="2303062"/>
                <a:ext cx="3953951" cy="29404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For any:</a:t>
                </a:r>
              </a:p>
              <a:p>
                <a:r>
                  <a:rPr lang="en-US" b="0" dirty="0"/>
                  <a:t>Constant compression*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BB5E5A0B-62E4-394C-AF17-97BE95385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866" y="2303062"/>
                <a:ext cx="3953951" cy="2940452"/>
              </a:xfrm>
              <a:prstGeom prst="rect">
                <a:avLst/>
              </a:prstGeom>
              <a:blipFill>
                <a:blip r:embed="rId10"/>
                <a:stretch>
                  <a:fillRect l="-3205" t="-30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A030EF8-B39E-DB42-8BC1-8046C676D101}"/>
              </a:ext>
            </a:extLst>
          </p:cNvPr>
          <p:cNvSpPr txBox="1">
            <a:spLocks/>
          </p:cNvSpPr>
          <p:nvPr/>
        </p:nvSpPr>
        <p:spPr>
          <a:xfrm>
            <a:off x="5035824" y="6393939"/>
            <a:ext cx="7200900" cy="381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0" dirty="0"/>
              <a:t>* Depending on the assumption you’re willing to make…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A8E30B09-C462-3646-9FCC-C6D51279656B}"/>
                  </a:ext>
                </a:extLst>
              </p:cNvPr>
              <p:cNvSpPr/>
              <p:nvPr/>
            </p:nvSpPr>
            <p:spPr>
              <a:xfrm>
                <a:off x="6357938" y="4879236"/>
                <a:ext cx="5304170" cy="1514703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Recall CRHF construction: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A8E30B09-C462-3646-9FCC-C6D5127965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938" y="4879236"/>
                <a:ext cx="5304170" cy="1514703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595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3" grpId="0"/>
      <p:bldP spid="4" grpId="0" animBg="1"/>
      <p:bldP spid="5" grpId="0" animBg="1"/>
      <p:bldP spid="6" grpId="0" animBg="1"/>
      <p:bldP spid="13" grpId="0"/>
      <p:bldP spid="16" grpId="0"/>
      <p:bldP spid="17" grpId="0"/>
      <p:bldP spid="19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D41A9-377D-6C4F-A224-3D5EF7686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1685" y="2112136"/>
            <a:ext cx="6993228" cy="2540694"/>
          </a:xfrm>
        </p:spPr>
        <p:txBody>
          <a:bodyPr>
            <a:noAutofit/>
          </a:bodyPr>
          <a:lstStyle/>
          <a:p>
            <a:r>
              <a:rPr lang="en-US" sz="9000" dirty="0"/>
              <a:t>FG Key Exchange</a:t>
            </a:r>
            <a:br>
              <a:rPr lang="en-US" sz="9000" dirty="0"/>
            </a:br>
            <a:r>
              <a:rPr lang="en-US" sz="9000" dirty="0"/>
              <a:t>Reduction</a:t>
            </a:r>
          </a:p>
        </p:txBody>
      </p:sp>
    </p:spTree>
    <p:extLst>
      <p:ext uri="{BB962C8B-B14F-4D97-AF65-F5344CB8AC3E}">
        <p14:creationId xmlns:p14="http://schemas.microsoft.com/office/powerpoint/2010/main" val="109279092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5FC14-FB5C-4742-921F-F88A941EA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Meslo LG L for Powerline Regula" panose="020B0609030804020204" pitchFamily="49" charset="0"/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  <a:t>3. Fine-Grained Key Exchange</a:t>
            </a:r>
            <a:br>
              <a:rPr lang="en-US" b="1" dirty="0">
                <a:latin typeface="Meslo LG L for Powerline Regula" panose="020B0609030804020204" pitchFamily="49" charset="0"/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</a:br>
            <a:r>
              <a:rPr lang="en-US" dirty="0" err="1">
                <a:latin typeface="Meslo LG L for Powerline Regula" panose="020B0609030804020204" pitchFamily="49" charset="0"/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  <a:t>ZkC</a:t>
            </a:r>
            <a:r>
              <a:rPr lang="en-US" dirty="0">
                <a:latin typeface="Meslo LG L for Powerline Regula" panose="020B0609030804020204" pitchFamily="49" charset="0"/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  <a:t> Properties</a:t>
            </a:r>
            <a:endParaRPr lang="en-US" dirty="0"/>
          </a:p>
        </p:txBody>
      </p:sp>
      <p:sp>
        <p:nvSpPr>
          <p:cNvPr id="102" name="Cloud 101">
            <a:extLst>
              <a:ext uri="{FF2B5EF4-FFF2-40B4-BE49-F238E27FC236}">
                <a16:creationId xmlns:a16="http://schemas.microsoft.com/office/drawing/2014/main" id="{18BABEEA-9127-E740-B0B2-4C4F91AFE5B4}"/>
              </a:ext>
            </a:extLst>
          </p:cNvPr>
          <p:cNvSpPr/>
          <p:nvPr/>
        </p:nvSpPr>
        <p:spPr>
          <a:xfrm>
            <a:off x="3594100" y="1893888"/>
            <a:ext cx="5450742" cy="1693862"/>
          </a:xfrm>
          <a:prstGeom prst="cloud">
            <a:avLst/>
          </a:prstGeom>
          <a:solidFill>
            <a:schemeClr val="bg1"/>
          </a:solidFill>
          <a:effectLst>
            <a:glow rad="10795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Three Properties</a:t>
            </a:r>
            <a:endParaRPr lang="en-US" sz="3200" i="1" dirty="0">
              <a:solidFill>
                <a:schemeClr val="tx1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426283" y="3964082"/>
            <a:ext cx="2950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Splittable</a:t>
            </a:r>
            <a:endParaRPr lang="en-US" sz="4000" dirty="0"/>
          </a:p>
        </p:txBody>
      </p:sp>
      <p:sp>
        <p:nvSpPr>
          <p:cNvPr id="136" name="TextBox 135"/>
          <p:cNvSpPr txBox="1"/>
          <p:nvPr/>
        </p:nvSpPr>
        <p:spPr>
          <a:xfrm>
            <a:off x="1497116" y="3964082"/>
            <a:ext cx="2950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List Hard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9139919" y="3969306"/>
            <a:ext cx="2950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Plantable</a:t>
            </a:r>
            <a:endParaRPr lang="en-US" sz="4000" dirty="0"/>
          </a:p>
        </p:txBody>
      </p:sp>
      <p:pic>
        <p:nvPicPr>
          <p:cNvPr id="139" name="Picture 4" descr="Cartoon Plant Clip Art - Clipart libra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773" y="4626843"/>
            <a:ext cx="1477757" cy="178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0" name="Group 139"/>
          <p:cNvGrpSpPr/>
          <p:nvPr/>
        </p:nvGrpSpPr>
        <p:grpSpPr>
          <a:xfrm>
            <a:off x="823054" y="4887287"/>
            <a:ext cx="2897770" cy="1040786"/>
            <a:chOff x="708490" y="4483221"/>
            <a:chExt cx="3854237" cy="1394834"/>
          </a:xfrm>
        </p:grpSpPr>
        <p:grpSp>
          <p:nvGrpSpPr>
            <p:cNvPr id="141" name="Group 140"/>
            <p:cNvGrpSpPr/>
            <p:nvPr/>
          </p:nvGrpSpPr>
          <p:grpSpPr>
            <a:xfrm>
              <a:off x="3175033" y="4483222"/>
              <a:ext cx="1387694" cy="1394833"/>
              <a:chOff x="1058993" y="4232749"/>
              <a:chExt cx="1387692" cy="1394832"/>
            </a:xfrm>
          </p:grpSpPr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2FF2D91D-797A-F043-8BBB-86A53D347C11}"/>
                  </a:ext>
                </a:extLst>
              </p:cNvPr>
              <p:cNvSpPr/>
              <p:nvPr/>
            </p:nvSpPr>
            <p:spPr>
              <a:xfrm>
                <a:off x="1058993" y="4237597"/>
                <a:ext cx="431229" cy="42963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2FF2D91D-797A-F043-8BBB-86A53D347C11}"/>
                  </a:ext>
                </a:extLst>
              </p:cNvPr>
              <p:cNvSpPr/>
              <p:nvPr/>
            </p:nvSpPr>
            <p:spPr>
              <a:xfrm>
                <a:off x="1537910" y="4237597"/>
                <a:ext cx="431229" cy="42963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2FF2D91D-797A-F043-8BBB-86A53D347C11}"/>
                  </a:ext>
                </a:extLst>
              </p:cNvPr>
              <p:cNvSpPr/>
              <p:nvPr/>
            </p:nvSpPr>
            <p:spPr>
              <a:xfrm>
                <a:off x="2015456" y="4232749"/>
                <a:ext cx="431229" cy="42963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2FF2D91D-797A-F043-8BBB-86A53D347C11}"/>
                  </a:ext>
                </a:extLst>
              </p:cNvPr>
              <p:cNvSpPr/>
              <p:nvPr/>
            </p:nvSpPr>
            <p:spPr>
              <a:xfrm>
                <a:off x="1058993" y="4713847"/>
                <a:ext cx="431229" cy="42963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2FF2D91D-797A-F043-8BBB-86A53D347C11}"/>
                  </a:ext>
                </a:extLst>
              </p:cNvPr>
              <p:cNvSpPr/>
              <p:nvPr/>
            </p:nvSpPr>
            <p:spPr>
              <a:xfrm>
                <a:off x="1537910" y="4713847"/>
                <a:ext cx="431229" cy="42963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2FF2D91D-797A-F043-8BBB-86A53D347C11}"/>
                  </a:ext>
                </a:extLst>
              </p:cNvPr>
              <p:cNvSpPr/>
              <p:nvPr/>
            </p:nvSpPr>
            <p:spPr>
              <a:xfrm>
                <a:off x="2015456" y="4708999"/>
                <a:ext cx="431229" cy="42963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2FF2D91D-797A-F043-8BBB-86A53D347C11}"/>
                  </a:ext>
                </a:extLst>
              </p:cNvPr>
              <p:cNvSpPr/>
              <p:nvPr/>
            </p:nvSpPr>
            <p:spPr>
              <a:xfrm>
                <a:off x="1058993" y="5197949"/>
                <a:ext cx="431229" cy="42963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2FF2D91D-797A-F043-8BBB-86A53D347C11}"/>
                  </a:ext>
                </a:extLst>
              </p:cNvPr>
              <p:cNvSpPr/>
              <p:nvPr/>
            </p:nvSpPr>
            <p:spPr>
              <a:xfrm>
                <a:off x="1537910" y="5197949"/>
                <a:ext cx="431229" cy="42963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2FF2D91D-797A-F043-8BBB-86A53D347C11}"/>
                  </a:ext>
                </a:extLst>
              </p:cNvPr>
              <p:cNvSpPr/>
              <p:nvPr/>
            </p:nvSpPr>
            <p:spPr>
              <a:xfrm>
                <a:off x="2015456" y="5193101"/>
                <a:ext cx="431229" cy="42963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24526DFA-80C1-B546-BF7E-5697F2FB3933}"/>
                </a:ext>
              </a:extLst>
            </p:cNvPr>
            <p:cNvGrpSpPr/>
            <p:nvPr/>
          </p:nvGrpSpPr>
          <p:grpSpPr>
            <a:xfrm>
              <a:off x="708490" y="4483221"/>
              <a:ext cx="1387694" cy="1394833"/>
              <a:chOff x="1228876" y="3376990"/>
              <a:chExt cx="1494972" cy="1344991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DCF88D0C-570B-594E-BA95-E869C7E6BD35}"/>
                  </a:ext>
                </a:extLst>
              </p:cNvPr>
              <p:cNvSpPr/>
              <p:nvPr/>
            </p:nvSpPr>
            <p:spPr>
              <a:xfrm>
                <a:off x="1228876" y="3376990"/>
                <a:ext cx="1494972" cy="1344991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4D4692BD-EA22-9647-95D7-24C546F9DF4F}"/>
                  </a:ext>
                </a:extLst>
              </p:cNvPr>
              <p:cNvSpPr/>
              <p:nvPr/>
            </p:nvSpPr>
            <p:spPr>
              <a:xfrm>
                <a:off x="1422671" y="3794386"/>
                <a:ext cx="327078" cy="29956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3" name="Right Arrow 142">
              <a:extLst>
                <a:ext uri="{FF2B5EF4-FFF2-40B4-BE49-F238E27FC236}">
                  <a16:creationId xmlns:a16="http://schemas.microsoft.com/office/drawing/2014/main" id="{A2137F0D-D164-EE49-BC89-7FFD304DD170}"/>
                </a:ext>
              </a:extLst>
            </p:cNvPr>
            <p:cNvSpPr/>
            <p:nvPr/>
          </p:nvSpPr>
          <p:spPr>
            <a:xfrm>
              <a:off x="2276072" y="4808874"/>
              <a:ext cx="765580" cy="7435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4D4692BD-EA22-9647-95D7-24C546F9DF4F}"/>
                </a:ext>
              </a:extLst>
            </p:cNvPr>
            <p:cNvSpPr/>
            <p:nvPr/>
          </p:nvSpPr>
          <p:spPr>
            <a:xfrm>
              <a:off x="3244279" y="5018953"/>
              <a:ext cx="303607" cy="31066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5251054" y="4648200"/>
            <a:ext cx="2228850" cy="1549400"/>
            <a:chOff x="5251054" y="4648200"/>
            <a:chExt cx="2228850" cy="1549400"/>
          </a:xfrm>
        </p:grpSpPr>
        <p:sp>
          <p:nvSpPr>
            <p:cNvPr id="157" name="Rectangle 156"/>
            <p:cNvSpPr/>
            <p:nvPr/>
          </p:nvSpPr>
          <p:spPr>
            <a:xfrm>
              <a:off x="5251054" y="5040610"/>
              <a:ext cx="2228850" cy="84507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01011101</a:t>
              </a:r>
            </a:p>
          </p:txBody>
        </p:sp>
        <p:cxnSp>
          <p:nvCxnSpPr>
            <p:cNvPr id="158" name="Straight Connector 157"/>
            <p:cNvCxnSpPr/>
            <p:nvPr/>
          </p:nvCxnSpPr>
          <p:spPr>
            <a:xfrm>
              <a:off x="6365479" y="4648200"/>
              <a:ext cx="0" cy="1549400"/>
            </a:xfrm>
            <a:prstGeom prst="line">
              <a:avLst/>
            </a:prstGeom>
            <a:ln w="5715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859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136" grpId="0"/>
      <p:bldP spid="137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792EC-2337-3D44-9563-3F3199F10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eslo LG L for Powerline Regula" panose="020B0609030804020204" pitchFamily="49" charset="0"/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  <a:t>3. Fine-Grained Key Exchange</a:t>
            </a:r>
            <a:br>
              <a:rPr lang="en-US" b="1" dirty="0">
                <a:latin typeface="Meslo LG L for Powerline Regula" panose="020B0609030804020204" pitchFamily="49" charset="0"/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</a:br>
            <a:r>
              <a:rPr lang="en-US" dirty="0">
                <a:latin typeface="Meslo LG L for Powerline Regula" panose="020B0609030804020204" pitchFamily="49" charset="0"/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  <a:t>Security reduction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4526DFA-80C1-B546-BF7E-5697F2FB3933}"/>
              </a:ext>
            </a:extLst>
          </p:cNvPr>
          <p:cNvGrpSpPr/>
          <p:nvPr/>
        </p:nvGrpSpPr>
        <p:grpSpPr>
          <a:xfrm>
            <a:off x="838200" y="3381829"/>
            <a:ext cx="1237682" cy="1170820"/>
            <a:chOff x="1228876" y="3376990"/>
            <a:chExt cx="1494972" cy="13449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CF88D0C-570B-594E-BA95-E869C7E6BD35}"/>
                </a:ext>
              </a:extLst>
            </p:cNvPr>
            <p:cNvSpPr/>
            <p:nvPr/>
          </p:nvSpPr>
          <p:spPr>
            <a:xfrm>
              <a:off x="1228876" y="3376990"/>
              <a:ext cx="1494972" cy="134499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D4692BD-EA22-9647-95D7-24C546F9DF4F}"/>
                </a:ext>
              </a:extLst>
            </p:cNvPr>
            <p:cNvSpPr/>
            <p:nvPr/>
          </p:nvSpPr>
          <p:spPr>
            <a:xfrm>
              <a:off x="1422671" y="3794386"/>
              <a:ext cx="327078" cy="29956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ight Arrow 6">
            <a:extLst>
              <a:ext uri="{FF2B5EF4-FFF2-40B4-BE49-F238E27FC236}">
                <a16:creationId xmlns:a16="http://schemas.microsoft.com/office/drawing/2014/main" id="{A2137F0D-D164-EE49-BC89-7FFD304DD170}"/>
              </a:ext>
            </a:extLst>
          </p:cNvPr>
          <p:cNvSpPr/>
          <p:nvPr/>
        </p:nvSpPr>
        <p:spPr>
          <a:xfrm>
            <a:off x="2728780" y="3449535"/>
            <a:ext cx="1001485" cy="10692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2B00A5A-EAD7-6141-83DD-B08BD617389F}"/>
              </a:ext>
            </a:extLst>
          </p:cNvPr>
          <p:cNvGrpSpPr/>
          <p:nvPr/>
        </p:nvGrpSpPr>
        <p:grpSpPr>
          <a:xfrm>
            <a:off x="9729749" y="2240188"/>
            <a:ext cx="1098247" cy="4184801"/>
            <a:chOff x="10319656" y="2791582"/>
            <a:chExt cx="936171" cy="311355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3D39F6B-F67E-D841-9249-918E26474A87}"/>
                </a:ext>
              </a:extLst>
            </p:cNvPr>
            <p:cNvGrpSpPr/>
            <p:nvPr/>
          </p:nvGrpSpPr>
          <p:grpSpPr>
            <a:xfrm>
              <a:off x="10319657" y="2791582"/>
              <a:ext cx="304801" cy="972457"/>
              <a:chOff x="4736494" y="3227010"/>
              <a:chExt cx="459620" cy="163043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A0FE2B8-CF6E-CB45-868B-41EF4C64736E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396A0DE-73D9-C04D-A604-982E98EB6C8A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8CE3DDF-A025-024A-BE93-E910988FE2AB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B53E700-521D-8C46-872F-09DB257695B6}"/>
                </a:ext>
              </a:extLst>
            </p:cNvPr>
            <p:cNvGrpSpPr/>
            <p:nvPr/>
          </p:nvGrpSpPr>
          <p:grpSpPr>
            <a:xfrm>
              <a:off x="10319656" y="3862133"/>
              <a:ext cx="304801" cy="972457"/>
              <a:chOff x="4736494" y="3227010"/>
              <a:chExt cx="459620" cy="163043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B26581C-FC6B-4440-AA0A-235F22E8935C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5D24AC9-1F5B-EB44-858A-0D9D0EEFE76B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CE62401-08A2-B040-9D8C-5DE030672391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AD38B5-175B-F443-9A5B-0177D15D1E76}"/>
                </a:ext>
              </a:extLst>
            </p:cNvPr>
            <p:cNvGrpSpPr/>
            <p:nvPr/>
          </p:nvGrpSpPr>
          <p:grpSpPr>
            <a:xfrm>
              <a:off x="10319656" y="4932684"/>
              <a:ext cx="304801" cy="972457"/>
              <a:chOff x="4736494" y="3227010"/>
              <a:chExt cx="459620" cy="163043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447A7C5-55F0-CF47-892E-298519FBC917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E46AA60-7E38-D14F-B483-8B87C1B19C9B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D08BC35-FE37-F44D-9F2E-333143043ED3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4437ECA-239D-4148-B96D-E3209D83B0B2}"/>
                </a:ext>
              </a:extLst>
            </p:cNvPr>
            <p:cNvSpPr/>
            <p:nvPr/>
          </p:nvSpPr>
          <p:spPr>
            <a:xfrm>
              <a:off x="10389809" y="2831835"/>
              <a:ext cx="166917" cy="1787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5CC41E4-336D-164D-8A96-074759C0D329}"/>
                </a:ext>
              </a:extLst>
            </p:cNvPr>
            <p:cNvSpPr/>
            <p:nvPr/>
          </p:nvSpPr>
          <p:spPr>
            <a:xfrm>
              <a:off x="10388597" y="3535933"/>
              <a:ext cx="166917" cy="1787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C7EE44E-9075-E741-A17D-414C97451935}"/>
                </a:ext>
              </a:extLst>
            </p:cNvPr>
            <p:cNvSpPr/>
            <p:nvPr/>
          </p:nvSpPr>
          <p:spPr>
            <a:xfrm>
              <a:off x="10388596" y="4599598"/>
              <a:ext cx="166917" cy="1787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4ABDA2A-303D-C141-B461-803C62BB6DB8}"/>
                </a:ext>
              </a:extLst>
            </p:cNvPr>
            <p:cNvGrpSpPr/>
            <p:nvPr/>
          </p:nvGrpSpPr>
          <p:grpSpPr>
            <a:xfrm>
              <a:off x="10951026" y="2791582"/>
              <a:ext cx="304801" cy="972457"/>
              <a:chOff x="4736494" y="3227010"/>
              <a:chExt cx="459620" cy="1630437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0F0E5FF-985F-E142-BA06-CBF11ECBDC26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154B9D1-740F-654A-8FA8-575F8D823931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7DD9BCE-FF7D-BE40-9EA6-9C961515CA08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56FAC7A-D7C3-AC41-9A94-09FCBA0346A4}"/>
                </a:ext>
              </a:extLst>
            </p:cNvPr>
            <p:cNvGrpSpPr/>
            <p:nvPr/>
          </p:nvGrpSpPr>
          <p:grpSpPr>
            <a:xfrm>
              <a:off x="10951025" y="3862133"/>
              <a:ext cx="304801" cy="972457"/>
              <a:chOff x="4736494" y="3227010"/>
              <a:chExt cx="459620" cy="1630437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60CFF9E-5181-E14C-BCD2-110D193EB426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FE25BEE-2EE2-C246-B927-56E83CB35B26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F16CD20-0891-A94A-BB19-6D0CFCEABAE7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769B10C-3711-5F4B-9FD1-711C3E542911}"/>
                </a:ext>
              </a:extLst>
            </p:cNvPr>
            <p:cNvGrpSpPr/>
            <p:nvPr/>
          </p:nvGrpSpPr>
          <p:grpSpPr>
            <a:xfrm>
              <a:off x="10951025" y="4932684"/>
              <a:ext cx="304801" cy="972457"/>
              <a:chOff x="4736494" y="3227010"/>
              <a:chExt cx="459620" cy="1630437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60FAF23-3A66-A04B-94A7-3D919FFFE461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D3C023C-6511-B743-99A6-E2C936173C61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5A1C079-0C93-0F4B-AFC2-88D8E2677D4F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6073604-4BD7-E747-A011-7E3BE58233B5}"/>
                </a:ext>
              </a:extLst>
            </p:cNvPr>
            <p:cNvSpPr/>
            <p:nvPr/>
          </p:nvSpPr>
          <p:spPr>
            <a:xfrm>
              <a:off x="11019965" y="3196773"/>
              <a:ext cx="166917" cy="1787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32F3269-DD4D-DE43-A04F-8EA9D6F521A9}"/>
                </a:ext>
              </a:extLst>
            </p:cNvPr>
            <p:cNvSpPr/>
            <p:nvPr/>
          </p:nvSpPr>
          <p:spPr>
            <a:xfrm>
              <a:off x="11019966" y="5324650"/>
              <a:ext cx="166917" cy="1787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9BCD164-C62C-4644-97B7-B503684AAA37}"/>
                </a:ext>
              </a:extLst>
            </p:cNvPr>
            <p:cNvSpPr/>
            <p:nvPr/>
          </p:nvSpPr>
          <p:spPr>
            <a:xfrm>
              <a:off x="11019966" y="4619699"/>
              <a:ext cx="166917" cy="1787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521F227-178F-DF4D-BDE0-674430CDB154}"/>
              </a:ext>
            </a:extLst>
          </p:cNvPr>
          <p:cNvGrpSpPr/>
          <p:nvPr/>
        </p:nvGrpSpPr>
        <p:grpSpPr>
          <a:xfrm>
            <a:off x="6445722" y="2240187"/>
            <a:ext cx="1145183" cy="4184802"/>
            <a:chOff x="8101389" y="2829795"/>
            <a:chExt cx="936171" cy="3113559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50C5ECA-5417-B544-B746-BD080CD631D2}"/>
                </a:ext>
              </a:extLst>
            </p:cNvPr>
            <p:cNvGrpSpPr/>
            <p:nvPr/>
          </p:nvGrpSpPr>
          <p:grpSpPr>
            <a:xfrm>
              <a:off x="8101390" y="2829795"/>
              <a:ext cx="304801" cy="972457"/>
              <a:chOff x="4736494" y="3227010"/>
              <a:chExt cx="459620" cy="163043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1232CA0-780F-4442-B2CC-8553D0DBD36D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D320D2A9-BBE9-C04F-A6F5-431E4768B714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2D042957-F63F-9B41-9886-91E07B5E8D2E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8B233D7-D478-4F45-8D63-25896D218A4E}"/>
                </a:ext>
              </a:extLst>
            </p:cNvPr>
            <p:cNvGrpSpPr/>
            <p:nvPr/>
          </p:nvGrpSpPr>
          <p:grpSpPr>
            <a:xfrm>
              <a:off x="8101389" y="3900346"/>
              <a:ext cx="304801" cy="972457"/>
              <a:chOff x="4736494" y="3227010"/>
              <a:chExt cx="459620" cy="163043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35B3B91-AF7E-F74C-8AE3-DDD84769C227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B4BE9C11-C625-D247-89AE-3054A2A89457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AB0B979-A1DE-1E44-9E44-CEFFC46A765B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EA8E13D0-A4BD-574B-B431-7675A649B7A9}"/>
                </a:ext>
              </a:extLst>
            </p:cNvPr>
            <p:cNvGrpSpPr/>
            <p:nvPr/>
          </p:nvGrpSpPr>
          <p:grpSpPr>
            <a:xfrm>
              <a:off x="8101389" y="4970897"/>
              <a:ext cx="304801" cy="972457"/>
              <a:chOff x="4736494" y="3227010"/>
              <a:chExt cx="459620" cy="163043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19516208-5E45-EC4D-82A0-1D5DF35CA935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DE59E42-90BA-7D42-A215-D8373047BB1A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4C02C6A-10C0-D541-A405-E9E0F3B81338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0499E9C-E1B6-9B43-B29A-AFC7708C23DE}"/>
                </a:ext>
              </a:extLst>
            </p:cNvPr>
            <p:cNvSpPr/>
            <p:nvPr/>
          </p:nvSpPr>
          <p:spPr>
            <a:xfrm>
              <a:off x="8170329" y="4637811"/>
              <a:ext cx="166917" cy="1787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9BD5DA6-BF2D-0C48-8AD7-C3A2911C54FF}"/>
                </a:ext>
              </a:extLst>
            </p:cNvPr>
            <p:cNvGrpSpPr/>
            <p:nvPr/>
          </p:nvGrpSpPr>
          <p:grpSpPr>
            <a:xfrm>
              <a:off x="8732759" y="2829795"/>
              <a:ext cx="304801" cy="972457"/>
              <a:chOff x="4736494" y="3227010"/>
              <a:chExt cx="459620" cy="1630437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DEC8B3C-6FA4-EA41-B7F0-17C7E905577B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6360A15-3025-1D40-BEF8-4E9678C2133D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ECDEF92-507F-3B46-92DC-339196F4D1A9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1817350-876C-5F4D-8052-AE98EB34A381}"/>
                </a:ext>
              </a:extLst>
            </p:cNvPr>
            <p:cNvGrpSpPr/>
            <p:nvPr/>
          </p:nvGrpSpPr>
          <p:grpSpPr>
            <a:xfrm>
              <a:off x="8732758" y="3900346"/>
              <a:ext cx="304801" cy="972457"/>
              <a:chOff x="4736494" y="3227010"/>
              <a:chExt cx="459620" cy="1630437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9E98C0B-9BE5-AC47-92FD-3C984D4E1012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7A943BB-F686-464B-9910-41270B949D74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2B12442-197F-3347-95D9-BC4D3EC6BEE8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358276C-37C2-7040-98B2-43F3BF6EB686}"/>
                </a:ext>
              </a:extLst>
            </p:cNvPr>
            <p:cNvGrpSpPr/>
            <p:nvPr/>
          </p:nvGrpSpPr>
          <p:grpSpPr>
            <a:xfrm>
              <a:off x="8732758" y="4970897"/>
              <a:ext cx="304801" cy="972457"/>
              <a:chOff x="4736494" y="3227010"/>
              <a:chExt cx="459620" cy="1630437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B3B5AB1-5167-884C-B104-113942F36CA2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12FEB32-65B0-A345-BEC8-7DFDD2F95EB5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C245F7A-A617-A447-B401-233F74E8AF2A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1FBBF6C-D2F0-F54A-81DB-7FF33D0126D5}"/>
                </a:ext>
              </a:extLst>
            </p:cNvPr>
            <p:cNvSpPr/>
            <p:nvPr/>
          </p:nvSpPr>
          <p:spPr>
            <a:xfrm>
              <a:off x="8801699" y="4657912"/>
              <a:ext cx="166917" cy="1787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1B79985-1687-524C-8861-773999B64ADC}"/>
              </a:ext>
            </a:extLst>
          </p:cNvPr>
          <p:cNvGrpSpPr/>
          <p:nvPr/>
        </p:nvGrpSpPr>
        <p:grpSpPr>
          <a:xfrm>
            <a:off x="4024664" y="2240188"/>
            <a:ext cx="383180" cy="4184802"/>
            <a:chOff x="3651791" y="2809819"/>
            <a:chExt cx="304802" cy="3113559"/>
          </a:xfrm>
          <a:solidFill>
            <a:schemeClr val="tx1"/>
          </a:solidFill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391C60E-F8DB-454F-8778-EC0DA5AF3042}"/>
                </a:ext>
              </a:extLst>
            </p:cNvPr>
            <p:cNvGrpSpPr/>
            <p:nvPr/>
          </p:nvGrpSpPr>
          <p:grpSpPr>
            <a:xfrm>
              <a:off x="3651792" y="2809819"/>
              <a:ext cx="304801" cy="972457"/>
              <a:chOff x="4736494" y="3227010"/>
              <a:chExt cx="459620" cy="1630437"/>
            </a:xfrm>
            <a:grpFill/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944827BA-A397-844E-BC41-88809E34C6FE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567852B-18F0-8941-B27C-2CEFE2A134A8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425128E5-1D3A-2248-9ECF-3B1A7595D49A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C59265A-8904-B64E-9FFB-DDC195F716D1}"/>
                </a:ext>
              </a:extLst>
            </p:cNvPr>
            <p:cNvGrpSpPr/>
            <p:nvPr/>
          </p:nvGrpSpPr>
          <p:grpSpPr>
            <a:xfrm>
              <a:off x="3651791" y="3880370"/>
              <a:ext cx="304801" cy="972457"/>
              <a:chOff x="4736494" y="3227010"/>
              <a:chExt cx="459620" cy="1630437"/>
            </a:xfrm>
            <a:grpFill/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7A69F312-949D-B448-B64B-4B805D0D43FD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7A864F1D-3916-B540-9EF2-F4A849CDCAC7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E02E3764-0C0A-1141-9F94-9E34A87A3920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36ED6CD-F1B6-CD4D-B423-78316CB930D9}"/>
                </a:ext>
              </a:extLst>
            </p:cNvPr>
            <p:cNvGrpSpPr/>
            <p:nvPr/>
          </p:nvGrpSpPr>
          <p:grpSpPr>
            <a:xfrm>
              <a:off x="3651791" y="4950921"/>
              <a:ext cx="304801" cy="972457"/>
              <a:chOff x="4736494" y="3227010"/>
              <a:chExt cx="459620" cy="1630437"/>
            </a:xfrm>
            <a:grpFill/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FBAC7660-40B6-CE47-98F7-2943BA5A79AD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6184FCAC-1B39-B647-B86B-D2F619A8A4BC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865B1C10-5838-4849-A6F2-4940D2FB0ECF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6373839C-6B96-BA48-A5C0-EBE6FC76AF17}"/>
                </a:ext>
              </a:extLst>
            </p:cNvPr>
            <p:cNvSpPr/>
            <p:nvPr/>
          </p:nvSpPr>
          <p:spPr>
            <a:xfrm>
              <a:off x="3720731" y="4617835"/>
              <a:ext cx="166917" cy="1787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Right Arrow 79">
            <a:extLst>
              <a:ext uri="{FF2B5EF4-FFF2-40B4-BE49-F238E27FC236}">
                <a16:creationId xmlns:a16="http://schemas.microsoft.com/office/drawing/2014/main" id="{53F2CD25-D4C9-E049-8072-8DE61841E7BE}"/>
              </a:ext>
            </a:extLst>
          </p:cNvPr>
          <p:cNvSpPr/>
          <p:nvPr/>
        </p:nvSpPr>
        <p:spPr>
          <a:xfrm>
            <a:off x="4842316" y="3483430"/>
            <a:ext cx="1001485" cy="10692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ight Arrow 80">
            <a:extLst>
              <a:ext uri="{FF2B5EF4-FFF2-40B4-BE49-F238E27FC236}">
                <a16:creationId xmlns:a16="http://schemas.microsoft.com/office/drawing/2014/main" id="{CDA3A2DD-7E2F-B545-B1AC-1B4BBBF1267C}"/>
              </a:ext>
            </a:extLst>
          </p:cNvPr>
          <p:cNvSpPr/>
          <p:nvPr/>
        </p:nvSpPr>
        <p:spPr>
          <a:xfrm>
            <a:off x="8081374" y="3483430"/>
            <a:ext cx="1001485" cy="10692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915328" y="3658674"/>
            <a:ext cx="425885" cy="433769"/>
          </a:xfrm>
          <a:prstGeom prst="ellipse">
            <a:avLst/>
          </a:prstGeom>
          <a:noFill/>
          <a:ln w="571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9663830" y="4565439"/>
            <a:ext cx="1290180" cy="457489"/>
          </a:xfrm>
          <a:prstGeom prst="rect">
            <a:avLst/>
          </a:prstGeom>
          <a:noFill/>
          <a:ln w="571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364190" y="4565439"/>
            <a:ext cx="1290180" cy="457489"/>
          </a:xfrm>
          <a:prstGeom prst="rect">
            <a:avLst/>
          </a:prstGeom>
          <a:noFill/>
          <a:ln w="571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3958225" y="4580044"/>
            <a:ext cx="519830" cy="457489"/>
          </a:xfrm>
          <a:prstGeom prst="rect">
            <a:avLst/>
          </a:prstGeom>
          <a:noFill/>
          <a:ln w="571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11001290" y="4528778"/>
            <a:ext cx="419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764199" y="4518754"/>
            <a:ext cx="419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548903" y="4538331"/>
            <a:ext cx="419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5" name="Group 114"/>
          <p:cNvGrpSpPr/>
          <p:nvPr/>
        </p:nvGrpSpPr>
        <p:grpSpPr>
          <a:xfrm>
            <a:off x="7863017" y="1846390"/>
            <a:ext cx="1566734" cy="1637039"/>
            <a:chOff x="7863017" y="1846390"/>
            <a:chExt cx="1566734" cy="1637039"/>
          </a:xfrm>
        </p:grpSpPr>
        <p:sp>
          <p:nvSpPr>
            <p:cNvPr id="112" name="Flowchart: Alternate Process 111"/>
            <p:cNvSpPr/>
            <p:nvPr/>
          </p:nvSpPr>
          <p:spPr>
            <a:xfrm>
              <a:off x="7863017" y="1846390"/>
              <a:ext cx="1566734" cy="1637039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0" name="Picture 4" descr="Cartoon Plant Clip Art - Clipart library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1374" y="2024653"/>
              <a:ext cx="1187370" cy="1433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3" name="Group 112"/>
          <p:cNvGrpSpPr/>
          <p:nvPr/>
        </p:nvGrpSpPr>
        <p:grpSpPr>
          <a:xfrm>
            <a:off x="1986785" y="2177541"/>
            <a:ext cx="1971440" cy="1127660"/>
            <a:chOff x="1986785" y="2177541"/>
            <a:chExt cx="1971440" cy="1127660"/>
          </a:xfrm>
        </p:grpSpPr>
        <p:sp>
          <p:nvSpPr>
            <p:cNvPr id="110" name="Flowchart: Alternate Process 109"/>
            <p:cNvSpPr/>
            <p:nvPr/>
          </p:nvSpPr>
          <p:spPr>
            <a:xfrm>
              <a:off x="1986785" y="2177541"/>
              <a:ext cx="1971440" cy="1127660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1" name="Group 90"/>
            <p:cNvGrpSpPr/>
            <p:nvPr/>
          </p:nvGrpSpPr>
          <p:grpSpPr>
            <a:xfrm>
              <a:off x="2193330" y="2453697"/>
              <a:ext cx="1622579" cy="580637"/>
              <a:chOff x="708490" y="4483219"/>
              <a:chExt cx="3854233" cy="1394832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3175031" y="4483219"/>
                <a:ext cx="1387692" cy="1394832"/>
                <a:chOff x="1058993" y="4232749"/>
                <a:chExt cx="1387692" cy="1394832"/>
              </a:xfrm>
            </p:grpSpPr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2FF2D91D-797A-F043-8BBB-86A53D347C11}"/>
                    </a:ext>
                  </a:extLst>
                </p:cNvPr>
                <p:cNvSpPr/>
                <p:nvPr/>
              </p:nvSpPr>
              <p:spPr>
                <a:xfrm>
                  <a:off x="1058993" y="4237597"/>
                  <a:ext cx="431229" cy="42963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2FF2D91D-797A-F043-8BBB-86A53D347C11}"/>
                    </a:ext>
                  </a:extLst>
                </p:cNvPr>
                <p:cNvSpPr/>
                <p:nvPr/>
              </p:nvSpPr>
              <p:spPr>
                <a:xfrm>
                  <a:off x="1537910" y="4237597"/>
                  <a:ext cx="431229" cy="42963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2FF2D91D-797A-F043-8BBB-86A53D347C11}"/>
                    </a:ext>
                  </a:extLst>
                </p:cNvPr>
                <p:cNvSpPr/>
                <p:nvPr/>
              </p:nvSpPr>
              <p:spPr>
                <a:xfrm>
                  <a:off x="2015456" y="4232749"/>
                  <a:ext cx="431229" cy="42963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2FF2D91D-797A-F043-8BBB-86A53D347C11}"/>
                    </a:ext>
                  </a:extLst>
                </p:cNvPr>
                <p:cNvSpPr/>
                <p:nvPr/>
              </p:nvSpPr>
              <p:spPr>
                <a:xfrm>
                  <a:off x="1058993" y="4713847"/>
                  <a:ext cx="431229" cy="42963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2FF2D91D-797A-F043-8BBB-86A53D347C11}"/>
                    </a:ext>
                  </a:extLst>
                </p:cNvPr>
                <p:cNvSpPr/>
                <p:nvPr/>
              </p:nvSpPr>
              <p:spPr>
                <a:xfrm>
                  <a:off x="1537910" y="4713847"/>
                  <a:ext cx="431229" cy="42963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2FF2D91D-797A-F043-8BBB-86A53D347C11}"/>
                    </a:ext>
                  </a:extLst>
                </p:cNvPr>
                <p:cNvSpPr/>
                <p:nvPr/>
              </p:nvSpPr>
              <p:spPr>
                <a:xfrm>
                  <a:off x="2015456" y="4708999"/>
                  <a:ext cx="431229" cy="42963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2FF2D91D-797A-F043-8BBB-86A53D347C11}"/>
                    </a:ext>
                  </a:extLst>
                </p:cNvPr>
                <p:cNvSpPr/>
                <p:nvPr/>
              </p:nvSpPr>
              <p:spPr>
                <a:xfrm>
                  <a:off x="1058993" y="5197949"/>
                  <a:ext cx="431229" cy="42963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FF2D91D-797A-F043-8BBB-86A53D347C11}"/>
                    </a:ext>
                  </a:extLst>
                </p:cNvPr>
                <p:cNvSpPr/>
                <p:nvPr/>
              </p:nvSpPr>
              <p:spPr>
                <a:xfrm>
                  <a:off x="1537910" y="5197949"/>
                  <a:ext cx="431229" cy="42963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2FF2D91D-797A-F043-8BBB-86A53D347C11}"/>
                    </a:ext>
                  </a:extLst>
                </p:cNvPr>
                <p:cNvSpPr/>
                <p:nvPr/>
              </p:nvSpPr>
              <p:spPr>
                <a:xfrm>
                  <a:off x="2015456" y="5193101"/>
                  <a:ext cx="431229" cy="42963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24526DFA-80C1-B546-BF7E-5697F2FB3933}"/>
                  </a:ext>
                </a:extLst>
              </p:cNvPr>
              <p:cNvGrpSpPr/>
              <p:nvPr/>
            </p:nvGrpSpPr>
            <p:grpSpPr>
              <a:xfrm>
                <a:off x="708490" y="4483219"/>
                <a:ext cx="1387692" cy="1394832"/>
                <a:chOff x="1228876" y="3376990"/>
                <a:chExt cx="1494972" cy="1344991"/>
              </a:xfrm>
            </p:grpSpPr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DCF88D0C-570B-594E-BA95-E869C7E6BD35}"/>
                    </a:ext>
                  </a:extLst>
                </p:cNvPr>
                <p:cNvSpPr/>
                <p:nvPr/>
              </p:nvSpPr>
              <p:spPr>
                <a:xfrm>
                  <a:off x="1228876" y="3376990"/>
                  <a:ext cx="1494972" cy="1344991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4D4692BD-EA22-9647-95D7-24C546F9DF4F}"/>
                    </a:ext>
                  </a:extLst>
                </p:cNvPr>
                <p:cNvSpPr/>
                <p:nvPr/>
              </p:nvSpPr>
              <p:spPr>
                <a:xfrm>
                  <a:off x="1422671" y="3794386"/>
                  <a:ext cx="327078" cy="29956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4" name="Right Arrow 93">
                <a:extLst>
                  <a:ext uri="{FF2B5EF4-FFF2-40B4-BE49-F238E27FC236}">
                    <a16:creationId xmlns:a16="http://schemas.microsoft.com/office/drawing/2014/main" id="{A2137F0D-D164-EE49-BC89-7FFD304DD170}"/>
                  </a:ext>
                </a:extLst>
              </p:cNvPr>
              <p:cNvSpPr/>
              <p:nvPr/>
            </p:nvSpPr>
            <p:spPr>
              <a:xfrm>
                <a:off x="2276070" y="4808872"/>
                <a:ext cx="765580" cy="74352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4D4692BD-EA22-9647-95D7-24C546F9DF4F}"/>
                  </a:ext>
                </a:extLst>
              </p:cNvPr>
              <p:cNvSpPr/>
              <p:nvPr/>
            </p:nvSpPr>
            <p:spPr>
              <a:xfrm>
                <a:off x="3244279" y="5018953"/>
                <a:ext cx="303607" cy="310663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14" name="Group 113"/>
          <p:cNvGrpSpPr/>
          <p:nvPr/>
        </p:nvGrpSpPr>
        <p:grpSpPr>
          <a:xfrm>
            <a:off x="4548903" y="2177541"/>
            <a:ext cx="1866733" cy="1127660"/>
            <a:chOff x="4548903" y="2177541"/>
            <a:chExt cx="1866733" cy="1127660"/>
          </a:xfrm>
        </p:grpSpPr>
        <p:sp>
          <p:nvSpPr>
            <p:cNvPr id="111" name="Flowchart: Alternate Process 110"/>
            <p:cNvSpPr/>
            <p:nvPr/>
          </p:nvSpPr>
          <p:spPr>
            <a:xfrm>
              <a:off x="4548903" y="2177542"/>
              <a:ext cx="1866733" cy="1106920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7" name="Group 106"/>
            <p:cNvGrpSpPr/>
            <p:nvPr/>
          </p:nvGrpSpPr>
          <p:grpSpPr>
            <a:xfrm>
              <a:off x="4774710" y="2177541"/>
              <a:ext cx="1389062" cy="1127660"/>
              <a:chOff x="5251054" y="4648201"/>
              <a:chExt cx="2228850" cy="1549400"/>
            </a:xfrm>
          </p:grpSpPr>
          <p:sp>
            <p:nvSpPr>
              <p:cNvPr id="108" name="Rectangle 107"/>
              <p:cNvSpPr/>
              <p:nvPr/>
            </p:nvSpPr>
            <p:spPr>
              <a:xfrm>
                <a:off x="5251054" y="5040610"/>
                <a:ext cx="2228850" cy="84507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01011101</a:t>
                </a:r>
              </a:p>
            </p:txBody>
          </p:sp>
          <p:cxnSp>
            <p:nvCxnSpPr>
              <p:cNvPr id="109" name="Straight Connector 108"/>
              <p:cNvCxnSpPr/>
              <p:nvPr/>
            </p:nvCxnSpPr>
            <p:spPr>
              <a:xfrm>
                <a:off x="6365479" y="4648201"/>
                <a:ext cx="0" cy="1549400"/>
              </a:xfrm>
              <a:prstGeom prst="line">
                <a:avLst/>
              </a:prstGeom>
              <a:ln w="57150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51124719-931E-734D-9C2D-B2F851344AF0}"/>
              </a:ext>
            </a:extLst>
          </p:cNvPr>
          <p:cNvGrpSpPr/>
          <p:nvPr/>
        </p:nvGrpSpPr>
        <p:grpSpPr>
          <a:xfrm>
            <a:off x="11103892" y="2240187"/>
            <a:ext cx="1088108" cy="4182496"/>
            <a:chOff x="4823678" y="1731200"/>
            <a:chExt cx="1663110" cy="4182496"/>
          </a:xfrm>
        </p:grpSpPr>
        <p:sp>
          <p:nvSpPr>
            <p:cNvPr id="117" name="Left Brace 116">
              <a:extLst>
                <a:ext uri="{FF2B5EF4-FFF2-40B4-BE49-F238E27FC236}">
                  <a16:creationId xmlns:a16="http://schemas.microsoft.com/office/drawing/2014/main" id="{188C3AAB-9722-C845-BC60-FF3DE9D40B99}"/>
                </a:ext>
              </a:extLst>
            </p:cNvPr>
            <p:cNvSpPr/>
            <p:nvPr/>
          </p:nvSpPr>
          <p:spPr>
            <a:xfrm flipH="1">
              <a:off x="4823678" y="1731200"/>
              <a:ext cx="466998" cy="4182496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594888C6-77F3-5E48-9C0C-D269E8242C3A}"/>
                    </a:ext>
                  </a:extLst>
                </p:cNvPr>
                <p:cNvSpPr txBox="1"/>
                <p:nvPr/>
              </p:nvSpPr>
              <p:spPr>
                <a:xfrm>
                  <a:off x="5290677" y="3455101"/>
                  <a:ext cx="1196111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oMath>
                    </m:oMathPara>
                  </a14:m>
                  <a:endParaRPr lang="en-US" sz="440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594888C6-77F3-5E48-9C0C-D269E8242C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0677" y="3455101"/>
                  <a:ext cx="1196111" cy="76944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Flowchart: Alternate Process 119"/>
              <p:cNvSpPr/>
              <p:nvPr/>
            </p:nvSpPr>
            <p:spPr>
              <a:xfrm>
                <a:off x="124865" y="4637240"/>
                <a:ext cx="1144564" cy="1127660"/>
              </a:xfrm>
              <a:prstGeom prst="flowChartAlternateProcess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0" name="Flowchart: Alternate Process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65" y="4637240"/>
                <a:ext cx="1144564" cy="1127660"/>
              </a:xfrm>
              <a:prstGeom prst="flowChartAlternateProcess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Flowchart: Alternate Process 136"/>
              <p:cNvSpPr/>
              <p:nvPr/>
            </p:nvSpPr>
            <p:spPr>
              <a:xfrm>
                <a:off x="4884698" y="5552622"/>
                <a:ext cx="1471650" cy="1127660"/>
              </a:xfrm>
              <a:prstGeom prst="flowChartAlternateProcess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  <m: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7" name="Flowchart: Alternate Process 1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698" y="5552622"/>
                <a:ext cx="1471650" cy="1127660"/>
              </a:xfrm>
              <a:prstGeom prst="flowChartAlternateProcess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Flowchart: Alternate Process 137"/>
              <p:cNvSpPr/>
              <p:nvPr/>
            </p:nvSpPr>
            <p:spPr>
              <a:xfrm>
                <a:off x="8103781" y="5542137"/>
                <a:ext cx="1471650" cy="1127660"/>
              </a:xfrm>
              <a:prstGeom prst="flowChartAlternateProcess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  <m: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8" name="Flowchart: Alternate Process 1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3781" y="5542137"/>
                <a:ext cx="1471650" cy="1127660"/>
              </a:xfrm>
              <a:prstGeom prst="flowChartAlternateProcess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Flowchart: Alternate Process 138"/>
              <p:cNvSpPr/>
              <p:nvPr/>
            </p:nvSpPr>
            <p:spPr>
              <a:xfrm>
                <a:off x="2456806" y="5552622"/>
                <a:ext cx="1471650" cy="1127660"/>
              </a:xfrm>
              <a:prstGeom prst="flowChartAlternateProcess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  <m: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9" name="Flowchart: Alternate Process 1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806" y="5552622"/>
                <a:ext cx="1471650" cy="1127660"/>
              </a:xfrm>
              <a:prstGeom prst="flowChartAlternateProcess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211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animBg="1"/>
      <p:bldP spid="138" grpId="0" animBg="1"/>
      <p:bldP spid="13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DE31FD9B-7CE5-B741-998B-AC0C87790E61}"/>
              </a:ext>
            </a:extLst>
          </p:cNvPr>
          <p:cNvGrpSpPr/>
          <p:nvPr/>
        </p:nvGrpSpPr>
        <p:grpSpPr>
          <a:xfrm>
            <a:off x="2957902" y="425950"/>
            <a:ext cx="6986014" cy="5990526"/>
            <a:chOff x="2071914" y="226697"/>
            <a:chExt cx="7518775" cy="644737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8701D3E-1F88-AF4D-875A-0717C9E6C490}"/>
                </a:ext>
              </a:extLst>
            </p:cNvPr>
            <p:cNvSpPr/>
            <p:nvPr/>
          </p:nvSpPr>
          <p:spPr>
            <a:xfrm>
              <a:off x="2071914" y="229634"/>
              <a:ext cx="2927131" cy="292713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F772962-9E5A-744E-A02F-F164D5D88A1D}"/>
                </a:ext>
              </a:extLst>
            </p:cNvPr>
            <p:cNvSpPr/>
            <p:nvPr/>
          </p:nvSpPr>
          <p:spPr>
            <a:xfrm>
              <a:off x="6663558" y="226697"/>
              <a:ext cx="2927131" cy="292713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84EC0DD-04AE-F842-B98D-A0A94A4059C4}"/>
                </a:ext>
              </a:extLst>
            </p:cNvPr>
            <p:cNvSpPr/>
            <p:nvPr/>
          </p:nvSpPr>
          <p:spPr>
            <a:xfrm>
              <a:off x="4346027" y="3746936"/>
              <a:ext cx="2927131" cy="292713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B7B94C1-966A-3447-8E78-27368D17A259}"/>
                </a:ext>
              </a:extLst>
            </p:cNvPr>
            <p:cNvCxnSpPr>
              <a:cxnSpLocks/>
              <a:stCxn id="32" idx="5"/>
            </p:cNvCxnSpPr>
            <p:nvPr/>
          </p:nvCxnSpPr>
          <p:spPr>
            <a:xfrm>
              <a:off x="4570377" y="2728097"/>
              <a:ext cx="1198873" cy="463955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9460233-33ED-4445-AF20-2E3EF4D1C2C8}"/>
                </a:ext>
              </a:extLst>
            </p:cNvPr>
            <p:cNvCxnSpPr>
              <a:cxnSpLocks/>
              <a:endCxn id="33" idx="3"/>
            </p:cNvCxnSpPr>
            <p:nvPr/>
          </p:nvCxnSpPr>
          <p:spPr>
            <a:xfrm flipV="1">
              <a:off x="5809592" y="2725160"/>
              <a:ext cx="1282634" cy="42866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D2450A3-4E6B-8248-A7F5-4A5EC0CA8F7E}"/>
                </a:ext>
              </a:extLst>
            </p:cNvPr>
            <p:cNvCxnSpPr>
              <a:cxnSpLocks/>
              <a:endCxn id="34" idx="0"/>
            </p:cNvCxnSpPr>
            <p:nvPr/>
          </p:nvCxnSpPr>
          <p:spPr>
            <a:xfrm>
              <a:off x="5809593" y="3153828"/>
              <a:ext cx="0" cy="593108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6A361CB-9E99-7D42-9727-5A1732E45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3493" y="803838"/>
              <a:ext cx="1805233" cy="1805233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F699442-5E7A-1647-9583-5CF2C973EB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202" t="19636" r="27354" b="8048"/>
            <a:stretch/>
          </p:blipFill>
          <p:spPr>
            <a:xfrm>
              <a:off x="7497508" y="803838"/>
              <a:ext cx="1259231" cy="1805233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1D16AD-6242-D846-957F-8780BC254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252" t="15105" r="19796"/>
            <a:stretch/>
          </p:blipFill>
          <p:spPr>
            <a:xfrm>
              <a:off x="4977335" y="4139198"/>
              <a:ext cx="1664513" cy="2142605"/>
            </a:xfrm>
            <a:prstGeom prst="rect">
              <a:avLst/>
            </a:prstGeom>
          </p:spPr>
        </p:pic>
      </p:grp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87ED3C2-07A5-E54B-B21F-D5A423ACD8CB}"/>
              </a:ext>
            </a:extLst>
          </p:cNvPr>
          <p:cNvSpPr/>
          <p:nvPr/>
        </p:nvSpPr>
        <p:spPr>
          <a:xfrm>
            <a:off x="1447222" y="938144"/>
            <a:ext cx="10007374" cy="1053463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1. MPC with Better Privacy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A71E8A6-1C70-254F-9B1C-02BB7732CB75}"/>
              </a:ext>
            </a:extLst>
          </p:cNvPr>
          <p:cNvSpPr/>
          <p:nvPr/>
        </p:nvSpPr>
        <p:spPr>
          <a:xfrm>
            <a:off x="1447222" y="2701624"/>
            <a:ext cx="10007374" cy="1053463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2. Hashing with Better Functionality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342904E-F413-4A47-9E95-4F8795D8D122}"/>
              </a:ext>
            </a:extLst>
          </p:cNvPr>
          <p:cNvSpPr/>
          <p:nvPr/>
        </p:nvSpPr>
        <p:spPr>
          <a:xfrm>
            <a:off x="1447222" y="4465104"/>
            <a:ext cx="10007374" cy="1053463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3. Encryption with Better* Security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54436AD-7165-6440-B17D-F7D35040E4BA}"/>
              </a:ext>
            </a:extLst>
          </p:cNvPr>
          <p:cNvSpPr/>
          <p:nvPr/>
        </p:nvSpPr>
        <p:spPr>
          <a:xfrm>
            <a:off x="7290305" y="5313029"/>
            <a:ext cx="4664586" cy="760746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</a:rPr>
              <a:t>*subjective &amp; situational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C44583E-B4FC-114C-867E-942EEB4EFAC3}"/>
              </a:ext>
            </a:extLst>
          </p:cNvPr>
          <p:cNvCxnSpPr>
            <a:cxnSpLocks/>
          </p:cNvCxnSpPr>
          <p:nvPr/>
        </p:nvCxnSpPr>
        <p:spPr>
          <a:xfrm>
            <a:off x="5818909" y="5015346"/>
            <a:ext cx="160712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98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792EC-2337-3D44-9563-3F3199F10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eslo LG L for Powerline Regula" panose="020B0609030804020204" pitchFamily="49" charset="0"/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  <a:t>3. Fine-Grained Key Exchange</a:t>
            </a:r>
            <a:br>
              <a:rPr lang="en-US" b="1" dirty="0">
                <a:latin typeface="Meslo LG L for Powerline Regula" panose="020B0609030804020204" pitchFamily="49" charset="0"/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</a:br>
            <a:r>
              <a:rPr lang="en-US" dirty="0">
                <a:latin typeface="Meslo LG L for Powerline Regula" panose="020B0609030804020204" pitchFamily="49" charset="0"/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  <a:t>List Hard</a:t>
            </a:r>
            <a:endParaRPr lang="en-US" dirty="0"/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A58CE132-C1C1-7547-9343-4617C1F903E9}"/>
              </a:ext>
            </a:extLst>
          </p:cNvPr>
          <p:cNvGrpSpPr/>
          <p:nvPr/>
        </p:nvGrpSpPr>
        <p:grpSpPr>
          <a:xfrm>
            <a:off x="1268843" y="1721683"/>
            <a:ext cx="1360206" cy="2868692"/>
            <a:chOff x="4026335" y="1721683"/>
            <a:chExt cx="1360206" cy="2868692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FFEA0C8F-837A-AB43-8D4C-F1DCC912FC41}"/>
                </a:ext>
              </a:extLst>
            </p:cNvPr>
            <p:cNvSpPr/>
            <p:nvPr/>
          </p:nvSpPr>
          <p:spPr>
            <a:xfrm rot="18414348">
              <a:off x="3230313" y="2847762"/>
              <a:ext cx="2868692" cy="61653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6967555-D6F0-694D-8793-5ECCD0B41CD7}"/>
                </a:ext>
              </a:extLst>
            </p:cNvPr>
            <p:cNvSpPr/>
            <p:nvPr/>
          </p:nvSpPr>
          <p:spPr>
            <a:xfrm>
              <a:off x="4026335" y="3828366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261DE895-F34D-F04F-A832-C31DFF09E43D}"/>
                </a:ext>
              </a:extLst>
            </p:cNvPr>
            <p:cNvSpPr/>
            <p:nvPr/>
          </p:nvSpPr>
          <p:spPr>
            <a:xfrm>
              <a:off x="4217906" y="3529092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5E61E3A-2784-C94A-8DDD-6CB1350F2168}"/>
                </a:ext>
              </a:extLst>
            </p:cNvPr>
            <p:cNvSpPr/>
            <p:nvPr/>
          </p:nvSpPr>
          <p:spPr>
            <a:xfrm>
              <a:off x="4573219" y="3130289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20A214B7-A341-2846-BABD-AA7E2DCFE2A8}"/>
                </a:ext>
              </a:extLst>
            </p:cNvPr>
            <p:cNvSpPr/>
            <p:nvPr/>
          </p:nvSpPr>
          <p:spPr>
            <a:xfrm>
              <a:off x="4756099" y="2849784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F7A45CF-772C-F34D-8756-26A85F2AC202}"/>
                </a:ext>
              </a:extLst>
            </p:cNvPr>
            <p:cNvSpPr/>
            <p:nvPr/>
          </p:nvSpPr>
          <p:spPr>
            <a:xfrm>
              <a:off x="5011808" y="2508582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767B056-F084-4945-AC33-1BA2DECC08BF}"/>
                </a:ext>
              </a:extLst>
            </p:cNvPr>
            <p:cNvSpPr/>
            <p:nvPr/>
          </p:nvSpPr>
          <p:spPr>
            <a:xfrm>
              <a:off x="5203661" y="2215497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3890D1E7-958B-214A-B94F-398583E2C721}"/>
              </a:ext>
            </a:extLst>
          </p:cNvPr>
          <p:cNvGrpSpPr/>
          <p:nvPr/>
        </p:nvGrpSpPr>
        <p:grpSpPr>
          <a:xfrm>
            <a:off x="4184436" y="1812784"/>
            <a:ext cx="1223737" cy="2868692"/>
            <a:chOff x="6941928" y="1812784"/>
            <a:chExt cx="1223737" cy="2868692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2BDDD95-DC77-D146-A59B-14BFDBD5DBFD}"/>
                </a:ext>
              </a:extLst>
            </p:cNvPr>
            <p:cNvSpPr/>
            <p:nvPr/>
          </p:nvSpPr>
          <p:spPr>
            <a:xfrm rot="3698781">
              <a:off x="6097892" y="2908371"/>
              <a:ext cx="2868692" cy="67751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DE004F1-2CBA-0C44-A032-67124236CD67}"/>
                </a:ext>
              </a:extLst>
            </p:cNvPr>
            <p:cNvSpPr/>
            <p:nvPr/>
          </p:nvSpPr>
          <p:spPr>
            <a:xfrm>
              <a:off x="6941928" y="2205115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2B6B1CC1-F90B-1C43-8957-BAB88D18B398}"/>
                </a:ext>
              </a:extLst>
            </p:cNvPr>
            <p:cNvSpPr/>
            <p:nvPr/>
          </p:nvSpPr>
          <p:spPr>
            <a:xfrm>
              <a:off x="7136018" y="2508582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8CAA6968-ED6D-404D-9219-4D37DD49695F}"/>
                </a:ext>
              </a:extLst>
            </p:cNvPr>
            <p:cNvSpPr/>
            <p:nvPr/>
          </p:nvSpPr>
          <p:spPr>
            <a:xfrm>
              <a:off x="7334861" y="2924126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EE6B7AE1-721A-DB46-98AA-E7CBFB8A065E}"/>
                </a:ext>
              </a:extLst>
            </p:cNvPr>
            <p:cNvSpPr/>
            <p:nvPr/>
          </p:nvSpPr>
          <p:spPr>
            <a:xfrm>
              <a:off x="7532238" y="3213686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7F1479F1-89B7-6A4F-B3DB-39FD56F2345C}"/>
                </a:ext>
              </a:extLst>
            </p:cNvPr>
            <p:cNvSpPr/>
            <p:nvPr/>
          </p:nvSpPr>
          <p:spPr>
            <a:xfrm>
              <a:off x="7799905" y="3778012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BE386206-0123-3341-B1F5-C847F07FBE7F}"/>
                </a:ext>
              </a:extLst>
            </p:cNvPr>
            <p:cNvSpPr/>
            <p:nvPr/>
          </p:nvSpPr>
          <p:spPr>
            <a:xfrm>
              <a:off x="7982785" y="4077286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85CA7007-0F2F-134B-9946-EA11B7B174F4}"/>
              </a:ext>
            </a:extLst>
          </p:cNvPr>
          <p:cNvGrpSpPr/>
          <p:nvPr/>
        </p:nvGrpSpPr>
        <p:grpSpPr>
          <a:xfrm>
            <a:off x="1845237" y="5164405"/>
            <a:ext cx="2868692" cy="629477"/>
            <a:chOff x="4602729" y="5164405"/>
            <a:chExt cx="2868692" cy="629477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8A354E6E-EA48-2344-B140-FC3DAF60226A}"/>
                </a:ext>
              </a:extLst>
            </p:cNvPr>
            <p:cNvSpPr/>
            <p:nvPr/>
          </p:nvSpPr>
          <p:spPr>
            <a:xfrm>
              <a:off x="4602729" y="5164405"/>
              <a:ext cx="2868692" cy="62947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C18C5104-2B0F-CB42-B963-E444C0E57E72}"/>
                </a:ext>
              </a:extLst>
            </p:cNvPr>
            <p:cNvSpPr/>
            <p:nvPr/>
          </p:nvSpPr>
          <p:spPr>
            <a:xfrm>
              <a:off x="4791941" y="5382623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B925E0A8-7D9D-E94D-8D4F-6797184A7FDA}"/>
                </a:ext>
              </a:extLst>
            </p:cNvPr>
            <p:cNvSpPr/>
            <p:nvPr/>
          </p:nvSpPr>
          <p:spPr>
            <a:xfrm>
              <a:off x="5145187" y="5382623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EBDAB7A8-368E-1A4B-8CF7-DBE9BF06AB2C}"/>
                </a:ext>
              </a:extLst>
            </p:cNvPr>
            <p:cNvSpPr/>
            <p:nvPr/>
          </p:nvSpPr>
          <p:spPr>
            <a:xfrm>
              <a:off x="5759453" y="5387480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64DAEFE-7337-D344-8F0C-12750C0C6B80}"/>
                </a:ext>
              </a:extLst>
            </p:cNvPr>
            <p:cNvSpPr/>
            <p:nvPr/>
          </p:nvSpPr>
          <p:spPr>
            <a:xfrm>
              <a:off x="6128444" y="5377320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390F58DC-7C69-894C-AE2F-E1576C6784DF}"/>
                </a:ext>
              </a:extLst>
            </p:cNvPr>
            <p:cNvSpPr/>
            <p:nvPr/>
          </p:nvSpPr>
          <p:spPr>
            <a:xfrm>
              <a:off x="6663732" y="5387480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FAA79FAF-35BC-974F-A9E7-2AED6A37F31E}"/>
                </a:ext>
              </a:extLst>
            </p:cNvPr>
            <p:cNvSpPr/>
            <p:nvPr/>
          </p:nvSpPr>
          <p:spPr>
            <a:xfrm>
              <a:off x="6980727" y="5382623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C9686295-97A0-9645-B5F0-A4EB3C041F78}"/>
              </a:ext>
            </a:extLst>
          </p:cNvPr>
          <p:cNvGrpSpPr/>
          <p:nvPr/>
        </p:nvGrpSpPr>
        <p:grpSpPr>
          <a:xfrm>
            <a:off x="1424941" y="2301635"/>
            <a:ext cx="3800352" cy="3182365"/>
            <a:chOff x="1424941" y="2301635"/>
            <a:chExt cx="3800352" cy="3182365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E08A7F1F-1EE3-F54E-A927-ED46AD485121}"/>
                </a:ext>
              </a:extLst>
            </p:cNvPr>
            <p:cNvGrpSpPr/>
            <p:nvPr/>
          </p:nvGrpSpPr>
          <p:grpSpPr>
            <a:xfrm>
              <a:off x="1424941" y="2301635"/>
              <a:ext cx="3800352" cy="3182365"/>
              <a:chOff x="1424941" y="2301635"/>
              <a:chExt cx="3800352" cy="3182365"/>
            </a:xfrm>
          </p:grpSpPr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11ACBD7C-BE5E-D44E-9794-BB79499EB4CE}"/>
                  </a:ext>
                </a:extLst>
              </p:cNvPr>
              <p:cNvCxnSpPr/>
              <p:nvPr/>
            </p:nvCxnSpPr>
            <p:spPr>
              <a:xfrm flipV="1">
                <a:off x="2602267" y="2301635"/>
                <a:ext cx="1582169" cy="7863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23493A0C-922B-DD40-AD2B-70E1D1FB16FF}"/>
                  </a:ext>
                </a:extLst>
              </p:cNvPr>
              <p:cNvCxnSpPr/>
              <p:nvPr/>
            </p:nvCxnSpPr>
            <p:spPr>
              <a:xfrm>
                <a:off x="2410414" y="2673352"/>
                <a:ext cx="2166955" cy="34729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1C8244A-DBB5-C940-B6D9-173BB83AF47F}"/>
                  </a:ext>
                </a:extLst>
              </p:cNvPr>
              <p:cNvCxnSpPr/>
              <p:nvPr/>
            </p:nvCxnSpPr>
            <p:spPr>
              <a:xfrm flipV="1">
                <a:off x="2154705" y="2673352"/>
                <a:ext cx="2250603" cy="3412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9E2C06CF-5B8E-4446-956A-DCB7F12EF463}"/>
                  </a:ext>
                </a:extLst>
              </p:cNvPr>
              <p:cNvCxnSpPr/>
              <p:nvPr/>
            </p:nvCxnSpPr>
            <p:spPr>
              <a:xfrm>
                <a:off x="1998607" y="3226809"/>
                <a:ext cx="3043806" cy="6477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EE5E26D2-060D-334C-B028-7E9D87104075}"/>
                  </a:ext>
                </a:extLst>
              </p:cNvPr>
              <p:cNvCxnSpPr/>
              <p:nvPr/>
            </p:nvCxnSpPr>
            <p:spPr>
              <a:xfrm>
                <a:off x="2602267" y="2380267"/>
                <a:ext cx="1712408" cy="300235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B33522FD-8B49-E945-9AA4-212CDE1B151E}"/>
                  </a:ext>
                </a:extLst>
              </p:cNvPr>
              <p:cNvCxnSpPr/>
              <p:nvPr/>
            </p:nvCxnSpPr>
            <p:spPr>
              <a:xfrm>
                <a:off x="2410414" y="2673352"/>
                <a:ext cx="1587266" cy="27141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DF276FCE-F780-AA44-815B-199F317CF8F9}"/>
                  </a:ext>
                </a:extLst>
              </p:cNvPr>
              <p:cNvCxnSpPr/>
              <p:nvPr/>
            </p:nvCxnSpPr>
            <p:spPr>
              <a:xfrm>
                <a:off x="2154705" y="3014554"/>
                <a:ext cx="1307687" cy="23627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39DCE525-30E6-5E44-9FE6-A42819CBC04A}"/>
                  </a:ext>
                </a:extLst>
              </p:cNvPr>
              <p:cNvCxnSpPr/>
              <p:nvPr/>
            </p:nvCxnSpPr>
            <p:spPr>
              <a:xfrm>
                <a:off x="1998607" y="3226809"/>
                <a:ext cx="1094794" cy="216067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78BC293A-9F78-6A49-944E-54D86F61DF24}"/>
                  </a:ext>
                </a:extLst>
              </p:cNvPr>
              <p:cNvCxnSpPr/>
              <p:nvPr/>
            </p:nvCxnSpPr>
            <p:spPr>
              <a:xfrm>
                <a:off x="1616512" y="3693862"/>
                <a:ext cx="862623" cy="16887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4DC2FF4B-FC93-6041-BDFF-3232A4ED8E1F}"/>
                  </a:ext>
                </a:extLst>
              </p:cNvPr>
              <p:cNvCxnSpPr/>
              <p:nvPr/>
            </p:nvCxnSpPr>
            <p:spPr>
              <a:xfrm>
                <a:off x="1424941" y="3993136"/>
                <a:ext cx="700948" cy="138948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1D0E5B2C-A357-5649-B86E-53DA3ABA1BA3}"/>
                  </a:ext>
                </a:extLst>
              </p:cNvPr>
              <p:cNvCxnSpPr/>
              <p:nvPr/>
            </p:nvCxnSpPr>
            <p:spPr>
              <a:xfrm>
                <a:off x="1616512" y="3693862"/>
                <a:ext cx="509377" cy="16887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BFA297CE-5FD5-DE4D-BE12-62B5025C68CD}"/>
                  </a:ext>
                </a:extLst>
              </p:cNvPr>
              <p:cNvCxnSpPr/>
              <p:nvPr/>
            </p:nvCxnSpPr>
            <p:spPr>
              <a:xfrm>
                <a:off x="1424941" y="3993136"/>
                <a:ext cx="1118852" cy="14177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893DC296-CC34-B845-86BF-D61E9443F73E}"/>
                  </a:ext>
                </a:extLst>
              </p:cNvPr>
              <p:cNvCxnSpPr/>
              <p:nvPr/>
            </p:nvCxnSpPr>
            <p:spPr>
              <a:xfrm>
                <a:off x="1971825" y="3295059"/>
                <a:ext cx="507310" cy="20875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D2BF7461-64AF-2944-8BF5-9562B8E79FE5}"/>
                  </a:ext>
                </a:extLst>
              </p:cNvPr>
              <p:cNvCxnSpPr/>
              <p:nvPr/>
            </p:nvCxnSpPr>
            <p:spPr>
              <a:xfrm>
                <a:off x="1616512" y="3693862"/>
                <a:ext cx="1910538" cy="17117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B992341E-31AC-3646-B0F3-8200C7CDBB0A}"/>
                  </a:ext>
                </a:extLst>
              </p:cNvPr>
              <p:cNvCxnSpPr/>
              <p:nvPr/>
            </p:nvCxnSpPr>
            <p:spPr>
              <a:xfrm>
                <a:off x="2410414" y="2673352"/>
                <a:ext cx="68721" cy="270927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B671C0C0-D2C2-B04B-995F-46C53C8383E2}"/>
                  </a:ext>
                </a:extLst>
              </p:cNvPr>
              <p:cNvCxnSpPr/>
              <p:nvPr/>
            </p:nvCxnSpPr>
            <p:spPr>
              <a:xfrm flipH="1">
                <a:off x="2125889" y="2380267"/>
                <a:ext cx="476378" cy="300235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51385467-31F8-4E41-9830-D6D9C11C2150}"/>
                  </a:ext>
                </a:extLst>
              </p:cNvPr>
              <p:cNvCxnSpPr/>
              <p:nvPr/>
            </p:nvCxnSpPr>
            <p:spPr>
              <a:xfrm>
                <a:off x="1616512" y="3693862"/>
                <a:ext cx="2445826" cy="17218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C52D922E-DE9D-374F-B35B-8CEAB124D2B0}"/>
                  </a:ext>
                </a:extLst>
              </p:cNvPr>
              <p:cNvCxnSpPr/>
              <p:nvPr/>
            </p:nvCxnSpPr>
            <p:spPr>
              <a:xfrm>
                <a:off x="1616512" y="3693862"/>
                <a:ext cx="2698163" cy="16887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B41FF7D2-EC8E-C642-A48F-4EB2C321E9AB}"/>
                  </a:ext>
                </a:extLst>
              </p:cNvPr>
              <p:cNvCxnSpPr/>
              <p:nvPr/>
            </p:nvCxnSpPr>
            <p:spPr>
              <a:xfrm>
                <a:off x="1971825" y="3295059"/>
                <a:ext cx="1490567" cy="20822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27DF4B36-931D-AA4C-9792-F6D6AC443BFD}"/>
                  </a:ext>
                </a:extLst>
              </p:cNvPr>
              <p:cNvCxnSpPr/>
              <p:nvPr/>
            </p:nvCxnSpPr>
            <p:spPr>
              <a:xfrm>
                <a:off x="2410414" y="2673352"/>
                <a:ext cx="68721" cy="270927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9E883BD3-6B55-1948-A30D-2CC233A6289A}"/>
                  </a:ext>
                </a:extLst>
              </p:cNvPr>
              <p:cNvCxnSpPr/>
              <p:nvPr/>
            </p:nvCxnSpPr>
            <p:spPr>
              <a:xfrm flipH="1" flipV="1">
                <a:off x="2629049" y="2312017"/>
                <a:ext cx="464352" cy="30754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E42E4094-E757-324D-9B1A-C352FFBF876A}"/>
                  </a:ext>
                </a:extLst>
              </p:cNvPr>
              <p:cNvCxnSpPr/>
              <p:nvPr/>
            </p:nvCxnSpPr>
            <p:spPr>
              <a:xfrm flipH="1" flipV="1">
                <a:off x="1424941" y="3993136"/>
                <a:ext cx="1668460" cy="13943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7AA2A85D-3934-3F4C-A535-16F3638CD8D5}"/>
                  </a:ext>
                </a:extLst>
              </p:cNvPr>
              <p:cNvCxnSpPr/>
              <p:nvPr/>
            </p:nvCxnSpPr>
            <p:spPr>
              <a:xfrm flipH="1" flipV="1">
                <a:off x="1424941" y="3993136"/>
                <a:ext cx="2889734" cy="138948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C2476145-4588-2F4A-9FBF-94417B9715B7}"/>
                  </a:ext>
                </a:extLst>
              </p:cNvPr>
              <p:cNvCxnSpPr/>
              <p:nvPr/>
            </p:nvCxnSpPr>
            <p:spPr>
              <a:xfrm flipH="1" flipV="1">
                <a:off x="2181487" y="2946304"/>
                <a:ext cx="2068530" cy="24645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05984713-C26C-D44F-9F1D-ECBA056FADE9}"/>
                  </a:ext>
                </a:extLst>
              </p:cNvPr>
              <p:cNvCxnSpPr/>
              <p:nvPr/>
            </p:nvCxnSpPr>
            <p:spPr>
              <a:xfrm flipV="1">
                <a:off x="2190547" y="3241956"/>
                <a:ext cx="2740297" cy="21689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6E986074-08D7-8A42-B59D-4CD3BED5F1C1}"/>
                  </a:ext>
                </a:extLst>
              </p:cNvPr>
              <p:cNvCxnSpPr/>
              <p:nvPr/>
            </p:nvCxnSpPr>
            <p:spPr>
              <a:xfrm flipV="1">
                <a:off x="2543793" y="3806282"/>
                <a:ext cx="2525402" cy="160461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F8FFC5F2-5C93-754B-B8B1-9F8CB1DD7EB4}"/>
                  </a:ext>
                </a:extLst>
              </p:cNvPr>
              <p:cNvCxnSpPr/>
              <p:nvPr/>
            </p:nvCxnSpPr>
            <p:spPr>
              <a:xfrm flipV="1">
                <a:off x="3093401" y="3942782"/>
                <a:ext cx="1975794" cy="14446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64AAAF32-87B3-1048-B0F3-C085D1C9501E}"/>
                  </a:ext>
                </a:extLst>
              </p:cNvPr>
              <p:cNvCxnSpPr/>
              <p:nvPr/>
            </p:nvCxnSpPr>
            <p:spPr>
              <a:xfrm flipV="1">
                <a:off x="3184841" y="2673352"/>
                <a:ext cx="1220467" cy="28106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415CC983-5AB8-264A-82BE-195EE8B00671}"/>
                  </a:ext>
                </a:extLst>
              </p:cNvPr>
              <p:cNvCxnSpPr/>
              <p:nvPr/>
            </p:nvCxnSpPr>
            <p:spPr>
              <a:xfrm flipV="1">
                <a:off x="4379333" y="3088896"/>
                <a:ext cx="224818" cy="232199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952688AD-AC4A-4841-B4BB-8BCB8A48D938}"/>
                  </a:ext>
                </a:extLst>
              </p:cNvPr>
              <p:cNvCxnSpPr/>
              <p:nvPr/>
            </p:nvCxnSpPr>
            <p:spPr>
              <a:xfrm>
                <a:off x="2602267" y="2380267"/>
                <a:ext cx="1803041" cy="29308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AABB5278-1CB8-BD47-8E79-7D307B839B4A}"/>
                  </a:ext>
                </a:extLst>
              </p:cNvPr>
              <p:cNvCxnSpPr/>
              <p:nvPr/>
            </p:nvCxnSpPr>
            <p:spPr>
              <a:xfrm>
                <a:off x="1998607" y="3226809"/>
                <a:ext cx="3070588" cy="57947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1FAD62ED-2ED5-8E4C-BF54-4598B4C34C4C}"/>
                  </a:ext>
                </a:extLst>
              </p:cNvPr>
              <p:cNvCxnSpPr/>
              <p:nvPr/>
            </p:nvCxnSpPr>
            <p:spPr>
              <a:xfrm>
                <a:off x="1616512" y="3693862"/>
                <a:ext cx="3608781" cy="4799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1DBF28AC-D907-B04D-B110-BFFD6269885A}"/>
                  </a:ext>
                </a:extLst>
              </p:cNvPr>
              <p:cNvCxnSpPr/>
              <p:nvPr/>
            </p:nvCxnSpPr>
            <p:spPr>
              <a:xfrm>
                <a:off x="1472418" y="4097932"/>
                <a:ext cx="3752875" cy="758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4172A10E-9847-C143-A4D0-7B62A93A47A8}"/>
                  </a:ext>
                </a:extLst>
              </p:cNvPr>
              <p:cNvCxnSpPr/>
              <p:nvPr/>
            </p:nvCxnSpPr>
            <p:spPr>
              <a:xfrm flipV="1">
                <a:off x="1424941" y="2301635"/>
                <a:ext cx="2759495" cy="169150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2384FF43-FC12-0242-829C-8272231FF824}"/>
                  </a:ext>
                </a:extLst>
              </p:cNvPr>
              <p:cNvCxnSpPr/>
              <p:nvPr/>
            </p:nvCxnSpPr>
            <p:spPr>
              <a:xfrm flipV="1">
                <a:off x="1424941" y="3020646"/>
                <a:ext cx="3152428" cy="9724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27F853E9-DC4D-B341-A54F-4DC5A4394DAD}"/>
                  </a:ext>
                </a:extLst>
              </p:cNvPr>
              <p:cNvCxnSpPr/>
              <p:nvPr/>
            </p:nvCxnSpPr>
            <p:spPr>
              <a:xfrm flipV="1">
                <a:off x="1998607" y="2673352"/>
                <a:ext cx="2406701" cy="5534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7A4AC6A0-07ED-314A-A67F-E291C3F26E61}"/>
                  </a:ext>
                </a:extLst>
              </p:cNvPr>
              <p:cNvCxnSpPr/>
              <p:nvPr/>
            </p:nvCxnSpPr>
            <p:spPr>
              <a:xfrm>
                <a:off x="2181487" y="2946304"/>
                <a:ext cx="2395882" cy="743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5D9C03BC-A160-0543-B283-B4B635F6B519}"/>
                  </a:ext>
                </a:extLst>
              </p:cNvPr>
              <p:cNvCxnSpPr/>
              <p:nvPr/>
            </p:nvCxnSpPr>
            <p:spPr>
              <a:xfrm>
                <a:off x="2602267" y="2380267"/>
                <a:ext cx="1889475" cy="61210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BD1FE262-C052-2D4E-93FF-761A32528977}"/>
                  </a:ext>
                </a:extLst>
              </p:cNvPr>
              <p:cNvCxnSpPr/>
              <p:nvPr/>
            </p:nvCxnSpPr>
            <p:spPr>
              <a:xfrm>
                <a:off x="2629049" y="2312017"/>
                <a:ext cx="2145697" cy="9981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9D2820AA-806B-9047-A868-F6BD8F753F21}"/>
                  </a:ext>
                </a:extLst>
              </p:cNvPr>
              <p:cNvCxnSpPr/>
              <p:nvPr/>
            </p:nvCxnSpPr>
            <p:spPr>
              <a:xfrm>
                <a:off x="2629049" y="2312017"/>
                <a:ext cx="2413364" cy="15625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D7716504-2F83-FB48-AACB-8F599604FD21}"/>
                  </a:ext>
                </a:extLst>
              </p:cNvPr>
              <p:cNvCxnSpPr/>
              <p:nvPr/>
            </p:nvCxnSpPr>
            <p:spPr>
              <a:xfrm>
                <a:off x="2629049" y="2312017"/>
                <a:ext cx="2596244" cy="18617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6E4381A8-1CF5-6C4B-B0CC-14594CB4CE3F}"/>
                  </a:ext>
                </a:extLst>
              </p:cNvPr>
              <p:cNvCxnSpPr/>
              <p:nvPr/>
            </p:nvCxnSpPr>
            <p:spPr>
              <a:xfrm flipV="1">
                <a:off x="4406115" y="3942782"/>
                <a:ext cx="663080" cy="15363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6FCA5CD-0DB2-0147-BACD-A9FA34EF75F6}"/>
                  </a:ext>
                </a:extLst>
              </p:cNvPr>
              <p:cNvCxnSpPr/>
              <p:nvPr/>
            </p:nvCxnSpPr>
            <p:spPr>
              <a:xfrm flipV="1">
                <a:off x="4406115" y="3117166"/>
                <a:ext cx="262694" cy="23619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BC7C0997-D094-5A4F-8B50-036F0D63F3AA}"/>
                  </a:ext>
                </a:extLst>
              </p:cNvPr>
              <p:cNvCxnSpPr/>
              <p:nvPr/>
            </p:nvCxnSpPr>
            <p:spPr>
              <a:xfrm flipH="1" flipV="1">
                <a:off x="4405308" y="2673352"/>
                <a:ext cx="807" cy="280579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ABEBCBEC-75AC-224F-9E1C-80DA7EDB3A4B}"/>
                  </a:ext>
                </a:extLst>
              </p:cNvPr>
              <p:cNvCxnSpPr/>
              <p:nvPr/>
            </p:nvCxnSpPr>
            <p:spPr>
              <a:xfrm flipH="1" flipV="1">
                <a:off x="4211218" y="2369885"/>
                <a:ext cx="194897" cy="31092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FE8EBBF7-4B98-3745-8D50-90D42A2C3B2B}"/>
                </a:ext>
              </a:extLst>
            </p:cNvPr>
            <p:cNvGrpSpPr/>
            <p:nvPr/>
          </p:nvGrpSpPr>
          <p:grpSpPr>
            <a:xfrm>
              <a:off x="1616512" y="3310206"/>
              <a:ext cx="3185016" cy="2105544"/>
              <a:chOff x="1616512" y="3310206"/>
              <a:chExt cx="3185016" cy="2105544"/>
            </a:xfrm>
          </p:grpSpPr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22F6096E-F603-DB4A-834C-FA99AE06C8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16512" y="3693862"/>
                <a:ext cx="2381168" cy="1693618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3006484A-717D-BE43-910A-7E6B1A7A3E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62338" y="3378456"/>
                <a:ext cx="739190" cy="203729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2B53F6F9-7C1B-D847-BD0F-EA1C914E74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16512" y="3310206"/>
                <a:ext cx="3158234" cy="383656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85C9AE4-4EDB-C349-B43C-9B341DA189ED}"/>
              </a:ext>
            </a:extLst>
          </p:cNvPr>
          <p:cNvGrpSpPr/>
          <p:nvPr/>
        </p:nvGrpSpPr>
        <p:grpSpPr>
          <a:xfrm>
            <a:off x="1611539" y="3333949"/>
            <a:ext cx="3185016" cy="2105544"/>
            <a:chOff x="2359467" y="3310206"/>
            <a:chExt cx="3185016" cy="2105544"/>
          </a:xfrm>
        </p:grpSpPr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CA7B6F64-CB3D-EA45-B452-08D8ED3215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59467" y="3693862"/>
              <a:ext cx="2381168" cy="1693618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27E065E9-A9F7-4443-87A8-064DEC79BD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5293" y="3378456"/>
              <a:ext cx="739190" cy="203729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43C857D0-953B-6144-B93C-C9745EBEAF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9467" y="3310206"/>
              <a:ext cx="3158234" cy="38365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5EFDE4B7-4A5C-A241-AF00-DA883DC0A8A6}"/>
              </a:ext>
            </a:extLst>
          </p:cNvPr>
          <p:cNvGrpSpPr/>
          <p:nvPr/>
        </p:nvGrpSpPr>
        <p:grpSpPr>
          <a:xfrm>
            <a:off x="1301003" y="3061055"/>
            <a:ext cx="3656905" cy="2831831"/>
            <a:chOff x="1301003" y="3061055"/>
            <a:chExt cx="3656905" cy="2831831"/>
          </a:xfrm>
        </p:grpSpPr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F53CABD3-E5DE-F349-A1CB-3F18E03FBEA3}"/>
                </a:ext>
              </a:extLst>
            </p:cNvPr>
            <p:cNvSpPr txBox="1"/>
            <p:nvPr/>
          </p:nvSpPr>
          <p:spPr>
            <a:xfrm>
              <a:off x="1301003" y="3061055"/>
              <a:ext cx="520271" cy="584775"/>
            </a:xfrm>
            <a:prstGeom prst="rect">
              <a:avLst/>
            </a:prstGeom>
            <a:noFill/>
            <a:effectLst>
              <a:glow rad="25400">
                <a:schemeClr val="bg1"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endParaRPr lang="en-US" sz="3200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FB1B7A2E-4C48-A940-98D2-8E2D586145FD}"/>
                </a:ext>
              </a:extLst>
            </p:cNvPr>
            <p:cNvSpPr txBox="1"/>
            <p:nvPr/>
          </p:nvSpPr>
          <p:spPr>
            <a:xfrm>
              <a:off x="3547660" y="5308111"/>
              <a:ext cx="520271" cy="584775"/>
            </a:xfrm>
            <a:prstGeom prst="rect">
              <a:avLst/>
            </a:prstGeom>
            <a:noFill/>
            <a:effectLst>
              <a:glow rad="25400">
                <a:schemeClr val="bg1"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endParaRPr lang="en-US" sz="3200" dirty="0"/>
            </a:p>
          </p:txBody>
        </p: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F371D237-D01B-3547-92BB-702418A29F44}"/>
                </a:ext>
              </a:extLst>
            </p:cNvPr>
            <p:cNvGrpSpPr/>
            <p:nvPr/>
          </p:nvGrpSpPr>
          <p:grpSpPr>
            <a:xfrm>
              <a:off x="1460414" y="3212374"/>
              <a:ext cx="3497494" cy="2364404"/>
              <a:chOff x="1460414" y="3212374"/>
              <a:chExt cx="3497494" cy="2364404"/>
            </a:xfrm>
            <a:solidFill>
              <a:srgbClr val="C00000"/>
            </a:solidFill>
          </p:grpSpPr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2EBAE4B4-1145-684E-94ED-C6F2FF9CCEC6}"/>
                  </a:ext>
                </a:extLst>
              </p:cNvPr>
              <p:cNvSpPr/>
              <p:nvPr/>
            </p:nvSpPr>
            <p:spPr>
              <a:xfrm>
                <a:off x="1460414" y="3523789"/>
                <a:ext cx="182880" cy="19304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7DAC60B3-C135-4549-B1F1-6FF553F9CDD8}"/>
                  </a:ext>
                </a:extLst>
              </p:cNvPr>
              <p:cNvSpPr/>
              <p:nvPr/>
            </p:nvSpPr>
            <p:spPr>
              <a:xfrm>
                <a:off x="4775028" y="3212374"/>
                <a:ext cx="182880" cy="19304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B45FC87C-1304-DB4D-9C66-77A59DCD4FA9}"/>
                  </a:ext>
                </a:extLst>
              </p:cNvPr>
              <p:cNvSpPr/>
              <p:nvPr/>
            </p:nvSpPr>
            <p:spPr>
              <a:xfrm>
                <a:off x="3911026" y="5383738"/>
                <a:ext cx="182880" cy="19304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4" name="Straight Connector 3"/>
          <p:cNvCxnSpPr/>
          <p:nvPr/>
        </p:nvCxnSpPr>
        <p:spPr>
          <a:xfrm>
            <a:off x="1372300" y="2673352"/>
            <a:ext cx="1271906" cy="859432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 flipV="1">
            <a:off x="4246044" y="2879720"/>
            <a:ext cx="1069882" cy="561086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>
            <a:off x="3279583" y="4702014"/>
            <a:ext cx="0" cy="1659709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2" name="TextBox 451"/>
          <p:cNvSpPr txBox="1"/>
          <p:nvPr/>
        </p:nvSpPr>
        <p:spPr>
          <a:xfrm>
            <a:off x="8328617" y="5149551"/>
            <a:ext cx="261583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/>
              <a:t>…</a:t>
            </a:r>
            <a:endParaRPr lang="en-US" sz="3600" dirty="0"/>
          </a:p>
        </p:txBody>
      </p:sp>
      <p:sp>
        <p:nvSpPr>
          <p:cNvPr id="455" name="5-Point Star 454"/>
          <p:cNvSpPr/>
          <p:nvPr/>
        </p:nvSpPr>
        <p:spPr>
          <a:xfrm>
            <a:off x="4690901" y="2002816"/>
            <a:ext cx="802780" cy="699026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6" name="5-Point Star 455"/>
          <p:cNvSpPr/>
          <p:nvPr/>
        </p:nvSpPr>
        <p:spPr>
          <a:xfrm>
            <a:off x="5319661" y="3172860"/>
            <a:ext cx="802780" cy="699026"/>
          </a:xfrm>
          <a:prstGeom prst="star5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Sun 456"/>
          <p:cNvSpPr/>
          <p:nvPr/>
        </p:nvSpPr>
        <p:spPr>
          <a:xfrm>
            <a:off x="2254316" y="5892886"/>
            <a:ext cx="760676" cy="734560"/>
          </a:xfrm>
          <a:prstGeom prst="sun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Sun 457"/>
          <p:cNvSpPr/>
          <p:nvPr/>
        </p:nvSpPr>
        <p:spPr>
          <a:xfrm>
            <a:off x="3569862" y="5901884"/>
            <a:ext cx="760676" cy="734560"/>
          </a:xfrm>
          <a:prstGeom prst="sun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Moon 458"/>
          <p:cNvSpPr/>
          <p:nvPr/>
        </p:nvSpPr>
        <p:spPr>
          <a:xfrm>
            <a:off x="1393767" y="1862105"/>
            <a:ext cx="534100" cy="637563"/>
          </a:xfrm>
          <a:prstGeom prst="moon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Moon 459"/>
          <p:cNvSpPr/>
          <p:nvPr/>
        </p:nvSpPr>
        <p:spPr>
          <a:xfrm>
            <a:off x="567708" y="2914131"/>
            <a:ext cx="534100" cy="637563"/>
          </a:xfrm>
          <a:prstGeom prst="moon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5275AE9-7553-8949-9534-6065C3C3BE09}"/>
              </a:ext>
            </a:extLst>
          </p:cNvPr>
          <p:cNvGrpSpPr/>
          <p:nvPr/>
        </p:nvGrpSpPr>
        <p:grpSpPr>
          <a:xfrm>
            <a:off x="9299439" y="4312135"/>
            <a:ext cx="2291833" cy="2037174"/>
            <a:chOff x="9299439" y="4312135"/>
            <a:chExt cx="2291833" cy="2037174"/>
          </a:xfrm>
        </p:grpSpPr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02EC45EC-9F78-C344-BA13-0223FB67907A}"/>
                </a:ext>
              </a:extLst>
            </p:cNvPr>
            <p:cNvGrpSpPr/>
            <p:nvPr/>
          </p:nvGrpSpPr>
          <p:grpSpPr>
            <a:xfrm>
              <a:off x="9638514" y="4312135"/>
              <a:ext cx="1467361" cy="1433421"/>
              <a:chOff x="1646340" y="2495814"/>
              <a:chExt cx="4096505" cy="4072199"/>
            </a:xfrm>
          </p:grpSpPr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09239086-0C7B-2242-BFC4-CE11BE721006}"/>
                  </a:ext>
                </a:extLst>
              </p:cNvPr>
              <p:cNvSpPr/>
              <p:nvPr/>
            </p:nvSpPr>
            <p:spPr>
              <a:xfrm rot="18414348">
                <a:off x="873231" y="3621893"/>
                <a:ext cx="2868692" cy="61653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F265362C-8733-EC41-8028-60BEA2CE7921}"/>
                  </a:ext>
                </a:extLst>
              </p:cNvPr>
              <p:cNvSpPr/>
              <p:nvPr/>
            </p:nvSpPr>
            <p:spPr>
              <a:xfrm rot="3698781">
                <a:off x="3740810" y="3682502"/>
                <a:ext cx="2868692" cy="677517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7549B76C-7563-D749-9739-530EE40EF951}"/>
                  </a:ext>
                </a:extLst>
              </p:cNvPr>
              <p:cNvSpPr/>
              <p:nvPr/>
            </p:nvSpPr>
            <p:spPr>
              <a:xfrm>
                <a:off x="2245647" y="5938536"/>
                <a:ext cx="2868692" cy="629477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1243317F-9DB2-6D45-8FB7-9AD80BE47007}"/>
                  </a:ext>
                </a:extLst>
              </p:cNvPr>
              <p:cNvSpPr/>
              <p:nvPr/>
            </p:nvSpPr>
            <p:spPr>
              <a:xfrm>
                <a:off x="2611878" y="3129826"/>
                <a:ext cx="369078" cy="38958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F88A1DDE-7104-2744-BE22-AF9385787492}"/>
                  </a:ext>
                </a:extLst>
              </p:cNvPr>
              <p:cNvSpPr/>
              <p:nvPr/>
            </p:nvSpPr>
            <p:spPr>
              <a:xfrm>
                <a:off x="4778936" y="3282713"/>
                <a:ext cx="182880" cy="1930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8F062B71-899B-704A-873B-D24116152C32}"/>
                  </a:ext>
                </a:extLst>
              </p:cNvPr>
              <p:cNvSpPr/>
              <p:nvPr/>
            </p:nvSpPr>
            <p:spPr>
              <a:xfrm>
                <a:off x="5175156" y="3987817"/>
                <a:ext cx="182880" cy="1930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5554D8F6-E9ED-D845-8C56-D76C7E06F32E}"/>
                  </a:ext>
                </a:extLst>
              </p:cNvPr>
              <p:cNvSpPr/>
              <p:nvPr/>
            </p:nvSpPr>
            <p:spPr>
              <a:xfrm>
                <a:off x="5442823" y="4552143"/>
                <a:ext cx="182880" cy="1930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B2CC4DD3-4E35-684A-A223-5C43AAA5DA6C}"/>
                  </a:ext>
                </a:extLst>
              </p:cNvPr>
              <p:cNvSpPr/>
              <p:nvPr/>
            </p:nvSpPr>
            <p:spPr>
              <a:xfrm>
                <a:off x="2788105" y="6156754"/>
                <a:ext cx="182880" cy="1930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A0E42051-F83F-E44A-B68C-83A2C3AA7488}"/>
                  </a:ext>
                </a:extLst>
              </p:cNvPr>
              <p:cNvSpPr/>
              <p:nvPr/>
            </p:nvSpPr>
            <p:spPr>
              <a:xfrm>
                <a:off x="3771362" y="6151451"/>
                <a:ext cx="182880" cy="1930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83FD6494-9226-9C4F-A6E7-6CF93A6B8EAE}"/>
                  </a:ext>
                </a:extLst>
              </p:cNvPr>
              <p:cNvSpPr/>
              <p:nvPr/>
            </p:nvSpPr>
            <p:spPr>
              <a:xfrm>
                <a:off x="4623645" y="6156754"/>
                <a:ext cx="182880" cy="1930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150C41DE-A46C-984B-A077-9DC8E708B359}"/>
                  </a:ext>
                </a:extLst>
              </p:cNvPr>
              <p:cNvCxnSpPr>
                <a:cxnSpLocks/>
                <a:endCxn id="228" idx="2"/>
              </p:cNvCxnSpPr>
              <p:nvPr/>
            </p:nvCxnSpPr>
            <p:spPr>
              <a:xfrm>
                <a:off x="2399017" y="4000940"/>
                <a:ext cx="3043806" cy="6477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F7DCD87A-CADB-9F4B-9846-9A99A964DCAA}"/>
                  </a:ext>
                </a:extLst>
              </p:cNvPr>
              <p:cNvCxnSpPr>
                <a:cxnSpLocks/>
                <a:endCxn id="229" idx="7"/>
              </p:cNvCxnSpPr>
              <p:nvPr/>
            </p:nvCxnSpPr>
            <p:spPr>
              <a:xfrm>
                <a:off x="1825351" y="4767267"/>
                <a:ext cx="1118852" cy="14177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F1DC7BAA-FD8D-7C42-AA3C-A3915B2B1BBE}"/>
                  </a:ext>
                </a:extLst>
              </p:cNvPr>
              <p:cNvCxnSpPr>
                <a:cxnSpLocks/>
                <a:endCxn id="229" idx="0"/>
              </p:cNvCxnSpPr>
              <p:nvPr/>
            </p:nvCxnSpPr>
            <p:spPr>
              <a:xfrm>
                <a:off x="2372235" y="4069190"/>
                <a:ext cx="507310" cy="20875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38AD992A-2065-B44B-B1B1-15540D986DF5}"/>
                  </a:ext>
                </a:extLst>
              </p:cNvPr>
              <p:cNvCxnSpPr>
                <a:cxnSpLocks/>
                <a:endCxn id="230" idx="7"/>
              </p:cNvCxnSpPr>
              <p:nvPr/>
            </p:nvCxnSpPr>
            <p:spPr>
              <a:xfrm>
                <a:off x="1857219" y="4609524"/>
                <a:ext cx="2070241" cy="157019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82001A64-59BF-F045-8392-744C214DC58F}"/>
                  </a:ext>
                </a:extLst>
              </p:cNvPr>
              <p:cNvCxnSpPr>
                <a:cxnSpLocks/>
                <a:stCxn id="225" idx="5"/>
                <a:endCxn id="229" idx="0"/>
              </p:cNvCxnSpPr>
              <p:nvPr/>
            </p:nvCxnSpPr>
            <p:spPr>
              <a:xfrm flipH="1">
                <a:off x="2879545" y="3462355"/>
                <a:ext cx="47361" cy="269439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0EC37857-FFB9-4544-8014-C10B01006001}"/>
                  </a:ext>
                </a:extLst>
              </p:cNvPr>
              <p:cNvCxnSpPr>
                <a:cxnSpLocks/>
                <a:endCxn id="230" idx="0"/>
              </p:cNvCxnSpPr>
              <p:nvPr/>
            </p:nvCxnSpPr>
            <p:spPr>
              <a:xfrm>
                <a:off x="2372235" y="4069190"/>
                <a:ext cx="1490567" cy="20822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F5D25BD6-62AA-9243-8639-14A49F5D622E}"/>
                  </a:ext>
                </a:extLst>
              </p:cNvPr>
              <p:cNvCxnSpPr>
                <a:cxnSpLocks/>
                <a:stCxn id="225" idx="5"/>
                <a:endCxn id="229" idx="0"/>
              </p:cNvCxnSpPr>
              <p:nvPr/>
            </p:nvCxnSpPr>
            <p:spPr>
              <a:xfrm flipH="1">
                <a:off x="2879545" y="3462355"/>
                <a:ext cx="47361" cy="269439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518BB8B1-7DA7-6543-A69E-3CDB49FF1115}"/>
                  </a:ext>
                </a:extLst>
              </p:cNvPr>
              <p:cNvCxnSpPr>
                <a:cxnSpLocks/>
                <a:stCxn id="231" idx="0"/>
              </p:cNvCxnSpPr>
              <p:nvPr/>
            </p:nvCxnSpPr>
            <p:spPr>
              <a:xfrm flipH="1" flipV="1">
                <a:off x="2372235" y="4069190"/>
                <a:ext cx="2342850" cy="2087564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B9956320-0A91-FD4A-930E-8F5B82DE776B}"/>
                  </a:ext>
                </a:extLst>
              </p:cNvPr>
              <p:cNvCxnSpPr>
                <a:cxnSpLocks/>
                <a:stCxn id="231" idx="0"/>
              </p:cNvCxnSpPr>
              <p:nvPr/>
            </p:nvCxnSpPr>
            <p:spPr>
              <a:xfrm flipH="1" flipV="1">
                <a:off x="1825351" y="4767267"/>
                <a:ext cx="2889734" cy="138948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DB9FFC7F-7249-764D-A5CB-959A4A20C4AE}"/>
                  </a:ext>
                </a:extLst>
              </p:cNvPr>
              <p:cNvCxnSpPr>
                <a:cxnSpLocks/>
                <a:stCxn id="231" idx="1"/>
                <a:endCxn id="227" idx="3"/>
              </p:cNvCxnSpPr>
              <p:nvPr/>
            </p:nvCxnSpPr>
            <p:spPr>
              <a:xfrm flipV="1">
                <a:off x="4650427" y="4152587"/>
                <a:ext cx="551511" cy="2032437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774A659D-F471-504F-AE5F-90D4DF1E4E11}"/>
                  </a:ext>
                </a:extLst>
              </p:cNvPr>
              <p:cNvCxnSpPr>
                <a:cxnSpLocks/>
                <a:endCxn id="227" idx="2"/>
              </p:cNvCxnSpPr>
              <p:nvPr/>
            </p:nvCxnSpPr>
            <p:spPr>
              <a:xfrm>
                <a:off x="2399017" y="4000940"/>
                <a:ext cx="2776139" cy="83397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D3CE9FBA-88CD-4B4D-8069-C9254C014FFE}"/>
                  </a:ext>
                </a:extLst>
              </p:cNvPr>
              <p:cNvCxnSpPr>
                <a:cxnSpLocks/>
                <a:endCxn id="226" idx="3"/>
              </p:cNvCxnSpPr>
              <p:nvPr/>
            </p:nvCxnSpPr>
            <p:spPr>
              <a:xfrm flipV="1">
                <a:off x="2399017" y="3447483"/>
                <a:ext cx="2406701" cy="5534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31017A3C-7071-A648-B51E-4BDF78E285DB}"/>
                  </a:ext>
                </a:extLst>
              </p:cNvPr>
              <p:cNvCxnSpPr>
                <a:stCxn id="231" idx="6"/>
                <a:endCxn id="228" idx="3"/>
              </p:cNvCxnSpPr>
              <p:nvPr/>
            </p:nvCxnSpPr>
            <p:spPr>
              <a:xfrm flipV="1">
                <a:off x="4806525" y="4716913"/>
                <a:ext cx="663080" cy="15363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3FAFED8E-AA5D-ED48-BDB4-3901AA308076}"/>
                  </a:ext>
                </a:extLst>
              </p:cNvPr>
              <p:cNvCxnSpPr>
                <a:stCxn id="231" idx="6"/>
                <a:endCxn id="226" idx="3"/>
              </p:cNvCxnSpPr>
              <p:nvPr/>
            </p:nvCxnSpPr>
            <p:spPr>
              <a:xfrm flipH="1" flipV="1">
                <a:off x="4805718" y="3447483"/>
                <a:ext cx="807" cy="280579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B6FCF3E3-22D3-6A4B-93D7-C676267A457F}"/>
                  </a:ext>
                </a:extLst>
              </p:cNvPr>
              <p:cNvCxnSpPr>
                <a:cxnSpLocks/>
                <a:stCxn id="225" idx="4"/>
                <a:endCxn id="230" idx="6"/>
              </p:cNvCxnSpPr>
              <p:nvPr/>
            </p:nvCxnSpPr>
            <p:spPr>
              <a:xfrm>
                <a:off x="2796417" y="3519408"/>
                <a:ext cx="1157825" cy="27285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BD28EBD3-7A36-404C-84CD-BB1ED4C9AB88}"/>
                  </a:ext>
                </a:extLst>
              </p:cNvPr>
              <p:cNvCxnSpPr>
                <a:cxnSpLocks/>
                <a:stCxn id="226" idx="2"/>
              </p:cNvCxnSpPr>
              <p:nvPr/>
            </p:nvCxnSpPr>
            <p:spPr>
              <a:xfrm flipH="1">
                <a:off x="3903938" y="3379233"/>
                <a:ext cx="874998" cy="276946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75EEA254-2B35-FC41-BA24-CB1C818E079C}"/>
                  </a:ext>
                </a:extLst>
              </p:cNvPr>
              <p:cNvCxnSpPr>
                <a:cxnSpLocks/>
                <a:stCxn id="228" idx="3"/>
              </p:cNvCxnSpPr>
              <p:nvPr/>
            </p:nvCxnSpPr>
            <p:spPr>
              <a:xfrm flipH="1">
                <a:off x="3876555" y="4716913"/>
                <a:ext cx="1593050" cy="147955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0430CAE9-71FF-ED4A-8E27-1DC75BFD3B7D}"/>
                  </a:ext>
                </a:extLst>
              </p:cNvPr>
              <p:cNvCxnSpPr>
                <a:cxnSpLocks/>
                <a:endCxn id="231" idx="5"/>
              </p:cNvCxnSpPr>
              <p:nvPr/>
            </p:nvCxnSpPr>
            <p:spPr>
              <a:xfrm>
                <a:off x="2770355" y="3345108"/>
                <a:ext cx="2009388" cy="29764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88DC3E8E-10AA-9C48-A61B-0608FFBF41CC}"/>
                  </a:ext>
                </a:extLst>
              </p:cNvPr>
              <p:cNvCxnSpPr>
                <a:cxnSpLocks/>
                <a:stCxn id="226" idx="3"/>
                <a:endCxn id="229" idx="0"/>
              </p:cNvCxnSpPr>
              <p:nvPr/>
            </p:nvCxnSpPr>
            <p:spPr>
              <a:xfrm flipH="1">
                <a:off x="2879545" y="3447483"/>
                <a:ext cx="1926173" cy="270927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A7640AD5-4DD4-0C46-B9B1-4A41F22C2358}"/>
                  </a:ext>
                </a:extLst>
              </p:cNvPr>
              <p:cNvSpPr/>
              <p:nvPr/>
            </p:nvSpPr>
            <p:spPr>
              <a:xfrm>
                <a:off x="2121997" y="3797371"/>
                <a:ext cx="369078" cy="389582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491CDACB-8E95-AF48-ACE9-5E3969A6C72C}"/>
                  </a:ext>
                </a:extLst>
              </p:cNvPr>
              <p:cNvSpPr/>
              <p:nvPr/>
            </p:nvSpPr>
            <p:spPr>
              <a:xfrm>
                <a:off x="1646340" y="4403829"/>
                <a:ext cx="369078" cy="38958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0DD29D22-5970-6745-8FB3-743002BA13CE}"/>
                  </a:ext>
                </a:extLst>
              </p:cNvPr>
              <p:cNvSpPr/>
              <p:nvPr/>
            </p:nvSpPr>
            <p:spPr>
              <a:xfrm>
                <a:off x="2699296" y="6084956"/>
                <a:ext cx="369078" cy="38958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4E9B13B3-3FCE-CC40-B00F-6FE1157724BD}"/>
                  </a:ext>
                </a:extLst>
              </p:cNvPr>
              <p:cNvSpPr/>
              <p:nvPr/>
            </p:nvSpPr>
            <p:spPr>
              <a:xfrm>
                <a:off x="3666860" y="6064338"/>
                <a:ext cx="369078" cy="38958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88AB2DE2-1595-3E42-B0EF-0638E2615679}"/>
                  </a:ext>
                </a:extLst>
              </p:cNvPr>
              <p:cNvSpPr/>
              <p:nvPr/>
            </p:nvSpPr>
            <p:spPr>
              <a:xfrm>
                <a:off x="4477291" y="6058679"/>
                <a:ext cx="369078" cy="389582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1B1926EC-609A-8345-8B9D-EB301F959BA6}"/>
                  </a:ext>
                </a:extLst>
              </p:cNvPr>
              <p:cNvSpPr/>
              <p:nvPr/>
            </p:nvSpPr>
            <p:spPr>
              <a:xfrm>
                <a:off x="5373767" y="4464115"/>
                <a:ext cx="369078" cy="38958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7FB23413-D19D-A747-9617-A0045B4C263E}"/>
                  </a:ext>
                </a:extLst>
              </p:cNvPr>
              <p:cNvSpPr/>
              <p:nvPr/>
            </p:nvSpPr>
            <p:spPr>
              <a:xfrm>
                <a:off x="5097352" y="3873398"/>
                <a:ext cx="369078" cy="389582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8763A5CF-574D-5F4F-82F6-9F1CE9AAB47B}"/>
                  </a:ext>
                </a:extLst>
              </p:cNvPr>
              <p:cNvSpPr/>
              <p:nvPr/>
            </p:nvSpPr>
            <p:spPr>
              <a:xfrm>
                <a:off x="4678246" y="3226219"/>
                <a:ext cx="369078" cy="38958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4" name="Moon 463"/>
            <p:cNvSpPr/>
            <p:nvPr/>
          </p:nvSpPr>
          <p:spPr>
            <a:xfrm>
              <a:off x="9299439" y="4441145"/>
              <a:ext cx="384769" cy="394111"/>
            </a:xfrm>
            <a:prstGeom prst="moon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5-Point Star 468"/>
            <p:cNvSpPr/>
            <p:nvPr/>
          </p:nvSpPr>
          <p:spPr>
            <a:xfrm>
              <a:off x="11048555" y="4365492"/>
              <a:ext cx="542717" cy="467845"/>
            </a:xfrm>
            <a:prstGeom prst="star5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Sun 469"/>
            <p:cNvSpPr/>
            <p:nvPr/>
          </p:nvSpPr>
          <p:spPr>
            <a:xfrm>
              <a:off x="10068376" y="5821797"/>
              <a:ext cx="588217" cy="527512"/>
            </a:xfrm>
            <a:prstGeom prst="sun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09D42AE-7CDF-F449-86A3-F5584CAD4A55}"/>
              </a:ext>
            </a:extLst>
          </p:cNvPr>
          <p:cNvGrpSpPr/>
          <p:nvPr/>
        </p:nvGrpSpPr>
        <p:grpSpPr>
          <a:xfrm>
            <a:off x="6431966" y="4250209"/>
            <a:ext cx="2204778" cy="2109103"/>
            <a:chOff x="6431966" y="4250209"/>
            <a:chExt cx="2204778" cy="2109103"/>
          </a:xfrm>
        </p:grpSpPr>
        <p:grpSp>
          <p:nvGrpSpPr>
            <p:cNvPr id="373" name="Group 372">
              <a:extLst>
                <a:ext uri="{FF2B5EF4-FFF2-40B4-BE49-F238E27FC236}">
                  <a16:creationId xmlns:a16="http://schemas.microsoft.com/office/drawing/2014/main" id="{02EC45EC-9F78-C344-BA13-0223FB67907A}"/>
                </a:ext>
              </a:extLst>
            </p:cNvPr>
            <p:cNvGrpSpPr/>
            <p:nvPr/>
          </p:nvGrpSpPr>
          <p:grpSpPr>
            <a:xfrm>
              <a:off x="6815440" y="4250209"/>
              <a:ext cx="1371568" cy="1499774"/>
              <a:chOff x="1646340" y="2495814"/>
              <a:chExt cx="4096505" cy="4072199"/>
            </a:xfrm>
          </p:grpSpPr>
          <p:sp>
            <p:nvSpPr>
              <p:cNvPr id="374" name="Oval 373">
                <a:extLst>
                  <a:ext uri="{FF2B5EF4-FFF2-40B4-BE49-F238E27FC236}">
                    <a16:creationId xmlns:a16="http://schemas.microsoft.com/office/drawing/2014/main" id="{09239086-0C7B-2242-BFC4-CE11BE721006}"/>
                  </a:ext>
                </a:extLst>
              </p:cNvPr>
              <p:cNvSpPr/>
              <p:nvPr/>
            </p:nvSpPr>
            <p:spPr>
              <a:xfrm rot="18414348">
                <a:off x="873231" y="3621893"/>
                <a:ext cx="2868692" cy="61653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Oval 374">
                <a:extLst>
                  <a:ext uri="{FF2B5EF4-FFF2-40B4-BE49-F238E27FC236}">
                    <a16:creationId xmlns:a16="http://schemas.microsoft.com/office/drawing/2014/main" id="{F265362C-8733-EC41-8028-60BEA2CE7921}"/>
                  </a:ext>
                </a:extLst>
              </p:cNvPr>
              <p:cNvSpPr/>
              <p:nvPr/>
            </p:nvSpPr>
            <p:spPr>
              <a:xfrm rot="3698781">
                <a:off x="3740810" y="3682502"/>
                <a:ext cx="2868692" cy="677517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Oval 375">
                <a:extLst>
                  <a:ext uri="{FF2B5EF4-FFF2-40B4-BE49-F238E27FC236}">
                    <a16:creationId xmlns:a16="http://schemas.microsoft.com/office/drawing/2014/main" id="{7549B76C-7563-D749-9739-530EE40EF951}"/>
                  </a:ext>
                </a:extLst>
              </p:cNvPr>
              <p:cNvSpPr/>
              <p:nvPr/>
            </p:nvSpPr>
            <p:spPr>
              <a:xfrm>
                <a:off x="2245647" y="5938536"/>
                <a:ext cx="2868692" cy="629477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Oval 376">
                <a:extLst>
                  <a:ext uri="{FF2B5EF4-FFF2-40B4-BE49-F238E27FC236}">
                    <a16:creationId xmlns:a16="http://schemas.microsoft.com/office/drawing/2014/main" id="{1243317F-9DB2-6D45-8FB7-9AD80BE47007}"/>
                  </a:ext>
                </a:extLst>
              </p:cNvPr>
              <p:cNvSpPr/>
              <p:nvPr/>
            </p:nvSpPr>
            <p:spPr>
              <a:xfrm>
                <a:off x="2611878" y="3129826"/>
                <a:ext cx="369078" cy="38958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Oval 377">
                <a:extLst>
                  <a:ext uri="{FF2B5EF4-FFF2-40B4-BE49-F238E27FC236}">
                    <a16:creationId xmlns:a16="http://schemas.microsoft.com/office/drawing/2014/main" id="{F88A1DDE-7104-2744-BE22-AF9385787492}"/>
                  </a:ext>
                </a:extLst>
              </p:cNvPr>
              <p:cNvSpPr/>
              <p:nvPr/>
            </p:nvSpPr>
            <p:spPr>
              <a:xfrm>
                <a:off x="4778936" y="3282713"/>
                <a:ext cx="182880" cy="1930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Oval 378">
                <a:extLst>
                  <a:ext uri="{FF2B5EF4-FFF2-40B4-BE49-F238E27FC236}">
                    <a16:creationId xmlns:a16="http://schemas.microsoft.com/office/drawing/2014/main" id="{8F062B71-899B-704A-873B-D24116152C32}"/>
                  </a:ext>
                </a:extLst>
              </p:cNvPr>
              <p:cNvSpPr/>
              <p:nvPr/>
            </p:nvSpPr>
            <p:spPr>
              <a:xfrm>
                <a:off x="5175156" y="3987817"/>
                <a:ext cx="182880" cy="1930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Oval 379">
                <a:extLst>
                  <a:ext uri="{FF2B5EF4-FFF2-40B4-BE49-F238E27FC236}">
                    <a16:creationId xmlns:a16="http://schemas.microsoft.com/office/drawing/2014/main" id="{5554D8F6-E9ED-D845-8C56-D76C7E06F32E}"/>
                  </a:ext>
                </a:extLst>
              </p:cNvPr>
              <p:cNvSpPr/>
              <p:nvPr/>
            </p:nvSpPr>
            <p:spPr>
              <a:xfrm>
                <a:off x="5442823" y="4552143"/>
                <a:ext cx="182880" cy="1930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Oval 380">
                <a:extLst>
                  <a:ext uri="{FF2B5EF4-FFF2-40B4-BE49-F238E27FC236}">
                    <a16:creationId xmlns:a16="http://schemas.microsoft.com/office/drawing/2014/main" id="{B2CC4DD3-4E35-684A-A223-5C43AAA5DA6C}"/>
                  </a:ext>
                </a:extLst>
              </p:cNvPr>
              <p:cNvSpPr/>
              <p:nvPr/>
            </p:nvSpPr>
            <p:spPr>
              <a:xfrm>
                <a:off x="2788105" y="6156754"/>
                <a:ext cx="182880" cy="1930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Oval 381">
                <a:extLst>
                  <a:ext uri="{FF2B5EF4-FFF2-40B4-BE49-F238E27FC236}">
                    <a16:creationId xmlns:a16="http://schemas.microsoft.com/office/drawing/2014/main" id="{A0E42051-F83F-E44A-B68C-83A2C3AA7488}"/>
                  </a:ext>
                </a:extLst>
              </p:cNvPr>
              <p:cNvSpPr/>
              <p:nvPr/>
            </p:nvSpPr>
            <p:spPr>
              <a:xfrm>
                <a:off x="3771362" y="6151451"/>
                <a:ext cx="182880" cy="1930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Oval 382">
                <a:extLst>
                  <a:ext uri="{FF2B5EF4-FFF2-40B4-BE49-F238E27FC236}">
                    <a16:creationId xmlns:a16="http://schemas.microsoft.com/office/drawing/2014/main" id="{83FD6494-9226-9C4F-A6E7-6CF93A6B8EAE}"/>
                  </a:ext>
                </a:extLst>
              </p:cNvPr>
              <p:cNvSpPr/>
              <p:nvPr/>
            </p:nvSpPr>
            <p:spPr>
              <a:xfrm>
                <a:off x="4623645" y="6156754"/>
                <a:ext cx="182880" cy="1930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id="{150C41DE-A46C-984B-A077-9DC8E708B359}"/>
                  </a:ext>
                </a:extLst>
              </p:cNvPr>
              <p:cNvCxnSpPr>
                <a:cxnSpLocks/>
                <a:endCxn id="380" idx="2"/>
              </p:cNvCxnSpPr>
              <p:nvPr/>
            </p:nvCxnSpPr>
            <p:spPr>
              <a:xfrm>
                <a:off x="2399017" y="4000940"/>
                <a:ext cx="3043806" cy="6477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>
                <a:extLst>
                  <a:ext uri="{FF2B5EF4-FFF2-40B4-BE49-F238E27FC236}">
                    <a16:creationId xmlns:a16="http://schemas.microsoft.com/office/drawing/2014/main" id="{F7DCD87A-CADB-9F4B-9846-9A99A964DCAA}"/>
                  </a:ext>
                </a:extLst>
              </p:cNvPr>
              <p:cNvCxnSpPr>
                <a:cxnSpLocks/>
                <a:endCxn id="381" idx="7"/>
              </p:cNvCxnSpPr>
              <p:nvPr/>
            </p:nvCxnSpPr>
            <p:spPr>
              <a:xfrm>
                <a:off x="1825351" y="4767267"/>
                <a:ext cx="1118852" cy="14177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>
                <a:extLst>
                  <a:ext uri="{FF2B5EF4-FFF2-40B4-BE49-F238E27FC236}">
                    <a16:creationId xmlns:a16="http://schemas.microsoft.com/office/drawing/2014/main" id="{F1DC7BAA-FD8D-7C42-AA3C-A3915B2B1BBE}"/>
                  </a:ext>
                </a:extLst>
              </p:cNvPr>
              <p:cNvCxnSpPr>
                <a:cxnSpLocks/>
                <a:endCxn id="381" idx="0"/>
              </p:cNvCxnSpPr>
              <p:nvPr/>
            </p:nvCxnSpPr>
            <p:spPr>
              <a:xfrm>
                <a:off x="2372235" y="4069190"/>
                <a:ext cx="507310" cy="20875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38AD992A-2065-B44B-B1B1-15540D986DF5}"/>
                  </a:ext>
                </a:extLst>
              </p:cNvPr>
              <p:cNvCxnSpPr>
                <a:cxnSpLocks/>
                <a:endCxn id="382" idx="7"/>
              </p:cNvCxnSpPr>
              <p:nvPr/>
            </p:nvCxnSpPr>
            <p:spPr>
              <a:xfrm>
                <a:off x="1857219" y="4609524"/>
                <a:ext cx="2070241" cy="157019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82001A64-59BF-F045-8392-744C214DC58F}"/>
                  </a:ext>
                </a:extLst>
              </p:cNvPr>
              <p:cNvCxnSpPr>
                <a:cxnSpLocks/>
                <a:stCxn id="377" idx="5"/>
                <a:endCxn id="381" idx="0"/>
              </p:cNvCxnSpPr>
              <p:nvPr/>
            </p:nvCxnSpPr>
            <p:spPr>
              <a:xfrm flipH="1">
                <a:off x="2879545" y="3462355"/>
                <a:ext cx="47361" cy="269439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0EC37857-FFB9-4544-8014-C10B01006001}"/>
                  </a:ext>
                </a:extLst>
              </p:cNvPr>
              <p:cNvCxnSpPr>
                <a:cxnSpLocks/>
                <a:endCxn id="382" idx="0"/>
              </p:cNvCxnSpPr>
              <p:nvPr/>
            </p:nvCxnSpPr>
            <p:spPr>
              <a:xfrm>
                <a:off x="2372235" y="4069190"/>
                <a:ext cx="1490567" cy="20822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>
                <a:extLst>
                  <a:ext uri="{FF2B5EF4-FFF2-40B4-BE49-F238E27FC236}">
                    <a16:creationId xmlns:a16="http://schemas.microsoft.com/office/drawing/2014/main" id="{F5D25BD6-62AA-9243-8639-14A49F5D622E}"/>
                  </a:ext>
                </a:extLst>
              </p:cNvPr>
              <p:cNvCxnSpPr>
                <a:cxnSpLocks/>
                <a:stCxn id="377" idx="5"/>
                <a:endCxn id="381" idx="0"/>
              </p:cNvCxnSpPr>
              <p:nvPr/>
            </p:nvCxnSpPr>
            <p:spPr>
              <a:xfrm flipH="1">
                <a:off x="2879545" y="3462355"/>
                <a:ext cx="47361" cy="269439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>
                <a:extLst>
                  <a:ext uri="{FF2B5EF4-FFF2-40B4-BE49-F238E27FC236}">
                    <a16:creationId xmlns:a16="http://schemas.microsoft.com/office/drawing/2014/main" id="{518BB8B1-7DA7-6543-A69E-3CDB49FF1115}"/>
                  </a:ext>
                </a:extLst>
              </p:cNvPr>
              <p:cNvCxnSpPr>
                <a:cxnSpLocks/>
                <a:stCxn id="383" idx="0"/>
              </p:cNvCxnSpPr>
              <p:nvPr/>
            </p:nvCxnSpPr>
            <p:spPr>
              <a:xfrm flipH="1" flipV="1">
                <a:off x="2372235" y="4069190"/>
                <a:ext cx="2342850" cy="2087564"/>
              </a:xfrm>
              <a:prstGeom prst="line">
                <a:avLst/>
              </a:prstGeom>
              <a:ln w="63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>
                <a:extLst>
                  <a:ext uri="{FF2B5EF4-FFF2-40B4-BE49-F238E27FC236}">
                    <a16:creationId xmlns:a16="http://schemas.microsoft.com/office/drawing/2014/main" id="{B9956320-0A91-FD4A-930E-8F5B82DE776B}"/>
                  </a:ext>
                </a:extLst>
              </p:cNvPr>
              <p:cNvCxnSpPr>
                <a:cxnSpLocks/>
                <a:stCxn id="383" idx="0"/>
              </p:cNvCxnSpPr>
              <p:nvPr/>
            </p:nvCxnSpPr>
            <p:spPr>
              <a:xfrm flipH="1" flipV="1">
                <a:off x="1825351" y="4767267"/>
                <a:ext cx="2889734" cy="138948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DB9FFC7F-7249-764D-A5CB-959A4A20C4AE}"/>
                  </a:ext>
                </a:extLst>
              </p:cNvPr>
              <p:cNvCxnSpPr>
                <a:cxnSpLocks/>
                <a:stCxn id="383" idx="1"/>
                <a:endCxn id="379" idx="3"/>
              </p:cNvCxnSpPr>
              <p:nvPr/>
            </p:nvCxnSpPr>
            <p:spPr>
              <a:xfrm flipV="1">
                <a:off x="4650427" y="4152587"/>
                <a:ext cx="551511" cy="2032437"/>
              </a:xfrm>
              <a:prstGeom prst="line">
                <a:avLst/>
              </a:prstGeom>
              <a:ln w="95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Straight Connector 393">
                <a:extLst>
                  <a:ext uri="{FF2B5EF4-FFF2-40B4-BE49-F238E27FC236}">
                    <a16:creationId xmlns:a16="http://schemas.microsoft.com/office/drawing/2014/main" id="{774A659D-F471-504F-AE5F-90D4DF1E4E11}"/>
                  </a:ext>
                </a:extLst>
              </p:cNvPr>
              <p:cNvCxnSpPr>
                <a:cxnSpLocks/>
                <a:endCxn id="379" idx="2"/>
              </p:cNvCxnSpPr>
              <p:nvPr/>
            </p:nvCxnSpPr>
            <p:spPr>
              <a:xfrm>
                <a:off x="2399017" y="4000940"/>
                <a:ext cx="2776139" cy="83397"/>
              </a:xfrm>
              <a:prstGeom prst="line">
                <a:avLst/>
              </a:prstGeom>
              <a:ln w="63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Straight Connector 394">
                <a:extLst>
                  <a:ext uri="{FF2B5EF4-FFF2-40B4-BE49-F238E27FC236}">
                    <a16:creationId xmlns:a16="http://schemas.microsoft.com/office/drawing/2014/main" id="{D3CE9FBA-88CD-4B4D-8069-C9254C014FFE}"/>
                  </a:ext>
                </a:extLst>
              </p:cNvPr>
              <p:cNvCxnSpPr>
                <a:cxnSpLocks/>
                <a:endCxn id="378" idx="3"/>
              </p:cNvCxnSpPr>
              <p:nvPr/>
            </p:nvCxnSpPr>
            <p:spPr>
              <a:xfrm flipV="1">
                <a:off x="2399017" y="3447483"/>
                <a:ext cx="2406701" cy="5534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95">
                <a:extLst>
                  <a:ext uri="{FF2B5EF4-FFF2-40B4-BE49-F238E27FC236}">
                    <a16:creationId xmlns:a16="http://schemas.microsoft.com/office/drawing/2014/main" id="{31017A3C-7071-A648-B51E-4BDF78E285DB}"/>
                  </a:ext>
                </a:extLst>
              </p:cNvPr>
              <p:cNvCxnSpPr>
                <a:stCxn id="383" idx="6"/>
                <a:endCxn id="380" idx="3"/>
              </p:cNvCxnSpPr>
              <p:nvPr/>
            </p:nvCxnSpPr>
            <p:spPr>
              <a:xfrm flipV="1">
                <a:off x="4806525" y="4716913"/>
                <a:ext cx="663080" cy="15363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Straight Connector 396">
                <a:extLst>
                  <a:ext uri="{FF2B5EF4-FFF2-40B4-BE49-F238E27FC236}">
                    <a16:creationId xmlns:a16="http://schemas.microsoft.com/office/drawing/2014/main" id="{3FAFED8E-AA5D-ED48-BDB4-3901AA308076}"/>
                  </a:ext>
                </a:extLst>
              </p:cNvPr>
              <p:cNvCxnSpPr>
                <a:stCxn id="383" idx="6"/>
                <a:endCxn id="378" idx="3"/>
              </p:cNvCxnSpPr>
              <p:nvPr/>
            </p:nvCxnSpPr>
            <p:spPr>
              <a:xfrm flipH="1" flipV="1">
                <a:off x="4805718" y="3447483"/>
                <a:ext cx="807" cy="280579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Connector 397">
                <a:extLst>
                  <a:ext uri="{FF2B5EF4-FFF2-40B4-BE49-F238E27FC236}">
                    <a16:creationId xmlns:a16="http://schemas.microsoft.com/office/drawing/2014/main" id="{B6FCF3E3-22D3-6A4B-93D7-C676267A457F}"/>
                  </a:ext>
                </a:extLst>
              </p:cNvPr>
              <p:cNvCxnSpPr>
                <a:cxnSpLocks/>
                <a:stCxn id="377" idx="4"/>
                <a:endCxn id="382" idx="6"/>
              </p:cNvCxnSpPr>
              <p:nvPr/>
            </p:nvCxnSpPr>
            <p:spPr>
              <a:xfrm>
                <a:off x="2796417" y="3519408"/>
                <a:ext cx="1157825" cy="27285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Connector 398">
                <a:extLst>
                  <a:ext uri="{FF2B5EF4-FFF2-40B4-BE49-F238E27FC236}">
                    <a16:creationId xmlns:a16="http://schemas.microsoft.com/office/drawing/2014/main" id="{BD28EBD3-7A36-404C-84CD-BB1ED4C9AB88}"/>
                  </a:ext>
                </a:extLst>
              </p:cNvPr>
              <p:cNvCxnSpPr>
                <a:cxnSpLocks/>
                <a:stCxn id="378" idx="2"/>
              </p:cNvCxnSpPr>
              <p:nvPr/>
            </p:nvCxnSpPr>
            <p:spPr>
              <a:xfrm flipH="1">
                <a:off x="3903938" y="3379233"/>
                <a:ext cx="874998" cy="276946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>
                <a:extLst>
                  <a:ext uri="{FF2B5EF4-FFF2-40B4-BE49-F238E27FC236}">
                    <a16:creationId xmlns:a16="http://schemas.microsoft.com/office/drawing/2014/main" id="{75EEA254-2B35-FC41-BA24-CB1C818E079C}"/>
                  </a:ext>
                </a:extLst>
              </p:cNvPr>
              <p:cNvCxnSpPr>
                <a:cxnSpLocks/>
                <a:stCxn id="380" idx="3"/>
              </p:cNvCxnSpPr>
              <p:nvPr/>
            </p:nvCxnSpPr>
            <p:spPr>
              <a:xfrm flipH="1">
                <a:off x="3876555" y="4716913"/>
                <a:ext cx="1593050" cy="147955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id="{0430CAE9-71FF-ED4A-8E27-1DC75BFD3B7D}"/>
                  </a:ext>
                </a:extLst>
              </p:cNvPr>
              <p:cNvCxnSpPr>
                <a:cxnSpLocks/>
                <a:endCxn id="383" idx="5"/>
              </p:cNvCxnSpPr>
              <p:nvPr/>
            </p:nvCxnSpPr>
            <p:spPr>
              <a:xfrm>
                <a:off x="2770355" y="3345108"/>
                <a:ext cx="2009388" cy="29764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88DC3E8E-10AA-9C48-A61B-0608FFBF41CC}"/>
                  </a:ext>
                </a:extLst>
              </p:cNvPr>
              <p:cNvCxnSpPr>
                <a:cxnSpLocks/>
                <a:stCxn id="378" idx="3"/>
                <a:endCxn id="381" idx="0"/>
              </p:cNvCxnSpPr>
              <p:nvPr/>
            </p:nvCxnSpPr>
            <p:spPr>
              <a:xfrm flipH="1">
                <a:off x="2879545" y="3447483"/>
                <a:ext cx="1926173" cy="270927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3" name="Oval 402">
                <a:extLst>
                  <a:ext uri="{FF2B5EF4-FFF2-40B4-BE49-F238E27FC236}">
                    <a16:creationId xmlns:a16="http://schemas.microsoft.com/office/drawing/2014/main" id="{A7640AD5-4DD4-0C46-B9B1-4A41F22C2358}"/>
                  </a:ext>
                </a:extLst>
              </p:cNvPr>
              <p:cNvSpPr/>
              <p:nvPr/>
            </p:nvSpPr>
            <p:spPr>
              <a:xfrm>
                <a:off x="2121997" y="3797371"/>
                <a:ext cx="369078" cy="38958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Oval 403">
                <a:extLst>
                  <a:ext uri="{FF2B5EF4-FFF2-40B4-BE49-F238E27FC236}">
                    <a16:creationId xmlns:a16="http://schemas.microsoft.com/office/drawing/2014/main" id="{491CDACB-8E95-AF48-ACE9-5E3969A6C72C}"/>
                  </a:ext>
                </a:extLst>
              </p:cNvPr>
              <p:cNvSpPr/>
              <p:nvPr/>
            </p:nvSpPr>
            <p:spPr>
              <a:xfrm>
                <a:off x="1646340" y="4403829"/>
                <a:ext cx="369078" cy="38958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Oval 404">
                <a:extLst>
                  <a:ext uri="{FF2B5EF4-FFF2-40B4-BE49-F238E27FC236}">
                    <a16:creationId xmlns:a16="http://schemas.microsoft.com/office/drawing/2014/main" id="{0DD29D22-5970-6745-8FB3-743002BA13CE}"/>
                  </a:ext>
                </a:extLst>
              </p:cNvPr>
              <p:cNvSpPr/>
              <p:nvPr/>
            </p:nvSpPr>
            <p:spPr>
              <a:xfrm>
                <a:off x="2699296" y="6084956"/>
                <a:ext cx="369078" cy="38958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Oval 405">
                <a:extLst>
                  <a:ext uri="{FF2B5EF4-FFF2-40B4-BE49-F238E27FC236}">
                    <a16:creationId xmlns:a16="http://schemas.microsoft.com/office/drawing/2014/main" id="{4E9B13B3-3FCE-CC40-B00F-6FE1157724BD}"/>
                  </a:ext>
                </a:extLst>
              </p:cNvPr>
              <p:cNvSpPr/>
              <p:nvPr/>
            </p:nvSpPr>
            <p:spPr>
              <a:xfrm>
                <a:off x="3666860" y="6064338"/>
                <a:ext cx="369078" cy="38958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88AB2DE2-1595-3E42-B0EF-0638E2615679}"/>
                  </a:ext>
                </a:extLst>
              </p:cNvPr>
              <p:cNvSpPr/>
              <p:nvPr/>
            </p:nvSpPr>
            <p:spPr>
              <a:xfrm>
                <a:off x="4477291" y="6058679"/>
                <a:ext cx="369078" cy="38958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Oval 407">
                <a:extLst>
                  <a:ext uri="{FF2B5EF4-FFF2-40B4-BE49-F238E27FC236}">
                    <a16:creationId xmlns:a16="http://schemas.microsoft.com/office/drawing/2014/main" id="{1B1926EC-609A-8345-8B9D-EB301F959BA6}"/>
                  </a:ext>
                </a:extLst>
              </p:cNvPr>
              <p:cNvSpPr/>
              <p:nvPr/>
            </p:nvSpPr>
            <p:spPr>
              <a:xfrm>
                <a:off x="5373767" y="4464115"/>
                <a:ext cx="369078" cy="38958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7FB23413-D19D-A747-9617-A0045B4C263E}"/>
                  </a:ext>
                </a:extLst>
              </p:cNvPr>
              <p:cNvSpPr/>
              <p:nvPr/>
            </p:nvSpPr>
            <p:spPr>
              <a:xfrm>
                <a:off x="5097352" y="3873398"/>
                <a:ext cx="369078" cy="389582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Oval 409">
                <a:extLst>
                  <a:ext uri="{FF2B5EF4-FFF2-40B4-BE49-F238E27FC236}">
                    <a16:creationId xmlns:a16="http://schemas.microsoft.com/office/drawing/2014/main" id="{8763A5CF-574D-5F4F-82F6-9F1CE9AAB47B}"/>
                  </a:ext>
                </a:extLst>
              </p:cNvPr>
              <p:cNvSpPr/>
              <p:nvPr/>
            </p:nvSpPr>
            <p:spPr>
              <a:xfrm>
                <a:off x="4678246" y="3226219"/>
                <a:ext cx="369078" cy="389582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2" name="Moon 461"/>
            <p:cNvSpPr/>
            <p:nvPr/>
          </p:nvSpPr>
          <p:spPr>
            <a:xfrm>
              <a:off x="6431966" y="4340925"/>
              <a:ext cx="384769" cy="394111"/>
            </a:xfrm>
            <a:prstGeom prst="moon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5-Point Star 467"/>
            <p:cNvSpPr/>
            <p:nvPr/>
          </p:nvSpPr>
          <p:spPr>
            <a:xfrm>
              <a:off x="8094027" y="4321599"/>
              <a:ext cx="542717" cy="467845"/>
            </a:xfrm>
            <a:prstGeom prst="star5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Sun 470"/>
            <p:cNvSpPr/>
            <p:nvPr/>
          </p:nvSpPr>
          <p:spPr>
            <a:xfrm>
              <a:off x="7173131" y="5831800"/>
              <a:ext cx="588217" cy="527512"/>
            </a:xfrm>
            <a:prstGeom prst="sun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CF32827-8919-F341-A3A0-983C1938E784}"/>
              </a:ext>
            </a:extLst>
          </p:cNvPr>
          <p:cNvGrpSpPr/>
          <p:nvPr/>
        </p:nvGrpSpPr>
        <p:grpSpPr>
          <a:xfrm>
            <a:off x="6516807" y="2152343"/>
            <a:ext cx="2074191" cy="2060280"/>
            <a:chOff x="6516807" y="2152343"/>
            <a:chExt cx="2074191" cy="2060280"/>
          </a:xfrm>
        </p:grpSpPr>
        <p:grpSp>
          <p:nvGrpSpPr>
            <p:cNvPr id="411" name="Group 410">
              <a:extLst>
                <a:ext uri="{FF2B5EF4-FFF2-40B4-BE49-F238E27FC236}">
                  <a16:creationId xmlns:a16="http://schemas.microsoft.com/office/drawing/2014/main" id="{02EC45EC-9F78-C344-BA13-0223FB67907A}"/>
                </a:ext>
              </a:extLst>
            </p:cNvPr>
            <p:cNvGrpSpPr/>
            <p:nvPr/>
          </p:nvGrpSpPr>
          <p:grpSpPr>
            <a:xfrm>
              <a:off x="6811394" y="2152343"/>
              <a:ext cx="1371568" cy="1499774"/>
              <a:chOff x="1646340" y="2495814"/>
              <a:chExt cx="4096505" cy="4072199"/>
            </a:xfrm>
          </p:grpSpPr>
          <p:sp>
            <p:nvSpPr>
              <p:cNvPr id="412" name="Oval 411">
                <a:extLst>
                  <a:ext uri="{FF2B5EF4-FFF2-40B4-BE49-F238E27FC236}">
                    <a16:creationId xmlns:a16="http://schemas.microsoft.com/office/drawing/2014/main" id="{09239086-0C7B-2242-BFC4-CE11BE721006}"/>
                  </a:ext>
                </a:extLst>
              </p:cNvPr>
              <p:cNvSpPr/>
              <p:nvPr/>
            </p:nvSpPr>
            <p:spPr>
              <a:xfrm rot="18414348">
                <a:off x="873231" y="3621893"/>
                <a:ext cx="2868692" cy="61653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Oval 412">
                <a:extLst>
                  <a:ext uri="{FF2B5EF4-FFF2-40B4-BE49-F238E27FC236}">
                    <a16:creationId xmlns:a16="http://schemas.microsoft.com/office/drawing/2014/main" id="{F265362C-8733-EC41-8028-60BEA2CE7921}"/>
                  </a:ext>
                </a:extLst>
              </p:cNvPr>
              <p:cNvSpPr/>
              <p:nvPr/>
            </p:nvSpPr>
            <p:spPr>
              <a:xfrm rot="3698781">
                <a:off x="3740810" y="3682502"/>
                <a:ext cx="2868692" cy="677517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Oval 413">
                <a:extLst>
                  <a:ext uri="{FF2B5EF4-FFF2-40B4-BE49-F238E27FC236}">
                    <a16:creationId xmlns:a16="http://schemas.microsoft.com/office/drawing/2014/main" id="{7549B76C-7563-D749-9739-530EE40EF951}"/>
                  </a:ext>
                </a:extLst>
              </p:cNvPr>
              <p:cNvSpPr/>
              <p:nvPr/>
            </p:nvSpPr>
            <p:spPr>
              <a:xfrm>
                <a:off x="2245647" y="5938536"/>
                <a:ext cx="2868692" cy="629477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Oval 414">
                <a:extLst>
                  <a:ext uri="{FF2B5EF4-FFF2-40B4-BE49-F238E27FC236}">
                    <a16:creationId xmlns:a16="http://schemas.microsoft.com/office/drawing/2014/main" id="{1243317F-9DB2-6D45-8FB7-9AD80BE47007}"/>
                  </a:ext>
                </a:extLst>
              </p:cNvPr>
              <p:cNvSpPr/>
              <p:nvPr/>
            </p:nvSpPr>
            <p:spPr>
              <a:xfrm>
                <a:off x="2611878" y="3129826"/>
                <a:ext cx="369078" cy="38958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Oval 415">
                <a:extLst>
                  <a:ext uri="{FF2B5EF4-FFF2-40B4-BE49-F238E27FC236}">
                    <a16:creationId xmlns:a16="http://schemas.microsoft.com/office/drawing/2014/main" id="{F88A1DDE-7104-2744-BE22-AF9385787492}"/>
                  </a:ext>
                </a:extLst>
              </p:cNvPr>
              <p:cNvSpPr/>
              <p:nvPr/>
            </p:nvSpPr>
            <p:spPr>
              <a:xfrm>
                <a:off x="4778936" y="3282713"/>
                <a:ext cx="182880" cy="1930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8F062B71-899B-704A-873B-D24116152C32}"/>
                  </a:ext>
                </a:extLst>
              </p:cNvPr>
              <p:cNvSpPr/>
              <p:nvPr/>
            </p:nvSpPr>
            <p:spPr>
              <a:xfrm>
                <a:off x="5175156" y="3987817"/>
                <a:ext cx="182880" cy="1930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Oval 417">
                <a:extLst>
                  <a:ext uri="{FF2B5EF4-FFF2-40B4-BE49-F238E27FC236}">
                    <a16:creationId xmlns:a16="http://schemas.microsoft.com/office/drawing/2014/main" id="{5554D8F6-E9ED-D845-8C56-D76C7E06F32E}"/>
                  </a:ext>
                </a:extLst>
              </p:cNvPr>
              <p:cNvSpPr/>
              <p:nvPr/>
            </p:nvSpPr>
            <p:spPr>
              <a:xfrm>
                <a:off x="5442823" y="4552143"/>
                <a:ext cx="182880" cy="1930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Oval 418">
                <a:extLst>
                  <a:ext uri="{FF2B5EF4-FFF2-40B4-BE49-F238E27FC236}">
                    <a16:creationId xmlns:a16="http://schemas.microsoft.com/office/drawing/2014/main" id="{B2CC4DD3-4E35-684A-A223-5C43AAA5DA6C}"/>
                  </a:ext>
                </a:extLst>
              </p:cNvPr>
              <p:cNvSpPr/>
              <p:nvPr/>
            </p:nvSpPr>
            <p:spPr>
              <a:xfrm>
                <a:off x="2788105" y="6156754"/>
                <a:ext cx="182880" cy="1930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Oval 419">
                <a:extLst>
                  <a:ext uri="{FF2B5EF4-FFF2-40B4-BE49-F238E27FC236}">
                    <a16:creationId xmlns:a16="http://schemas.microsoft.com/office/drawing/2014/main" id="{A0E42051-F83F-E44A-B68C-83A2C3AA7488}"/>
                  </a:ext>
                </a:extLst>
              </p:cNvPr>
              <p:cNvSpPr/>
              <p:nvPr/>
            </p:nvSpPr>
            <p:spPr>
              <a:xfrm>
                <a:off x="3771362" y="6151451"/>
                <a:ext cx="182880" cy="1930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Oval 420">
                <a:extLst>
                  <a:ext uri="{FF2B5EF4-FFF2-40B4-BE49-F238E27FC236}">
                    <a16:creationId xmlns:a16="http://schemas.microsoft.com/office/drawing/2014/main" id="{83FD6494-9226-9C4F-A6E7-6CF93A6B8EAE}"/>
                  </a:ext>
                </a:extLst>
              </p:cNvPr>
              <p:cNvSpPr/>
              <p:nvPr/>
            </p:nvSpPr>
            <p:spPr>
              <a:xfrm>
                <a:off x="4623645" y="6156754"/>
                <a:ext cx="182880" cy="1930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2" name="Straight Connector 421">
                <a:extLst>
                  <a:ext uri="{FF2B5EF4-FFF2-40B4-BE49-F238E27FC236}">
                    <a16:creationId xmlns:a16="http://schemas.microsoft.com/office/drawing/2014/main" id="{150C41DE-A46C-984B-A077-9DC8E708B359}"/>
                  </a:ext>
                </a:extLst>
              </p:cNvPr>
              <p:cNvCxnSpPr>
                <a:cxnSpLocks/>
                <a:endCxn id="418" idx="2"/>
              </p:cNvCxnSpPr>
              <p:nvPr/>
            </p:nvCxnSpPr>
            <p:spPr>
              <a:xfrm>
                <a:off x="2399017" y="4000940"/>
                <a:ext cx="3043806" cy="6477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Straight Connector 422">
                <a:extLst>
                  <a:ext uri="{FF2B5EF4-FFF2-40B4-BE49-F238E27FC236}">
                    <a16:creationId xmlns:a16="http://schemas.microsoft.com/office/drawing/2014/main" id="{F7DCD87A-CADB-9F4B-9846-9A99A964DCAA}"/>
                  </a:ext>
                </a:extLst>
              </p:cNvPr>
              <p:cNvCxnSpPr>
                <a:cxnSpLocks/>
                <a:endCxn id="419" idx="7"/>
              </p:cNvCxnSpPr>
              <p:nvPr/>
            </p:nvCxnSpPr>
            <p:spPr>
              <a:xfrm>
                <a:off x="1825351" y="4767267"/>
                <a:ext cx="1118852" cy="14177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>
                <a:extLst>
                  <a:ext uri="{FF2B5EF4-FFF2-40B4-BE49-F238E27FC236}">
                    <a16:creationId xmlns:a16="http://schemas.microsoft.com/office/drawing/2014/main" id="{F1DC7BAA-FD8D-7C42-AA3C-A3915B2B1BBE}"/>
                  </a:ext>
                </a:extLst>
              </p:cNvPr>
              <p:cNvCxnSpPr>
                <a:cxnSpLocks/>
                <a:endCxn id="419" idx="0"/>
              </p:cNvCxnSpPr>
              <p:nvPr/>
            </p:nvCxnSpPr>
            <p:spPr>
              <a:xfrm>
                <a:off x="2372235" y="4069190"/>
                <a:ext cx="507310" cy="20875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Straight Connector 424">
                <a:extLst>
                  <a:ext uri="{FF2B5EF4-FFF2-40B4-BE49-F238E27FC236}">
                    <a16:creationId xmlns:a16="http://schemas.microsoft.com/office/drawing/2014/main" id="{38AD992A-2065-B44B-B1B1-15540D986DF5}"/>
                  </a:ext>
                </a:extLst>
              </p:cNvPr>
              <p:cNvCxnSpPr>
                <a:cxnSpLocks/>
                <a:endCxn id="420" idx="7"/>
              </p:cNvCxnSpPr>
              <p:nvPr/>
            </p:nvCxnSpPr>
            <p:spPr>
              <a:xfrm>
                <a:off x="1857219" y="4609524"/>
                <a:ext cx="2070241" cy="157019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Straight Connector 425">
                <a:extLst>
                  <a:ext uri="{FF2B5EF4-FFF2-40B4-BE49-F238E27FC236}">
                    <a16:creationId xmlns:a16="http://schemas.microsoft.com/office/drawing/2014/main" id="{82001A64-59BF-F045-8392-744C214DC58F}"/>
                  </a:ext>
                </a:extLst>
              </p:cNvPr>
              <p:cNvCxnSpPr>
                <a:cxnSpLocks/>
                <a:stCxn id="415" idx="5"/>
                <a:endCxn id="419" idx="0"/>
              </p:cNvCxnSpPr>
              <p:nvPr/>
            </p:nvCxnSpPr>
            <p:spPr>
              <a:xfrm flipH="1">
                <a:off x="2879545" y="3462355"/>
                <a:ext cx="47361" cy="269439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Straight Connector 426">
                <a:extLst>
                  <a:ext uri="{FF2B5EF4-FFF2-40B4-BE49-F238E27FC236}">
                    <a16:creationId xmlns:a16="http://schemas.microsoft.com/office/drawing/2014/main" id="{0EC37857-FFB9-4544-8014-C10B01006001}"/>
                  </a:ext>
                </a:extLst>
              </p:cNvPr>
              <p:cNvCxnSpPr>
                <a:cxnSpLocks/>
                <a:endCxn id="420" idx="0"/>
              </p:cNvCxnSpPr>
              <p:nvPr/>
            </p:nvCxnSpPr>
            <p:spPr>
              <a:xfrm>
                <a:off x="2372235" y="4069190"/>
                <a:ext cx="1490567" cy="20822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>
                <a:extLst>
                  <a:ext uri="{FF2B5EF4-FFF2-40B4-BE49-F238E27FC236}">
                    <a16:creationId xmlns:a16="http://schemas.microsoft.com/office/drawing/2014/main" id="{F5D25BD6-62AA-9243-8639-14A49F5D622E}"/>
                  </a:ext>
                </a:extLst>
              </p:cNvPr>
              <p:cNvCxnSpPr>
                <a:cxnSpLocks/>
                <a:stCxn id="415" idx="5"/>
                <a:endCxn id="419" idx="0"/>
              </p:cNvCxnSpPr>
              <p:nvPr/>
            </p:nvCxnSpPr>
            <p:spPr>
              <a:xfrm flipH="1">
                <a:off x="2879545" y="3462355"/>
                <a:ext cx="47361" cy="269439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Straight Connector 428">
                <a:extLst>
                  <a:ext uri="{FF2B5EF4-FFF2-40B4-BE49-F238E27FC236}">
                    <a16:creationId xmlns:a16="http://schemas.microsoft.com/office/drawing/2014/main" id="{518BB8B1-7DA7-6543-A69E-3CDB49FF1115}"/>
                  </a:ext>
                </a:extLst>
              </p:cNvPr>
              <p:cNvCxnSpPr>
                <a:cxnSpLocks/>
                <a:stCxn id="421" idx="0"/>
              </p:cNvCxnSpPr>
              <p:nvPr/>
            </p:nvCxnSpPr>
            <p:spPr>
              <a:xfrm flipH="1" flipV="1">
                <a:off x="2372235" y="4069190"/>
                <a:ext cx="2342850" cy="2087564"/>
              </a:xfrm>
              <a:prstGeom prst="line">
                <a:avLst/>
              </a:prstGeom>
              <a:ln w="63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>
                <a:extLst>
                  <a:ext uri="{FF2B5EF4-FFF2-40B4-BE49-F238E27FC236}">
                    <a16:creationId xmlns:a16="http://schemas.microsoft.com/office/drawing/2014/main" id="{B9956320-0A91-FD4A-930E-8F5B82DE776B}"/>
                  </a:ext>
                </a:extLst>
              </p:cNvPr>
              <p:cNvCxnSpPr>
                <a:cxnSpLocks/>
                <a:stCxn id="421" idx="0"/>
              </p:cNvCxnSpPr>
              <p:nvPr/>
            </p:nvCxnSpPr>
            <p:spPr>
              <a:xfrm flipH="1" flipV="1">
                <a:off x="1825351" y="4767267"/>
                <a:ext cx="2889734" cy="138948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Connector 430">
                <a:extLst>
                  <a:ext uri="{FF2B5EF4-FFF2-40B4-BE49-F238E27FC236}">
                    <a16:creationId xmlns:a16="http://schemas.microsoft.com/office/drawing/2014/main" id="{DB9FFC7F-7249-764D-A5CB-959A4A20C4AE}"/>
                  </a:ext>
                </a:extLst>
              </p:cNvPr>
              <p:cNvCxnSpPr>
                <a:cxnSpLocks/>
                <a:stCxn id="421" idx="1"/>
                <a:endCxn id="417" idx="3"/>
              </p:cNvCxnSpPr>
              <p:nvPr/>
            </p:nvCxnSpPr>
            <p:spPr>
              <a:xfrm flipV="1">
                <a:off x="4650427" y="4152587"/>
                <a:ext cx="551511" cy="2032437"/>
              </a:xfrm>
              <a:prstGeom prst="line">
                <a:avLst/>
              </a:prstGeom>
              <a:ln w="95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Straight Connector 431">
                <a:extLst>
                  <a:ext uri="{FF2B5EF4-FFF2-40B4-BE49-F238E27FC236}">
                    <a16:creationId xmlns:a16="http://schemas.microsoft.com/office/drawing/2014/main" id="{774A659D-F471-504F-AE5F-90D4DF1E4E11}"/>
                  </a:ext>
                </a:extLst>
              </p:cNvPr>
              <p:cNvCxnSpPr>
                <a:cxnSpLocks/>
                <a:endCxn id="417" idx="2"/>
              </p:cNvCxnSpPr>
              <p:nvPr/>
            </p:nvCxnSpPr>
            <p:spPr>
              <a:xfrm>
                <a:off x="2399017" y="4000940"/>
                <a:ext cx="2776139" cy="83397"/>
              </a:xfrm>
              <a:prstGeom prst="line">
                <a:avLst/>
              </a:prstGeom>
              <a:ln w="63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Straight Connector 432">
                <a:extLst>
                  <a:ext uri="{FF2B5EF4-FFF2-40B4-BE49-F238E27FC236}">
                    <a16:creationId xmlns:a16="http://schemas.microsoft.com/office/drawing/2014/main" id="{D3CE9FBA-88CD-4B4D-8069-C9254C014FFE}"/>
                  </a:ext>
                </a:extLst>
              </p:cNvPr>
              <p:cNvCxnSpPr>
                <a:cxnSpLocks/>
                <a:endCxn id="416" idx="3"/>
              </p:cNvCxnSpPr>
              <p:nvPr/>
            </p:nvCxnSpPr>
            <p:spPr>
              <a:xfrm flipV="1">
                <a:off x="2399017" y="3447483"/>
                <a:ext cx="2406701" cy="5534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Straight Connector 433">
                <a:extLst>
                  <a:ext uri="{FF2B5EF4-FFF2-40B4-BE49-F238E27FC236}">
                    <a16:creationId xmlns:a16="http://schemas.microsoft.com/office/drawing/2014/main" id="{31017A3C-7071-A648-B51E-4BDF78E285DB}"/>
                  </a:ext>
                </a:extLst>
              </p:cNvPr>
              <p:cNvCxnSpPr>
                <a:stCxn id="421" idx="6"/>
                <a:endCxn id="418" idx="3"/>
              </p:cNvCxnSpPr>
              <p:nvPr/>
            </p:nvCxnSpPr>
            <p:spPr>
              <a:xfrm flipV="1">
                <a:off x="4806525" y="4716913"/>
                <a:ext cx="663080" cy="15363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Connector 434">
                <a:extLst>
                  <a:ext uri="{FF2B5EF4-FFF2-40B4-BE49-F238E27FC236}">
                    <a16:creationId xmlns:a16="http://schemas.microsoft.com/office/drawing/2014/main" id="{3FAFED8E-AA5D-ED48-BDB4-3901AA308076}"/>
                  </a:ext>
                </a:extLst>
              </p:cNvPr>
              <p:cNvCxnSpPr>
                <a:stCxn id="421" idx="6"/>
                <a:endCxn id="416" idx="3"/>
              </p:cNvCxnSpPr>
              <p:nvPr/>
            </p:nvCxnSpPr>
            <p:spPr>
              <a:xfrm flipH="1" flipV="1">
                <a:off x="4805718" y="3447483"/>
                <a:ext cx="807" cy="280579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Straight Connector 435">
                <a:extLst>
                  <a:ext uri="{FF2B5EF4-FFF2-40B4-BE49-F238E27FC236}">
                    <a16:creationId xmlns:a16="http://schemas.microsoft.com/office/drawing/2014/main" id="{B6FCF3E3-22D3-6A4B-93D7-C676267A457F}"/>
                  </a:ext>
                </a:extLst>
              </p:cNvPr>
              <p:cNvCxnSpPr>
                <a:cxnSpLocks/>
                <a:stCxn id="415" idx="4"/>
                <a:endCxn id="420" idx="6"/>
              </p:cNvCxnSpPr>
              <p:nvPr/>
            </p:nvCxnSpPr>
            <p:spPr>
              <a:xfrm>
                <a:off x="2796417" y="3519408"/>
                <a:ext cx="1157825" cy="27285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Straight Connector 436">
                <a:extLst>
                  <a:ext uri="{FF2B5EF4-FFF2-40B4-BE49-F238E27FC236}">
                    <a16:creationId xmlns:a16="http://schemas.microsoft.com/office/drawing/2014/main" id="{BD28EBD3-7A36-404C-84CD-BB1ED4C9AB88}"/>
                  </a:ext>
                </a:extLst>
              </p:cNvPr>
              <p:cNvCxnSpPr>
                <a:cxnSpLocks/>
                <a:stCxn id="416" idx="2"/>
              </p:cNvCxnSpPr>
              <p:nvPr/>
            </p:nvCxnSpPr>
            <p:spPr>
              <a:xfrm flipH="1">
                <a:off x="3903938" y="3379233"/>
                <a:ext cx="874998" cy="276946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>
                <a:extLst>
                  <a:ext uri="{FF2B5EF4-FFF2-40B4-BE49-F238E27FC236}">
                    <a16:creationId xmlns:a16="http://schemas.microsoft.com/office/drawing/2014/main" id="{75EEA254-2B35-FC41-BA24-CB1C818E079C}"/>
                  </a:ext>
                </a:extLst>
              </p:cNvPr>
              <p:cNvCxnSpPr>
                <a:cxnSpLocks/>
                <a:stCxn id="418" idx="3"/>
              </p:cNvCxnSpPr>
              <p:nvPr/>
            </p:nvCxnSpPr>
            <p:spPr>
              <a:xfrm flipH="1">
                <a:off x="3876555" y="4716913"/>
                <a:ext cx="1593050" cy="147955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0430CAE9-71FF-ED4A-8E27-1DC75BFD3B7D}"/>
                  </a:ext>
                </a:extLst>
              </p:cNvPr>
              <p:cNvCxnSpPr>
                <a:cxnSpLocks/>
                <a:endCxn id="421" idx="5"/>
              </p:cNvCxnSpPr>
              <p:nvPr/>
            </p:nvCxnSpPr>
            <p:spPr>
              <a:xfrm>
                <a:off x="2770355" y="3345108"/>
                <a:ext cx="2009388" cy="29764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88DC3E8E-10AA-9C48-A61B-0608FFBF41CC}"/>
                  </a:ext>
                </a:extLst>
              </p:cNvPr>
              <p:cNvCxnSpPr>
                <a:cxnSpLocks/>
                <a:stCxn id="416" idx="3"/>
                <a:endCxn id="419" idx="0"/>
              </p:cNvCxnSpPr>
              <p:nvPr/>
            </p:nvCxnSpPr>
            <p:spPr>
              <a:xfrm flipH="1">
                <a:off x="2879545" y="3447483"/>
                <a:ext cx="1926173" cy="270927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1" name="Oval 440">
                <a:extLst>
                  <a:ext uri="{FF2B5EF4-FFF2-40B4-BE49-F238E27FC236}">
                    <a16:creationId xmlns:a16="http://schemas.microsoft.com/office/drawing/2014/main" id="{A7640AD5-4DD4-0C46-B9B1-4A41F22C2358}"/>
                  </a:ext>
                </a:extLst>
              </p:cNvPr>
              <p:cNvSpPr/>
              <p:nvPr/>
            </p:nvSpPr>
            <p:spPr>
              <a:xfrm>
                <a:off x="2121997" y="3797371"/>
                <a:ext cx="369078" cy="38958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491CDACB-8E95-AF48-ACE9-5E3969A6C72C}"/>
                  </a:ext>
                </a:extLst>
              </p:cNvPr>
              <p:cNvSpPr/>
              <p:nvPr/>
            </p:nvSpPr>
            <p:spPr>
              <a:xfrm>
                <a:off x="1646340" y="4403829"/>
                <a:ext cx="369078" cy="38958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Oval 442">
                <a:extLst>
                  <a:ext uri="{FF2B5EF4-FFF2-40B4-BE49-F238E27FC236}">
                    <a16:creationId xmlns:a16="http://schemas.microsoft.com/office/drawing/2014/main" id="{0DD29D22-5970-6745-8FB3-743002BA13CE}"/>
                  </a:ext>
                </a:extLst>
              </p:cNvPr>
              <p:cNvSpPr/>
              <p:nvPr/>
            </p:nvSpPr>
            <p:spPr>
              <a:xfrm>
                <a:off x="2699296" y="6084956"/>
                <a:ext cx="369078" cy="38958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Oval 443">
                <a:extLst>
                  <a:ext uri="{FF2B5EF4-FFF2-40B4-BE49-F238E27FC236}">
                    <a16:creationId xmlns:a16="http://schemas.microsoft.com/office/drawing/2014/main" id="{4E9B13B3-3FCE-CC40-B00F-6FE1157724BD}"/>
                  </a:ext>
                </a:extLst>
              </p:cNvPr>
              <p:cNvSpPr/>
              <p:nvPr/>
            </p:nvSpPr>
            <p:spPr>
              <a:xfrm>
                <a:off x="3666860" y="6064338"/>
                <a:ext cx="369078" cy="38958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Oval 444">
                <a:extLst>
                  <a:ext uri="{FF2B5EF4-FFF2-40B4-BE49-F238E27FC236}">
                    <a16:creationId xmlns:a16="http://schemas.microsoft.com/office/drawing/2014/main" id="{88AB2DE2-1595-3E42-B0EF-0638E2615679}"/>
                  </a:ext>
                </a:extLst>
              </p:cNvPr>
              <p:cNvSpPr/>
              <p:nvPr/>
            </p:nvSpPr>
            <p:spPr>
              <a:xfrm>
                <a:off x="4477291" y="6058679"/>
                <a:ext cx="369078" cy="38958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Oval 445">
                <a:extLst>
                  <a:ext uri="{FF2B5EF4-FFF2-40B4-BE49-F238E27FC236}">
                    <a16:creationId xmlns:a16="http://schemas.microsoft.com/office/drawing/2014/main" id="{1B1926EC-609A-8345-8B9D-EB301F959BA6}"/>
                  </a:ext>
                </a:extLst>
              </p:cNvPr>
              <p:cNvSpPr/>
              <p:nvPr/>
            </p:nvSpPr>
            <p:spPr>
              <a:xfrm>
                <a:off x="5373767" y="4464115"/>
                <a:ext cx="369078" cy="38958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Oval 446">
                <a:extLst>
                  <a:ext uri="{FF2B5EF4-FFF2-40B4-BE49-F238E27FC236}">
                    <a16:creationId xmlns:a16="http://schemas.microsoft.com/office/drawing/2014/main" id="{7FB23413-D19D-A747-9617-A0045B4C263E}"/>
                  </a:ext>
                </a:extLst>
              </p:cNvPr>
              <p:cNvSpPr/>
              <p:nvPr/>
            </p:nvSpPr>
            <p:spPr>
              <a:xfrm>
                <a:off x="5097352" y="3873398"/>
                <a:ext cx="369078" cy="38958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Oval 447">
                <a:extLst>
                  <a:ext uri="{FF2B5EF4-FFF2-40B4-BE49-F238E27FC236}">
                    <a16:creationId xmlns:a16="http://schemas.microsoft.com/office/drawing/2014/main" id="{8763A5CF-574D-5F4F-82F6-9F1CE9AAB47B}"/>
                  </a:ext>
                </a:extLst>
              </p:cNvPr>
              <p:cNvSpPr/>
              <p:nvPr/>
            </p:nvSpPr>
            <p:spPr>
              <a:xfrm>
                <a:off x="4678246" y="3226219"/>
                <a:ext cx="369078" cy="38958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1" name="Moon 460"/>
            <p:cNvSpPr/>
            <p:nvPr/>
          </p:nvSpPr>
          <p:spPr>
            <a:xfrm>
              <a:off x="6516807" y="2259145"/>
              <a:ext cx="384769" cy="394111"/>
            </a:xfrm>
            <a:prstGeom prst="moon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5-Point Star 464"/>
            <p:cNvSpPr/>
            <p:nvPr/>
          </p:nvSpPr>
          <p:spPr>
            <a:xfrm>
              <a:off x="8048281" y="2217759"/>
              <a:ext cx="542717" cy="467845"/>
            </a:xfrm>
            <a:prstGeom prst="star5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Sun 471"/>
            <p:cNvSpPr/>
            <p:nvPr/>
          </p:nvSpPr>
          <p:spPr>
            <a:xfrm>
              <a:off x="7185606" y="3685111"/>
              <a:ext cx="588217" cy="527512"/>
            </a:xfrm>
            <a:prstGeom prst="sun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F21EEBF-D289-5D4D-874D-7C021532E49A}"/>
              </a:ext>
            </a:extLst>
          </p:cNvPr>
          <p:cNvGrpSpPr/>
          <p:nvPr/>
        </p:nvGrpSpPr>
        <p:grpSpPr>
          <a:xfrm>
            <a:off x="9240929" y="1967938"/>
            <a:ext cx="2292820" cy="2076740"/>
            <a:chOff x="9240929" y="1967938"/>
            <a:chExt cx="2292820" cy="2076740"/>
          </a:xfrm>
        </p:grpSpPr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02EC45EC-9F78-C344-BA13-0223FB67907A}"/>
                </a:ext>
              </a:extLst>
            </p:cNvPr>
            <p:cNvGrpSpPr/>
            <p:nvPr/>
          </p:nvGrpSpPr>
          <p:grpSpPr>
            <a:xfrm>
              <a:off x="9623334" y="1967938"/>
              <a:ext cx="1371568" cy="1499774"/>
              <a:chOff x="1646340" y="2495814"/>
              <a:chExt cx="4096505" cy="4072199"/>
            </a:xfrm>
          </p:grpSpPr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09239086-0C7B-2242-BFC4-CE11BE721006}"/>
                  </a:ext>
                </a:extLst>
              </p:cNvPr>
              <p:cNvSpPr/>
              <p:nvPr/>
            </p:nvSpPr>
            <p:spPr>
              <a:xfrm rot="18414348">
                <a:off x="873231" y="3621893"/>
                <a:ext cx="2868692" cy="61653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F265362C-8733-EC41-8028-60BEA2CE7921}"/>
                  </a:ext>
                </a:extLst>
              </p:cNvPr>
              <p:cNvSpPr/>
              <p:nvPr/>
            </p:nvSpPr>
            <p:spPr>
              <a:xfrm rot="3698781">
                <a:off x="3740810" y="3682502"/>
                <a:ext cx="2868692" cy="677517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7549B76C-7563-D749-9739-530EE40EF951}"/>
                  </a:ext>
                </a:extLst>
              </p:cNvPr>
              <p:cNvSpPr/>
              <p:nvPr/>
            </p:nvSpPr>
            <p:spPr>
              <a:xfrm>
                <a:off x="2245647" y="5938536"/>
                <a:ext cx="2868692" cy="629477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1243317F-9DB2-6D45-8FB7-9AD80BE47007}"/>
                  </a:ext>
                </a:extLst>
              </p:cNvPr>
              <p:cNvSpPr/>
              <p:nvPr/>
            </p:nvSpPr>
            <p:spPr>
              <a:xfrm>
                <a:off x="2611878" y="3129826"/>
                <a:ext cx="369078" cy="38958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F88A1DDE-7104-2744-BE22-AF9385787492}"/>
                  </a:ext>
                </a:extLst>
              </p:cNvPr>
              <p:cNvSpPr/>
              <p:nvPr/>
            </p:nvSpPr>
            <p:spPr>
              <a:xfrm>
                <a:off x="4778936" y="3282713"/>
                <a:ext cx="182880" cy="1930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8F062B71-899B-704A-873B-D24116152C32}"/>
                  </a:ext>
                </a:extLst>
              </p:cNvPr>
              <p:cNvSpPr/>
              <p:nvPr/>
            </p:nvSpPr>
            <p:spPr>
              <a:xfrm>
                <a:off x="5175156" y="3987817"/>
                <a:ext cx="182880" cy="1930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5554D8F6-E9ED-D845-8C56-D76C7E06F32E}"/>
                  </a:ext>
                </a:extLst>
              </p:cNvPr>
              <p:cNvSpPr/>
              <p:nvPr/>
            </p:nvSpPr>
            <p:spPr>
              <a:xfrm>
                <a:off x="5442823" y="4552143"/>
                <a:ext cx="182880" cy="1930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B2CC4DD3-4E35-684A-A223-5C43AAA5DA6C}"/>
                  </a:ext>
                </a:extLst>
              </p:cNvPr>
              <p:cNvSpPr/>
              <p:nvPr/>
            </p:nvSpPr>
            <p:spPr>
              <a:xfrm>
                <a:off x="2788105" y="6156754"/>
                <a:ext cx="182880" cy="1930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A0E42051-F83F-E44A-B68C-83A2C3AA7488}"/>
                  </a:ext>
                </a:extLst>
              </p:cNvPr>
              <p:cNvSpPr/>
              <p:nvPr/>
            </p:nvSpPr>
            <p:spPr>
              <a:xfrm>
                <a:off x="3771362" y="6151451"/>
                <a:ext cx="182880" cy="1930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83FD6494-9226-9C4F-A6E7-6CF93A6B8EAE}"/>
                  </a:ext>
                </a:extLst>
              </p:cNvPr>
              <p:cNvSpPr/>
              <p:nvPr/>
            </p:nvSpPr>
            <p:spPr>
              <a:xfrm>
                <a:off x="4623645" y="6156754"/>
                <a:ext cx="182880" cy="1930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150C41DE-A46C-984B-A077-9DC8E708B359}"/>
                  </a:ext>
                </a:extLst>
              </p:cNvPr>
              <p:cNvCxnSpPr>
                <a:cxnSpLocks/>
                <a:endCxn id="304" idx="2"/>
              </p:cNvCxnSpPr>
              <p:nvPr/>
            </p:nvCxnSpPr>
            <p:spPr>
              <a:xfrm>
                <a:off x="2399017" y="4000940"/>
                <a:ext cx="3043806" cy="6477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F7DCD87A-CADB-9F4B-9846-9A99A964DCAA}"/>
                  </a:ext>
                </a:extLst>
              </p:cNvPr>
              <p:cNvCxnSpPr>
                <a:cxnSpLocks/>
                <a:endCxn id="305" idx="7"/>
              </p:cNvCxnSpPr>
              <p:nvPr/>
            </p:nvCxnSpPr>
            <p:spPr>
              <a:xfrm>
                <a:off x="1825351" y="4767267"/>
                <a:ext cx="1118852" cy="14177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F1DC7BAA-FD8D-7C42-AA3C-A3915B2B1BBE}"/>
                  </a:ext>
                </a:extLst>
              </p:cNvPr>
              <p:cNvCxnSpPr>
                <a:cxnSpLocks/>
                <a:endCxn id="305" idx="0"/>
              </p:cNvCxnSpPr>
              <p:nvPr/>
            </p:nvCxnSpPr>
            <p:spPr>
              <a:xfrm>
                <a:off x="2372235" y="4069190"/>
                <a:ext cx="507310" cy="20875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38AD992A-2065-B44B-B1B1-15540D986DF5}"/>
                  </a:ext>
                </a:extLst>
              </p:cNvPr>
              <p:cNvCxnSpPr>
                <a:cxnSpLocks/>
                <a:endCxn id="306" idx="7"/>
              </p:cNvCxnSpPr>
              <p:nvPr/>
            </p:nvCxnSpPr>
            <p:spPr>
              <a:xfrm>
                <a:off x="1857219" y="4609524"/>
                <a:ext cx="2070241" cy="157019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82001A64-59BF-F045-8392-744C214DC58F}"/>
                  </a:ext>
                </a:extLst>
              </p:cNvPr>
              <p:cNvCxnSpPr>
                <a:cxnSpLocks/>
                <a:stCxn id="301" idx="5"/>
                <a:endCxn id="305" idx="0"/>
              </p:cNvCxnSpPr>
              <p:nvPr/>
            </p:nvCxnSpPr>
            <p:spPr>
              <a:xfrm flipH="1">
                <a:off x="2879545" y="3462355"/>
                <a:ext cx="47361" cy="269439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0EC37857-FFB9-4544-8014-C10B01006001}"/>
                  </a:ext>
                </a:extLst>
              </p:cNvPr>
              <p:cNvCxnSpPr>
                <a:cxnSpLocks/>
                <a:endCxn id="306" idx="0"/>
              </p:cNvCxnSpPr>
              <p:nvPr/>
            </p:nvCxnSpPr>
            <p:spPr>
              <a:xfrm>
                <a:off x="2372235" y="4069190"/>
                <a:ext cx="1490567" cy="20822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F5D25BD6-62AA-9243-8639-14A49F5D622E}"/>
                  </a:ext>
                </a:extLst>
              </p:cNvPr>
              <p:cNvCxnSpPr>
                <a:cxnSpLocks/>
                <a:stCxn id="301" idx="5"/>
                <a:endCxn id="305" idx="0"/>
              </p:cNvCxnSpPr>
              <p:nvPr/>
            </p:nvCxnSpPr>
            <p:spPr>
              <a:xfrm flipH="1">
                <a:off x="2879545" y="3462355"/>
                <a:ext cx="47361" cy="269439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518BB8B1-7DA7-6543-A69E-3CDB49FF1115}"/>
                  </a:ext>
                </a:extLst>
              </p:cNvPr>
              <p:cNvCxnSpPr>
                <a:cxnSpLocks/>
                <a:stCxn id="307" idx="0"/>
              </p:cNvCxnSpPr>
              <p:nvPr/>
            </p:nvCxnSpPr>
            <p:spPr>
              <a:xfrm flipH="1" flipV="1">
                <a:off x="2372235" y="4069190"/>
                <a:ext cx="2342850" cy="2087564"/>
              </a:xfrm>
              <a:prstGeom prst="line">
                <a:avLst/>
              </a:prstGeom>
              <a:ln w="63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B9956320-0A91-FD4A-930E-8F5B82DE776B}"/>
                  </a:ext>
                </a:extLst>
              </p:cNvPr>
              <p:cNvCxnSpPr>
                <a:cxnSpLocks/>
                <a:stCxn id="307" idx="0"/>
              </p:cNvCxnSpPr>
              <p:nvPr/>
            </p:nvCxnSpPr>
            <p:spPr>
              <a:xfrm flipH="1" flipV="1">
                <a:off x="1825351" y="4767267"/>
                <a:ext cx="2889734" cy="138948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DB9FFC7F-7249-764D-A5CB-959A4A20C4AE}"/>
                  </a:ext>
                </a:extLst>
              </p:cNvPr>
              <p:cNvCxnSpPr>
                <a:cxnSpLocks/>
                <a:stCxn id="307" idx="1"/>
                <a:endCxn id="303" idx="3"/>
              </p:cNvCxnSpPr>
              <p:nvPr/>
            </p:nvCxnSpPr>
            <p:spPr>
              <a:xfrm flipV="1">
                <a:off x="4650427" y="4152587"/>
                <a:ext cx="551511" cy="2032437"/>
              </a:xfrm>
              <a:prstGeom prst="line">
                <a:avLst/>
              </a:prstGeom>
              <a:ln w="9525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774A659D-F471-504F-AE5F-90D4DF1E4E11}"/>
                  </a:ext>
                </a:extLst>
              </p:cNvPr>
              <p:cNvCxnSpPr>
                <a:cxnSpLocks/>
                <a:endCxn id="303" idx="2"/>
              </p:cNvCxnSpPr>
              <p:nvPr/>
            </p:nvCxnSpPr>
            <p:spPr>
              <a:xfrm>
                <a:off x="2399017" y="4000940"/>
                <a:ext cx="2776139" cy="83397"/>
              </a:xfrm>
              <a:prstGeom prst="line">
                <a:avLst/>
              </a:prstGeom>
              <a:ln w="63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D3CE9FBA-88CD-4B4D-8069-C9254C014FFE}"/>
                  </a:ext>
                </a:extLst>
              </p:cNvPr>
              <p:cNvCxnSpPr>
                <a:cxnSpLocks/>
                <a:endCxn id="302" idx="3"/>
              </p:cNvCxnSpPr>
              <p:nvPr/>
            </p:nvCxnSpPr>
            <p:spPr>
              <a:xfrm flipV="1">
                <a:off x="2399017" y="3447483"/>
                <a:ext cx="2406701" cy="5534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31017A3C-7071-A648-B51E-4BDF78E285DB}"/>
                  </a:ext>
                </a:extLst>
              </p:cNvPr>
              <p:cNvCxnSpPr>
                <a:stCxn id="307" idx="6"/>
                <a:endCxn id="304" idx="3"/>
              </p:cNvCxnSpPr>
              <p:nvPr/>
            </p:nvCxnSpPr>
            <p:spPr>
              <a:xfrm flipV="1">
                <a:off x="4806525" y="4716913"/>
                <a:ext cx="663080" cy="15363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3FAFED8E-AA5D-ED48-BDB4-3901AA308076}"/>
                  </a:ext>
                </a:extLst>
              </p:cNvPr>
              <p:cNvCxnSpPr>
                <a:stCxn id="307" idx="6"/>
                <a:endCxn id="302" idx="3"/>
              </p:cNvCxnSpPr>
              <p:nvPr/>
            </p:nvCxnSpPr>
            <p:spPr>
              <a:xfrm flipH="1" flipV="1">
                <a:off x="4805718" y="3447483"/>
                <a:ext cx="807" cy="280579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B6FCF3E3-22D3-6A4B-93D7-C676267A457F}"/>
                  </a:ext>
                </a:extLst>
              </p:cNvPr>
              <p:cNvCxnSpPr>
                <a:cxnSpLocks/>
                <a:stCxn id="301" idx="4"/>
                <a:endCxn id="306" idx="6"/>
              </p:cNvCxnSpPr>
              <p:nvPr/>
            </p:nvCxnSpPr>
            <p:spPr>
              <a:xfrm>
                <a:off x="2796417" y="3519408"/>
                <a:ext cx="1157825" cy="27285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BD28EBD3-7A36-404C-84CD-BB1ED4C9AB88}"/>
                  </a:ext>
                </a:extLst>
              </p:cNvPr>
              <p:cNvCxnSpPr>
                <a:cxnSpLocks/>
                <a:stCxn id="302" idx="2"/>
              </p:cNvCxnSpPr>
              <p:nvPr/>
            </p:nvCxnSpPr>
            <p:spPr>
              <a:xfrm flipH="1">
                <a:off x="3903938" y="3379233"/>
                <a:ext cx="874998" cy="276946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75EEA254-2B35-FC41-BA24-CB1C818E079C}"/>
                  </a:ext>
                </a:extLst>
              </p:cNvPr>
              <p:cNvCxnSpPr>
                <a:cxnSpLocks/>
                <a:stCxn id="304" idx="3"/>
              </p:cNvCxnSpPr>
              <p:nvPr/>
            </p:nvCxnSpPr>
            <p:spPr>
              <a:xfrm flipH="1">
                <a:off x="3876555" y="4716913"/>
                <a:ext cx="1593050" cy="147955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0430CAE9-71FF-ED4A-8E27-1DC75BFD3B7D}"/>
                  </a:ext>
                </a:extLst>
              </p:cNvPr>
              <p:cNvCxnSpPr>
                <a:cxnSpLocks/>
                <a:endCxn id="307" idx="5"/>
              </p:cNvCxnSpPr>
              <p:nvPr/>
            </p:nvCxnSpPr>
            <p:spPr>
              <a:xfrm>
                <a:off x="2770355" y="3345108"/>
                <a:ext cx="2009388" cy="29764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88DC3E8E-10AA-9C48-A61B-0608FFBF41CC}"/>
                  </a:ext>
                </a:extLst>
              </p:cNvPr>
              <p:cNvCxnSpPr>
                <a:cxnSpLocks/>
                <a:stCxn id="302" idx="3"/>
                <a:endCxn id="305" idx="0"/>
              </p:cNvCxnSpPr>
              <p:nvPr/>
            </p:nvCxnSpPr>
            <p:spPr>
              <a:xfrm flipH="1">
                <a:off x="2879545" y="3447483"/>
                <a:ext cx="1926173" cy="270927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7" name="Oval 326">
                <a:extLst>
                  <a:ext uri="{FF2B5EF4-FFF2-40B4-BE49-F238E27FC236}">
                    <a16:creationId xmlns:a16="http://schemas.microsoft.com/office/drawing/2014/main" id="{A7640AD5-4DD4-0C46-B9B1-4A41F22C2358}"/>
                  </a:ext>
                </a:extLst>
              </p:cNvPr>
              <p:cNvSpPr/>
              <p:nvPr/>
            </p:nvSpPr>
            <p:spPr>
              <a:xfrm>
                <a:off x="2121997" y="3797371"/>
                <a:ext cx="369078" cy="389582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Oval 327">
                <a:extLst>
                  <a:ext uri="{FF2B5EF4-FFF2-40B4-BE49-F238E27FC236}">
                    <a16:creationId xmlns:a16="http://schemas.microsoft.com/office/drawing/2014/main" id="{491CDACB-8E95-AF48-ACE9-5E3969A6C72C}"/>
                  </a:ext>
                </a:extLst>
              </p:cNvPr>
              <p:cNvSpPr/>
              <p:nvPr/>
            </p:nvSpPr>
            <p:spPr>
              <a:xfrm>
                <a:off x="1646340" y="4403829"/>
                <a:ext cx="369078" cy="38958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Oval 328">
                <a:extLst>
                  <a:ext uri="{FF2B5EF4-FFF2-40B4-BE49-F238E27FC236}">
                    <a16:creationId xmlns:a16="http://schemas.microsoft.com/office/drawing/2014/main" id="{0DD29D22-5970-6745-8FB3-743002BA13CE}"/>
                  </a:ext>
                </a:extLst>
              </p:cNvPr>
              <p:cNvSpPr/>
              <p:nvPr/>
            </p:nvSpPr>
            <p:spPr>
              <a:xfrm>
                <a:off x="2699296" y="6084956"/>
                <a:ext cx="369078" cy="38958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Oval 329">
                <a:extLst>
                  <a:ext uri="{FF2B5EF4-FFF2-40B4-BE49-F238E27FC236}">
                    <a16:creationId xmlns:a16="http://schemas.microsoft.com/office/drawing/2014/main" id="{4E9B13B3-3FCE-CC40-B00F-6FE1157724BD}"/>
                  </a:ext>
                </a:extLst>
              </p:cNvPr>
              <p:cNvSpPr/>
              <p:nvPr/>
            </p:nvSpPr>
            <p:spPr>
              <a:xfrm>
                <a:off x="3666860" y="6064338"/>
                <a:ext cx="369078" cy="38958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Oval 330">
                <a:extLst>
                  <a:ext uri="{FF2B5EF4-FFF2-40B4-BE49-F238E27FC236}">
                    <a16:creationId xmlns:a16="http://schemas.microsoft.com/office/drawing/2014/main" id="{88AB2DE2-1595-3E42-B0EF-0638E2615679}"/>
                  </a:ext>
                </a:extLst>
              </p:cNvPr>
              <p:cNvSpPr/>
              <p:nvPr/>
            </p:nvSpPr>
            <p:spPr>
              <a:xfrm>
                <a:off x="4477291" y="6058679"/>
                <a:ext cx="369078" cy="38958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Oval 331">
                <a:extLst>
                  <a:ext uri="{FF2B5EF4-FFF2-40B4-BE49-F238E27FC236}">
                    <a16:creationId xmlns:a16="http://schemas.microsoft.com/office/drawing/2014/main" id="{1B1926EC-609A-8345-8B9D-EB301F959BA6}"/>
                  </a:ext>
                </a:extLst>
              </p:cNvPr>
              <p:cNvSpPr/>
              <p:nvPr/>
            </p:nvSpPr>
            <p:spPr>
              <a:xfrm>
                <a:off x="5373767" y="4464115"/>
                <a:ext cx="369078" cy="38958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Oval 332">
                <a:extLst>
                  <a:ext uri="{FF2B5EF4-FFF2-40B4-BE49-F238E27FC236}">
                    <a16:creationId xmlns:a16="http://schemas.microsoft.com/office/drawing/2014/main" id="{7FB23413-D19D-A747-9617-A0045B4C263E}"/>
                  </a:ext>
                </a:extLst>
              </p:cNvPr>
              <p:cNvSpPr/>
              <p:nvPr/>
            </p:nvSpPr>
            <p:spPr>
              <a:xfrm>
                <a:off x="5097352" y="3873398"/>
                <a:ext cx="369078" cy="38958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Oval 333">
                <a:extLst>
                  <a:ext uri="{FF2B5EF4-FFF2-40B4-BE49-F238E27FC236}">
                    <a16:creationId xmlns:a16="http://schemas.microsoft.com/office/drawing/2014/main" id="{8763A5CF-574D-5F4F-82F6-9F1CE9AAB47B}"/>
                  </a:ext>
                </a:extLst>
              </p:cNvPr>
              <p:cNvSpPr/>
              <p:nvPr/>
            </p:nvSpPr>
            <p:spPr>
              <a:xfrm>
                <a:off x="4678246" y="3226219"/>
                <a:ext cx="369078" cy="38958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3" name="Moon 462"/>
            <p:cNvSpPr/>
            <p:nvPr/>
          </p:nvSpPr>
          <p:spPr>
            <a:xfrm>
              <a:off x="9240929" y="2130396"/>
              <a:ext cx="384769" cy="394111"/>
            </a:xfrm>
            <a:prstGeom prst="moon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5-Point Star 466"/>
            <p:cNvSpPr/>
            <p:nvPr/>
          </p:nvSpPr>
          <p:spPr>
            <a:xfrm>
              <a:off x="10991032" y="2071787"/>
              <a:ext cx="542717" cy="467845"/>
            </a:xfrm>
            <a:prstGeom prst="star5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Sun 472"/>
            <p:cNvSpPr/>
            <p:nvPr/>
          </p:nvSpPr>
          <p:spPr>
            <a:xfrm>
              <a:off x="10064575" y="3517166"/>
              <a:ext cx="588217" cy="527512"/>
            </a:xfrm>
            <a:prstGeom prst="sun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EC9A7E86-7F88-1342-9C09-20742C26D039}"/>
              </a:ext>
            </a:extLst>
          </p:cNvPr>
          <p:cNvGrpSpPr/>
          <p:nvPr/>
        </p:nvGrpSpPr>
        <p:grpSpPr>
          <a:xfrm>
            <a:off x="5214166" y="928549"/>
            <a:ext cx="1971440" cy="1127660"/>
            <a:chOff x="1986785" y="2177541"/>
            <a:chExt cx="1971440" cy="1127660"/>
          </a:xfrm>
        </p:grpSpPr>
        <p:sp>
          <p:nvSpPr>
            <p:cNvPr id="264" name="Flowchart: Alternate Process 109">
              <a:extLst>
                <a:ext uri="{FF2B5EF4-FFF2-40B4-BE49-F238E27FC236}">
                  <a16:creationId xmlns:a16="http://schemas.microsoft.com/office/drawing/2014/main" id="{73D30465-FCF4-4046-A5B7-20F20B49F4F2}"/>
                </a:ext>
              </a:extLst>
            </p:cNvPr>
            <p:cNvSpPr/>
            <p:nvPr/>
          </p:nvSpPr>
          <p:spPr>
            <a:xfrm>
              <a:off x="1986785" y="2177541"/>
              <a:ext cx="1971440" cy="1127660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1165F33-3A1B-3148-8DC7-74FA942CC0A6}"/>
                </a:ext>
              </a:extLst>
            </p:cNvPr>
            <p:cNvGrpSpPr/>
            <p:nvPr/>
          </p:nvGrpSpPr>
          <p:grpSpPr>
            <a:xfrm>
              <a:off x="2193330" y="2453697"/>
              <a:ext cx="1622579" cy="580637"/>
              <a:chOff x="708490" y="4483219"/>
              <a:chExt cx="3854233" cy="1394832"/>
            </a:xfrm>
          </p:grpSpPr>
          <p:grpSp>
            <p:nvGrpSpPr>
              <p:cNvPr id="266" name="Group 265">
                <a:extLst>
                  <a:ext uri="{FF2B5EF4-FFF2-40B4-BE49-F238E27FC236}">
                    <a16:creationId xmlns:a16="http://schemas.microsoft.com/office/drawing/2014/main" id="{757E4DF5-A087-2044-B710-9BE8B2279CFD}"/>
                  </a:ext>
                </a:extLst>
              </p:cNvPr>
              <p:cNvGrpSpPr/>
              <p:nvPr/>
            </p:nvGrpSpPr>
            <p:grpSpPr>
              <a:xfrm>
                <a:off x="3175031" y="4483219"/>
                <a:ext cx="1387692" cy="1394832"/>
                <a:chOff x="1058993" y="4232749"/>
                <a:chExt cx="1387692" cy="1394832"/>
              </a:xfrm>
            </p:grpSpPr>
            <p:sp>
              <p:nvSpPr>
                <p:cNvPr id="272" name="Rectangle 271">
                  <a:extLst>
                    <a:ext uri="{FF2B5EF4-FFF2-40B4-BE49-F238E27FC236}">
                      <a16:creationId xmlns:a16="http://schemas.microsoft.com/office/drawing/2014/main" id="{7F1C11F2-768D-C845-9858-6371696EA6B3}"/>
                    </a:ext>
                  </a:extLst>
                </p:cNvPr>
                <p:cNvSpPr/>
                <p:nvPr/>
              </p:nvSpPr>
              <p:spPr>
                <a:xfrm>
                  <a:off x="1058993" y="4237597"/>
                  <a:ext cx="431229" cy="42963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BF02B251-3C41-5A4E-B3C8-61583E46CFA5}"/>
                    </a:ext>
                  </a:extLst>
                </p:cNvPr>
                <p:cNvSpPr/>
                <p:nvPr/>
              </p:nvSpPr>
              <p:spPr>
                <a:xfrm>
                  <a:off x="1537910" y="4237597"/>
                  <a:ext cx="431229" cy="42963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81F28FF8-6961-1C46-9B7F-9E341F404A35}"/>
                    </a:ext>
                  </a:extLst>
                </p:cNvPr>
                <p:cNvSpPr/>
                <p:nvPr/>
              </p:nvSpPr>
              <p:spPr>
                <a:xfrm>
                  <a:off x="2015456" y="4232749"/>
                  <a:ext cx="431229" cy="42963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>
                  <a:extLst>
                    <a:ext uri="{FF2B5EF4-FFF2-40B4-BE49-F238E27FC236}">
                      <a16:creationId xmlns:a16="http://schemas.microsoft.com/office/drawing/2014/main" id="{F262B09D-8D2D-974D-9BEF-713D8401F1E6}"/>
                    </a:ext>
                  </a:extLst>
                </p:cNvPr>
                <p:cNvSpPr/>
                <p:nvPr/>
              </p:nvSpPr>
              <p:spPr>
                <a:xfrm>
                  <a:off x="1058993" y="4713847"/>
                  <a:ext cx="431229" cy="42963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>
                  <a:extLst>
                    <a:ext uri="{FF2B5EF4-FFF2-40B4-BE49-F238E27FC236}">
                      <a16:creationId xmlns:a16="http://schemas.microsoft.com/office/drawing/2014/main" id="{52AB5C33-2331-ED4F-917E-B5D3B598AE21}"/>
                    </a:ext>
                  </a:extLst>
                </p:cNvPr>
                <p:cNvSpPr/>
                <p:nvPr/>
              </p:nvSpPr>
              <p:spPr>
                <a:xfrm>
                  <a:off x="1537910" y="4713847"/>
                  <a:ext cx="431229" cy="42963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842CCB30-D1E5-8245-80B1-0A57FE591D70}"/>
                    </a:ext>
                  </a:extLst>
                </p:cNvPr>
                <p:cNvSpPr/>
                <p:nvPr/>
              </p:nvSpPr>
              <p:spPr>
                <a:xfrm>
                  <a:off x="2015456" y="4708999"/>
                  <a:ext cx="431229" cy="42963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7C944EFB-602D-3E49-92B6-D12019ED720D}"/>
                    </a:ext>
                  </a:extLst>
                </p:cNvPr>
                <p:cNvSpPr/>
                <p:nvPr/>
              </p:nvSpPr>
              <p:spPr>
                <a:xfrm>
                  <a:off x="1058993" y="5197949"/>
                  <a:ext cx="431229" cy="42963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D4E104C8-2867-3949-825B-EA1A21A6E2D1}"/>
                    </a:ext>
                  </a:extLst>
                </p:cNvPr>
                <p:cNvSpPr/>
                <p:nvPr/>
              </p:nvSpPr>
              <p:spPr>
                <a:xfrm>
                  <a:off x="1537910" y="5197949"/>
                  <a:ext cx="431229" cy="42963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id="{DB814C45-EB65-6A48-BE63-DAE0274FA435}"/>
                    </a:ext>
                  </a:extLst>
                </p:cNvPr>
                <p:cNvSpPr/>
                <p:nvPr/>
              </p:nvSpPr>
              <p:spPr>
                <a:xfrm>
                  <a:off x="2015456" y="5193101"/>
                  <a:ext cx="431229" cy="42963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id="{F34EBE25-E0BA-504E-BE3B-7994097D6E79}"/>
                  </a:ext>
                </a:extLst>
              </p:cNvPr>
              <p:cNvGrpSpPr/>
              <p:nvPr/>
            </p:nvGrpSpPr>
            <p:grpSpPr>
              <a:xfrm>
                <a:off x="708490" y="4483219"/>
                <a:ext cx="1387692" cy="1394832"/>
                <a:chOff x="1228876" y="3376990"/>
                <a:chExt cx="1494972" cy="1344991"/>
              </a:xfrm>
            </p:grpSpPr>
            <p:sp>
              <p:nvSpPr>
                <p:cNvPr id="270" name="Rectangle 269">
                  <a:extLst>
                    <a:ext uri="{FF2B5EF4-FFF2-40B4-BE49-F238E27FC236}">
                      <a16:creationId xmlns:a16="http://schemas.microsoft.com/office/drawing/2014/main" id="{C60777C2-6B3F-524B-B629-D4376047DF67}"/>
                    </a:ext>
                  </a:extLst>
                </p:cNvPr>
                <p:cNvSpPr/>
                <p:nvPr/>
              </p:nvSpPr>
              <p:spPr>
                <a:xfrm>
                  <a:off x="1228876" y="3376990"/>
                  <a:ext cx="1494972" cy="1344991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Oval 270">
                  <a:extLst>
                    <a:ext uri="{FF2B5EF4-FFF2-40B4-BE49-F238E27FC236}">
                      <a16:creationId xmlns:a16="http://schemas.microsoft.com/office/drawing/2014/main" id="{F82EE7F8-91F1-F24D-B890-51427675E5B8}"/>
                    </a:ext>
                  </a:extLst>
                </p:cNvPr>
                <p:cNvSpPr/>
                <p:nvPr/>
              </p:nvSpPr>
              <p:spPr>
                <a:xfrm>
                  <a:off x="1422671" y="3794386"/>
                  <a:ext cx="327078" cy="29956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68" name="Right Arrow 267">
                <a:extLst>
                  <a:ext uri="{FF2B5EF4-FFF2-40B4-BE49-F238E27FC236}">
                    <a16:creationId xmlns:a16="http://schemas.microsoft.com/office/drawing/2014/main" id="{97DFF85A-9C13-D94F-A16E-03B08E0F0845}"/>
                  </a:ext>
                </a:extLst>
              </p:cNvPr>
              <p:cNvSpPr/>
              <p:nvPr/>
            </p:nvSpPr>
            <p:spPr>
              <a:xfrm>
                <a:off x="2276070" y="4808872"/>
                <a:ext cx="765580" cy="74352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Oval 268">
                <a:extLst>
                  <a:ext uri="{FF2B5EF4-FFF2-40B4-BE49-F238E27FC236}">
                    <a16:creationId xmlns:a16="http://schemas.microsoft.com/office/drawing/2014/main" id="{0272DE5F-422D-7943-B02B-BAFCCE8F8FFB}"/>
                  </a:ext>
                </a:extLst>
              </p:cNvPr>
              <p:cNvSpPr/>
              <p:nvPr/>
            </p:nvSpPr>
            <p:spPr>
              <a:xfrm>
                <a:off x="3244279" y="5018953"/>
                <a:ext cx="303607" cy="310663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053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2" grpId="0"/>
      <p:bldP spid="455" grpId="0" animBg="1"/>
      <p:bldP spid="456" grpId="0" animBg="1"/>
      <p:bldP spid="457" grpId="0" animBg="1"/>
      <p:bldP spid="458" grpId="0" animBg="1"/>
      <p:bldP spid="459" grpId="0" animBg="1"/>
      <p:bldP spid="460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792EC-2337-3D44-9563-3F3199F10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eslo LG L for Powerline Regula" panose="020B0609030804020204" pitchFamily="49" charset="0"/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  <a:t>3. Fine-Grained Key Exchange</a:t>
            </a:r>
            <a:br>
              <a:rPr lang="en-US" b="1" dirty="0">
                <a:latin typeface="Meslo LG L for Powerline Regula" panose="020B0609030804020204" pitchFamily="49" charset="0"/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</a:br>
            <a:r>
              <a:rPr lang="en-US" dirty="0">
                <a:latin typeface="Meslo LG L for Powerline Regula" panose="020B0609030804020204" pitchFamily="49" charset="0"/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  <a:t>List Hard</a:t>
            </a:r>
            <a:endParaRPr lang="en-US" dirty="0"/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A58CE132-C1C1-7547-9343-4617C1F903E9}"/>
              </a:ext>
            </a:extLst>
          </p:cNvPr>
          <p:cNvGrpSpPr/>
          <p:nvPr/>
        </p:nvGrpSpPr>
        <p:grpSpPr>
          <a:xfrm>
            <a:off x="831181" y="1721683"/>
            <a:ext cx="1360206" cy="2868692"/>
            <a:chOff x="4026335" y="1721683"/>
            <a:chExt cx="1360206" cy="2868692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FFEA0C8F-837A-AB43-8D4C-F1DCC912FC41}"/>
                </a:ext>
              </a:extLst>
            </p:cNvPr>
            <p:cNvSpPr/>
            <p:nvPr/>
          </p:nvSpPr>
          <p:spPr>
            <a:xfrm rot="18414348">
              <a:off x="3230313" y="2847762"/>
              <a:ext cx="2868692" cy="61653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6967555-D6F0-694D-8793-5ECCD0B41CD7}"/>
                </a:ext>
              </a:extLst>
            </p:cNvPr>
            <p:cNvSpPr/>
            <p:nvPr/>
          </p:nvSpPr>
          <p:spPr>
            <a:xfrm>
              <a:off x="4026335" y="3828366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261DE895-F34D-F04F-A832-C31DFF09E43D}"/>
                </a:ext>
              </a:extLst>
            </p:cNvPr>
            <p:cNvSpPr/>
            <p:nvPr/>
          </p:nvSpPr>
          <p:spPr>
            <a:xfrm>
              <a:off x="4217906" y="3529092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5E61E3A-2784-C94A-8DDD-6CB1350F2168}"/>
                </a:ext>
              </a:extLst>
            </p:cNvPr>
            <p:cNvSpPr/>
            <p:nvPr/>
          </p:nvSpPr>
          <p:spPr>
            <a:xfrm>
              <a:off x="4573219" y="3130289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20A214B7-A341-2846-BABD-AA7E2DCFE2A8}"/>
                </a:ext>
              </a:extLst>
            </p:cNvPr>
            <p:cNvSpPr/>
            <p:nvPr/>
          </p:nvSpPr>
          <p:spPr>
            <a:xfrm>
              <a:off x="4756099" y="2849784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F7A45CF-772C-F34D-8756-26A85F2AC202}"/>
                </a:ext>
              </a:extLst>
            </p:cNvPr>
            <p:cNvSpPr/>
            <p:nvPr/>
          </p:nvSpPr>
          <p:spPr>
            <a:xfrm>
              <a:off x="5011808" y="2508582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767B056-F084-4945-AC33-1BA2DECC08BF}"/>
                </a:ext>
              </a:extLst>
            </p:cNvPr>
            <p:cNvSpPr/>
            <p:nvPr/>
          </p:nvSpPr>
          <p:spPr>
            <a:xfrm>
              <a:off x="5203661" y="2215497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3890D1E7-958B-214A-B94F-398583E2C721}"/>
              </a:ext>
            </a:extLst>
          </p:cNvPr>
          <p:cNvGrpSpPr/>
          <p:nvPr/>
        </p:nvGrpSpPr>
        <p:grpSpPr>
          <a:xfrm>
            <a:off x="3746774" y="1812784"/>
            <a:ext cx="1223737" cy="2868692"/>
            <a:chOff x="6941928" y="1812784"/>
            <a:chExt cx="1223737" cy="2868692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2BDDD95-DC77-D146-A59B-14BFDBD5DBFD}"/>
                </a:ext>
              </a:extLst>
            </p:cNvPr>
            <p:cNvSpPr/>
            <p:nvPr/>
          </p:nvSpPr>
          <p:spPr>
            <a:xfrm rot="3698781">
              <a:off x="6097892" y="2908371"/>
              <a:ext cx="2868692" cy="67751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DE004F1-2CBA-0C44-A032-67124236CD67}"/>
                </a:ext>
              </a:extLst>
            </p:cNvPr>
            <p:cNvSpPr/>
            <p:nvPr/>
          </p:nvSpPr>
          <p:spPr>
            <a:xfrm>
              <a:off x="6941928" y="2205115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2B6B1CC1-F90B-1C43-8957-BAB88D18B398}"/>
                </a:ext>
              </a:extLst>
            </p:cNvPr>
            <p:cNvSpPr/>
            <p:nvPr/>
          </p:nvSpPr>
          <p:spPr>
            <a:xfrm>
              <a:off x="7136018" y="2508582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8CAA6968-ED6D-404D-9219-4D37DD49695F}"/>
                </a:ext>
              </a:extLst>
            </p:cNvPr>
            <p:cNvSpPr/>
            <p:nvPr/>
          </p:nvSpPr>
          <p:spPr>
            <a:xfrm>
              <a:off x="7334861" y="2924126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EE6B7AE1-721A-DB46-98AA-E7CBFB8A065E}"/>
                </a:ext>
              </a:extLst>
            </p:cNvPr>
            <p:cNvSpPr/>
            <p:nvPr/>
          </p:nvSpPr>
          <p:spPr>
            <a:xfrm>
              <a:off x="7532238" y="3213686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7F1479F1-89B7-6A4F-B3DB-39FD56F2345C}"/>
                </a:ext>
              </a:extLst>
            </p:cNvPr>
            <p:cNvSpPr/>
            <p:nvPr/>
          </p:nvSpPr>
          <p:spPr>
            <a:xfrm>
              <a:off x="7799905" y="3778012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BE386206-0123-3341-B1F5-C847F07FBE7F}"/>
                </a:ext>
              </a:extLst>
            </p:cNvPr>
            <p:cNvSpPr/>
            <p:nvPr/>
          </p:nvSpPr>
          <p:spPr>
            <a:xfrm>
              <a:off x="7982785" y="4077286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85CA7007-0F2F-134B-9946-EA11B7B174F4}"/>
              </a:ext>
            </a:extLst>
          </p:cNvPr>
          <p:cNvGrpSpPr/>
          <p:nvPr/>
        </p:nvGrpSpPr>
        <p:grpSpPr>
          <a:xfrm>
            <a:off x="1407575" y="5164405"/>
            <a:ext cx="2868692" cy="629477"/>
            <a:chOff x="4602729" y="5164405"/>
            <a:chExt cx="2868692" cy="629477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8A354E6E-EA48-2344-B140-FC3DAF60226A}"/>
                </a:ext>
              </a:extLst>
            </p:cNvPr>
            <p:cNvSpPr/>
            <p:nvPr/>
          </p:nvSpPr>
          <p:spPr>
            <a:xfrm>
              <a:off x="4602729" y="5164405"/>
              <a:ext cx="2868692" cy="62947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C18C5104-2B0F-CB42-B963-E444C0E57E72}"/>
                </a:ext>
              </a:extLst>
            </p:cNvPr>
            <p:cNvSpPr/>
            <p:nvPr/>
          </p:nvSpPr>
          <p:spPr>
            <a:xfrm>
              <a:off x="4791941" y="5382623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B925E0A8-7D9D-E94D-8D4F-6797184A7FDA}"/>
                </a:ext>
              </a:extLst>
            </p:cNvPr>
            <p:cNvSpPr/>
            <p:nvPr/>
          </p:nvSpPr>
          <p:spPr>
            <a:xfrm>
              <a:off x="5145187" y="5382623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EBDAB7A8-368E-1A4B-8CF7-DBE9BF06AB2C}"/>
                </a:ext>
              </a:extLst>
            </p:cNvPr>
            <p:cNvSpPr/>
            <p:nvPr/>
          </p:nvSpPr>
          <p:spPr>
            <a:xfrm>
              <a:off x="5759453" y="5387480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64DAEFE-7337-D344-8F0C-12750C0C6B80}"/>
                </a:ext>
              </a:extLst>
            </p:cNvPr>
            <p:cNvSpPr/>
            <p:nvPr/>
          </p:nvSpPr>
          <p:spPr>
            <a:xfrm>
              <a:off x="6128444" y="5377320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390F58DC-7C69-894C-AE2F-E1576C6784DF}"/>
                </a:ext>
              </a:extLst>
            </p:cNvPr>
            <p:cNvSpPr/>
            <p:nvPr/>
          </p:nvSpPr>
          <p:spPr>
            <a:xfrm>
              <a:off x="6663732" y="5387480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FAA79FAF-35BC-974F-A9E7-2AED6A37F31E}"/>
                </a:ext>
              </a:extLst>
            </p:cNvPr>
            <p:cNvSpPr/>
            <p:nvPr/>
          </p:nvSpPr>
          <p:spPr>
            <a:xfrm>
              <a:off x="6980727" y="5382623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C9686295-97A0-9645-B5F0-A4EB3C041F78}"/>
              </a:ext>
            </a:extLst>
          </p:cNvPr>
          <p:cNvGrpSpPr/>
          <p:nvPr/>
        </p:nvGrpSpPr>
        <p:grpSpPr>
          <a:xfrm>
            <a:off x="987279" y="2301635"/>
            <a:ext cx="3800352" cy="3182365"/>
            <a:chOff x="1424941" y="2301635"/>
            <a:chExt cx="3800352" cy="3182365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E08A7F1F-1EE3-F54E-A927-ED46AD485121}"/>
                </a:ext>
              </a:extLst>
            </p:cNvPr>
            <p:cNvGrpSpPr/>
            <p:nvPr/>
          </p:nvGrpSpPr>
          <p:grpSpPr>
            <a:xfrm>
              <a:off x="1424941" y="2301635"/>
              <a:ext cx="3800352" cy="3182365"/>
              <a:chOff x="1424941" y="2301635"/>
              <a:chExt cx="3800352" cy="3182365"/>
            </a:xfrm>
          </p:grpSpPr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11ACBD7C-BE5E-D44E-9794-BB79499EB4CE}"/>
                  </a:ext>
                </a:extLst>
              </p:cNvPr>
              <p:cNvCxnSpPr/>
              <p:nvPr/>
            </p:nvCxnSpPr>
            <p:spPr>
              <a:xfrm flipV="1">
                <a:off x="2602267" y="2301635"/>
                <a:ext cx="1582169" cy="7863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23493A0C-922B-DD40-AD2B-70E1D1FB16FF}"/>
                  </a:ext>
                </a:extLst>
              </p:cNvPr>
              <p:cNvCxnSpPr/>
              <p:nvPr/>
            </p:nvCxnSpPr>
            <p:spPr>
              <a:xfrm>
                <a:off x="2410414" y="2673352"/>
                <a:ext cx="2166955" cy="34729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1C8244A-DBB5-C940-B6D9-173BB83AF47F}"/>
                  </a:ext>
                </a:extLst>
              </p:cNvPr>
              <p:cNvCxnSpPr/>
              <p:nvPr/>
            </p:nvCxnSpPr>
            <p:spPr>
              <a:xfrm flipV="1">
                <a:off x="2154705" y="2673352"/>
                <a:ext cx="2250603" cy="3412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9E2C06CF-5B8E-4446-956A-DCB7F12EF463}"/>
                  </a:ext>
                </a:extLst>
              </p:cNvPr>
              <p:cNvCxnSpPr/>
              <p:nvPr/>
            </p:nvCxnSpPr>
            <p:spPr>
              <a:xfrm>
                <a:off x="1998607" y="3226809"/>
                <a:ext cx="3043806" cy="6477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EE5E26D2-060D-334C-B028-7E9D87104075}"/>
                  </a:ext>
                </a:extLst>
              </p:cNvPr>
              <p:cNvCxnSpPr/>
              <p:nvPr/>
            </p:nvCxnSpPr>
            <p:spPr>
              <a:xfrm>
                <a:off x="2602267" y="2380267"/>
                <a:ext cx="1712408" cy="300235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B33522FD-8B49-E945-9AA4-212CDE1B151E}"/>
                  </a:ext>
                </a:extLst>
              </p:cNvPr>
              <p:cNvCxnSpPr/>
              <p:nvPr/>
            </p:nvCxnSpPr>
            <p:spPr>
              <a:xfrm>
                <a:off x="2410414" y="2673352"/>
                <a:ext cx="1587266" cy="27141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DF276FCE-F780-AA44-815B-199F317CF8F9}"/>
                  </a:ext>
                </a:extLst>
              </p:cNvPr>
              <p:cNvCxnSpPr/>
              <p:nvPr/>
            </p:nvCxnSpPr>
            <p:spPr>
              <a:xfrm>
                <a:off x="2154705" y="3014554"/>
                <a:ext cx="1307687" cy="23627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39DCE525-30E6-5E44-9FE6-A42819CBC04A}"/>
                  </a:ext>
                </a:extLst>
              </p:cNvPr>
              <p:cNvCxnSpPr/>
              <p:nvPr/>
            </p:nvCxnSpPr>
            <p:spPr>
              <a:xfrm>
                <a:off x="1998607" y="3226809"/>
                <a:ext cx="1094794" cy="216067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78BC293A-9F78-6A49-944E-54D86F61DF24}"/>
                  </a:ext>
                </a:extLst>
              </p:cNvPr>
              <p:cNvCxnSpPr/>
              <p:nvPr/>
            </p:nvCxnSpPr>
            <p:spPr>
              <a:xfrm>
                <a:off x="1616512" y="3693862"/>
                <a:ext cx="862623" cy="16887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4DC2FF4B-FC93-6041-BDFF-3232A4ED8E1F}"/>
                  </a:ext>
                </a:extLst>
              </p:cNvPr>
              <p:cNvCxnSpPr/>
              <p:nvPr/>
            </p:nvCxnSpPr>
            <p:spPr>
              <a:xfrm>
                <a:off x="1424941" y="3993136"/>
                <a:ext cx="700948" cy="138948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1D0E5B2C-A357-5649-B86E-53DA3ABA1BA3}"/>
                  </a:ext>
                </a:extLst>
              </p:cNvPr>
              <p:cNvCxnSpPr/>
              <p:nvPr/>
            </p:nvCxnSpPr>
            <p:spPr>
              <a:xfrm>
                <a:off x="1616512" y="3693862"/>
                <a:ext cx="509377" cy="16887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BFA297CE-5FD5-DE4D-BE12-62B5025C68CD}"/>
                  </a:ext>
                </a:extLst>
              </p:cNvPr>
              <p:cNvCxnSpPr/>
              <p:nvPr/>
            </p:nvCxnSpPr>
            <p:spPr>
              <a:xfrm>
                <a:off x="1424941" y="3993136"/>
                <a:ext cx="1118852" cy="14177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893DC296-CC34-B845-86BF-D61E9443F73E}"/>
                  </a:ext>
                </a:extLst>
              </p:cNvPr>
              <p:cNvCxnSpPr/>
              <p:nvPr/>
            </p:nvCxnSpPr>
            <p:spPr>
              <a:xfrm>
                <a:off x="1971825" y="3295059"/>
                <a:ext cx="507310" cy="20875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D2BF7461-64AF-2944-8BF5-9562B8E79FE5}"/>
                  </a:ext>
                </a:extLst>
              </p:cNvPr>
              <p:cNvCxnSpPr/>
              <p:nvPr/>
            </p:nvCxnSpPr>
            <p:spPr>
              <a:xfrm>
                <a:off x="1616512" y="3693862"/>
                <a:ext cx="1910538" cy="17117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B992341E-31AC-3646-B0F3-8200C7CDBB0A}"/>
                  </a:ext>
                </a:extLst>
              </p:cNvPr>
              <p:cNvCxnSpPr/>
              <p:nvPr/>
            </p:nvCxnSpPr>
            <p:spPr>
              <a:xfrm>
                <a:off x="2410414" y="2673352"/>
                <a:ext cx="68721" cy="270927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B671C0C0-D2C2-B04B-995F-46C53C8383E2}"/>
                  </a:ext>
                </a:extLst>
              </p:cNvPr>
              <p:cNvCxnSpPr/>
              <p:nvPr/>
            </p:nvCxnSpPr>
            <p:spPr>
              <a:xfrm flipH="1">
                <a:off x="2125889" y="2380267"/>
                <a:ext cx="476378" cy="300235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51385467-31F8-4E41-9830-D6D9C11C2150}"/>
                  </a:ext>
                </a:extLst>
              </p:cNvPr>
              <p:cNvCxnSpPr/>
              <p:nvPr/>
            </p:nvCxnSpPr>
            <p:spPr>
              <a:xfrm>
                <a:off x="1616512" y="3693862"/>
                <a:ext cx="2445826" cy="17218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C52D922E-DE9D-374F-B35B-8CEAB124D2B0}"/>
                  </a:ext>
                </a:extLst>
              </p:cNvPr>
              <p:cNvCxnSpPr/>
              <p:nvPr/>
            </p:nvCxnSpPr>
            <p:spPr>
              <a:xfrm>
                <a:off x="1616512" y="3693862"/>
                <a:ext cx="2698163" cy="16887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B41FF7D2-EC8E-C642-A48F-4EB2C321E9AB}"/>
                  </a:ext>
                </a:extLst>
              </p:cNvPr>
              <p:cNvCxnSpPr/>
              <p:nvPr/>
            </p:nvCxnSpPr>
            <p:spPr>
              <a:xfrm>
                <a:off x="1971825" y="3295059"/>
                <a:ext cx="1490567" cy="20822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27DF4B36-931D-AA4C-9792-F6D6AC443BFD}"/>
                  </a:ext>
                </a:extLst>
              </p:cNvPr>
              <p:cNvCxnSpPr/>
              <p:nvPr/>
            </p:nvCxnSpPr>
            <p:spPr>
              <a:xfrm>
                <a:off x="2410414" y="2673352"/>
                <a:ext cx="68721" cy="270927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9E883BD3-6B55-1948-A30D-2CC233A6289A}"/>
                  </a:ext>
                </a:extLst>
              </p:cNvPr>
              <p:cNvCxnSpPr/>
              <p:nvPr/>
            </p:nvCxnSpPr>
            <p:spPr>
              <a:xfrm flipH="1" flipV="1">
                <a:off x="2629049" y="2312017"/>
                <a:ext cx="464352" cy="30754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E42E4094-E757-324D-9B1A-C352FFBF876A}"/>
                  </a:ext>
                </a:extLst>
              </p:cNvPr>
              <p:cNvCxnSpPr/>
              <p:nvPr/>
            </p:nvCxnSpPr>
            <p:spPr>
              <a:xfrm flipH="1" flipV="1">
                <a:off x="1424941" y="3993136"/>
                <a:ext cx="1668460" cy="13943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7AA2A85D-3934-3F4C-A535-16F3638CD8D5}"/>
                  </a:ext>
                </a:extLst>
              </p:cNvPr>
              <p:cNvCxnSpPr/>
              <p:nvPr/>
            </p:nvCxnSpPr>
            <p:spPr>
              <a:xfrm flipH="1" flipV="1">
                <a:off x="1424941" y="3993136"/>
                <a:ext cx="2889734" cy="138948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C2476145-4588-2F4A-9FBF-94417B9715B7}"/>
                  </a:ext>
                </a:extLst>
              </p:cNvPr>
              <p:cNvCxnSpPr/>
              <p:nvPr/>
            </p:nvCxnSpPr>
            <p:spPr>
              <a:xfrm flipH="1" flipV="1">
                <a:off x="2181487" y="2946304"/>
                <a:ext cx="2068530" cy="24645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05984713-C26C-D44F-9F1D-ECBA056FADE9}"/>
                  </a:ext>
                </a:extLst>
              </p:cNvPr>
              <p:cNvCxnSpPr/>
              <p:nvPr/>
            </p:nvCxnSpPr>
            <p:spPr>
              <a:xfrm flipV="1">
                <a:off x="2190547" y="3241956"/>
                <a:ext cx="2740297" cy="21689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6E986074-08D7-8A42-B59D-4CD3BED5F1C1}"/>
                  </a:ext>
                </a:extLst>
              </p:cNvPr>
              <p:cNvCxnSpPr/>
              <p:nvPr/>
            </p:nvCxnSpPr>
            <p:spPr>
              <a:xfrm flipV="1">
                <a:off x="2543793" y="3806282"/>
                <a:ext cx="2525402" cy="160461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F8FFC5F2-5C93-754B-B8B1-9F8CB1DD7EB4}"/>
                  </a:ext>
                </a:extLst>
              </p:cNvPr>
              <p:cNvCxnSpPr/>
              <p:nvPr/>
            </p:nvCxnSpPr>
            <p:spPr>
              <a:xfrm flipV="1">
                <a:off x="3093401" y="3942782"/>
                <a:ext cx="1975794" cy="14446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64AAAF32-87B3-1048-B0F3-C085D1C9501E}"/>
                  </a:ext>
                </a:extLst>
              </p:cNvPr>
              <p:cNvCxnSpPr/>
              <p:nvPr/>
            </p:nvCxnSpPr>
            <p:spPr>
              <a:xfrm flipV="1">
                <a:off x="3184841" y="2673352"/>
                <a:ext cx="1220467" cy="28106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415CC983-5AB8-264A-82BE-195EE8B00671}"/>
                  </a:ext>
                </a:extLst>
              </p:cNvPr>
              <p:cNvCxnSpPr/>
              <p:nvPr/>
            </p:nvCxnSpPr>
            <p:spPr>
              <a:xfrm flipV="1">
                <a:off x="4379333" y="3088896"/>
                <a:ext cx="224818" cy="232199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952688AD-AC4A-4841-B4BB-8BCB8A48D938}"/>
                  </a:ext>
                </a:extLst>
              </p:cNvPr>
              <p:cNvCxnSpPr/>
              <p:nvPr/>
            </p:nvCxnSpPr>
            <p:spPr>
              <a:xfrm>
                <a:off x="2602267" y="2380267"/>
                <a:ext cx="1803041" cy="29308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AABB5278-1CB8-BD47-8E79-7D307B839B4A}"/>
                  </a:ext>
                </a:extLst>
              </p:cNvPr>
              <p:cNvCxnSpPr/>
              <p:nvPr/>
            </p:nvCxnSpPr>
            <p:spPr>
              <a:xfrm>
                <a:off x="1998607" y="3226809"/>
                <a:ext cx="3070588" cy="57947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1FAD62ED-2ED5-8E4C-BF54-4598B4C34C4C}"/>
                  </a:ext>
                </a:extLst>
              </p:cNvPr>
              <p:cNvCxnSpPr/>
              <p:nvPr/>
            </p:nvCxnSpPr>
            <p:spPr>
              <a:xfrm>
                <a:off x="1616512" y="3693862"/>
                <a:ext cx="3608781" cy="4799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1DBF28AC-D907-B04D-B110-BFFD6269885A}"/>
                  </a:ext>
                </a:extLst>
              </p:cNvPr>
              <p:cNvCxnSpPr/>
              <p:nvPr/>
            </p:nvCxnSpPr>
            <p:spPr>
              <a:xfrm>
                <a:off x="1472418" y="4097932"/>
                <a:ext cx="3752875" cy="758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4172A10E-9847-C143-A4D0-7B62A93A47A8}"/>
                  </a:ext>
                </a:extLst>
              </p:cNvPr>
              <p:cNvCxnSpPr/>
              <p:nvPr/>
            </p:nvCxnSpPr>
            <p:spPr>
              <a:xfrm flipV="1">
                <a:off x="1424941" y="2301635"/>
                <a:ext cx="2759495" cy="169150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2384FF43-FC12-0242-829C-8272231FF824}"/>
                  </a:ext>
                </a:extLst>
              </p:cNvPr>
              <p:cNvCxnSpPr/>
              <p:nvPr/>
            </p:nvCxnSpPr>
            <p:spPr>
              <a:xfrm flipV="1">
                <a:off x="1424941" y="3020646"/>
                <a:ext cx="3152428" cy="9724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27F853E9-DC4D-B341-A54F-4DC5A4394DAD}"/>
                  </a:ext>
                </a:extLst>
              </p:cNvPr>
              <p:cNvCxnSpPr/>
              <p:nvPr/>
            </p:nvCxnSpPr>
            <p:spPr>
              <a:xfrm flipV="1">
                <a:off x="1998607" y="2673352"/>
                <a:ext cx="2406701" cy="5534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7A4AC6A0-07ED-314A-A67F-E291C3F26E61}"/>
                  </a:ext>
                </a:extLst>
              </p:cNvPr>
              <p:cNvCxnSpPr/>
              <p:nvPr/>
            </p:nvCxnSpPr>
            <p:spPr>
              <a:xfrm>
                <a:off x="2181487" y="2946304"/>
                <a:ext cx="2395882" cy="743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5D9C03BC-A160-0543-B283-B4B635F6B519}"/>
                  </a:ext>
                </a:extLst>
              </p:cNvPr>
              <p:cNvCxnSpPr/>
              <p:nvPr/>
            </p:nvCxnSpPr>
            <p:spPr>
              <a:xfrm>
                <a:off x="2602267" y="2380267"/>
                <a:ext cx="1889475" cy="61210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BD1FE262-C052-2D4E-93FF-761A32528977}"/>
                  </a:ext>
                </a:extLst>
              </p:cNvPr>
              <p:cNvCxnSpPr/>
              <p:nvPr/>
            </p:nvCxnSpPr>
            <p:spPr>
              <a:xfrm>
                <a:off x="2629049" y="2312017"/>
                <a:ext cx="2145697" cy="9981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9D2820AA-806B-9047-A868-F6BD8F753F21}"/>
                  </a:ext>
                </a:extLst>
              </p:cNvPr>
              <p:cNvCxnSpPr/>
              <p:nvPr/>
            </p:nvCxnSpPr>
            <p:spPr>
              <a:xfrm>
                <a:off x="2629049" y="2312017"/>
                <a:ext cx="2413364" cy="15625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D7716504-2F83-FB48-AACB-8F599604FD21}"/>
                  </a:ext>
                </a:extLst>
              </p:cNvPr>
              <p:cNvCxnSpPr/>
              <p:nvPr/>
            </p:nvCxnSpPr>
            <p:spPr>
              <a:xfrm>
                <a:off x="2629049" y="2312017"/>
                <a:ext cx="2596244" cy="18617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6E4381A8-1CF5-6C4B-B0CC-14594CB4CE3F}"/>
                  </a:ext>
                </a:extLst>
              </p:cNvPr>
              <p:cNvCxnSpPr/>
              <p:nvPr/>
            </p:nvCxnSpPr>
            <p:spPr>
              <a:xfrm flipV="1">
                <a:off x="4406115" y="3942782"/>
                <a:ext cx="663080" cy="15363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6FCA5CD-0DB2-0147-BACD-A9FA34EF75F6}"/>
                  </a:ext>
                </a:extLst>
              </p:cNvPr>
              <p:cNvCxnSpPr/>
              <p:nvPr/>
            </p:nvCxnSpPr>
            <p:spPr>
              <a:xfrm flipV="1">
                <a:off x="4406115" y="3117166"/>
                <a:ext cx="262694" cy="23619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BC7C0997-D094-5A4F-8B50-036F0D63F3AA}"/>
                  </a:ext>
                </a:extLst>
              </p:cNvPr>
              <p:cNvCxnSpPr/>
              <p:nvPr/>
            </p:nvCxnSpPr>
            <p:spPr>
              <a:xfrm flipH="1" flipV="1">
                <a:off x="4405308" y="2673352"/>
                <a:ext cx="807" cy="280579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ABEBCBEC-75AC-224F-9E1C-80DA7EDB3A4B}"/>
                  </a:ext>
                </a:extLst>
              </p:cNvPr>
              <p:cNvCxnSpPr/>
              <p:nvPr/>
            </p:nvCxnSpPr>
            <p:spPr>
              <a:xfrm flipH="1" flipV="1">
                <a:off x="4211218" y="2369885"/>
                <a:ext cx="194897" cy="31092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FE8EBBF7-4B98-3745-8D50-90D42A2C3B2B}"/>
                </a:ext>
              </a:extLst>
            </p:cNvPr>
            <p:cNvGrpSpPr/>
            <p:nvPr/>
          </p:nvGrpSpPr>
          <p:grpSpPr>
            <a:xfrm>
              <a:off x="1616512" y="3310206"/>
              <a:ext cx="3185016" cy="2105544"/>
              <a:chOff x="1616512" y="3310206"/>
              <a:chExt cx="3185016" cy="2105544"/>
            </a:xfrm>
          </p:grpSpPr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22F6096E-F603-DB4A-834C-FA99AE06C8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16512" y="3693862"/>
                <a:ext cx="2381168" cy="1693618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3006484A-717D-BE43-910A-7E6B1A7A3E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62338" y="3378456"/>
                <a:ext cx="739190" cy="203729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2B53F6F9-7C1B-D847-BD0F-EA1C914E74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16512" y="3310206"/>
                <a:ext cx="3158234" cy="383656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85C9AE4-4EDB-C349-B43C-9B341DA189ED}"/>
              </a:ext>
            </a:extLst>
          </p:cNvPr>
          <p:cNvGrpSpPr/>
          <p:nvPr/>
        </p:nvGrpSpPr>
        <p:grpSpPr>
          <a:xfrm>
            <a:off x="1173877" y="3333949"/>
            <a:ext cx="3185016" cy="2105544"/>
            <a:chOff x="2359467" y="3310206"/>
            <a:chExt cx="3185016" cy="2105544"/>
          </a:xfrm>
        </p:grpSpPr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CA7B6F64-CB3D-EA45-B452-08D8ED3215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59467" y="3693862"/>
              <a:ext cx="2381168" cy="1693618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27E065E9-A9F7-4443-87A8-064DEC79BD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5293" y="3378456"/>
              <a:ext cx="739190" cy="203729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43C857D0-953B-6144-B93C-C9745EBEAF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9467" y="3310206"/>
              <a:ext cx="3158234" cy="38365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5EFDE4B7-4A5C-A241-AF00-DA883DC0A8A6}"/>
              </a:ext>
            </a:extLst>
          </p:cNvPr>
          <p:cNvGrpSpPr/>
          <p:nvPr/>
        </p:nvGrpSpPr>
        <p:grpSpPr>
          <a:xfrm>
            <a:off x="863341" y="3061055"/>
            <a:ext cx="3656905" cy="2831831"/>
            <a:chOff x="1301003" y="3061055"/>
            <a:chExt cx="3656905" cy="2831831"/>
          </a:xfrm>
        </p:grpSpPr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F53CABD3-E5DE-F349-A1CB-3F18E03FBEA3}"/>
                </a:ext>
              </a:extLst>
            </p:cNvPr>
            <p:cNvSpPr txBox="1"/>
            <p:nvPr/>
          </p:nvSpPr>
          <p:spPr>
            <a:xfrm>
              <a:off x="1301003" y="3061055"/>
              <a:ext cx="520271" cy="584775"/>
            </a:xfrm>
            <a:prstGeom prst="rect">
              <a:avLst/>
            </a:prstGeom>
            <a:noFill/>
            <a:effectLst>
              <a:glow rad="25400">
                <a:schemeClr val="bg1"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endParaRPr lang="en-US" sz="3200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FB1B7A2E-4C48-A940-98D2-8E2D586145FD}"/>
                </a:ext>
              </a:extLst>
            </p:cNvPr>
            <p:cNvSpPr txBox="1"/>
            <p:nvPr/>
          </p:nvSpPr>
          <p:spPr>
            <a:xfrm>
              <a:off x="3547660" y="5308111"/>
              <a:ext cx="520271" cy="584775"/>
            </a:xfrm>
            <a:prstGeom prst="rect">
              <a:avLst/>
            </a:prstGeom>
            <a:noFill/>
            <a:effectLst>
              <a:glow rad="25400">
                <a:schemeClr val="bg1"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endParaRPr lang="en-US" sz="3200" dirty="0"/>
            </a:p>
          </p:txBody>
        </p: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F371D237-D01B-3547-92BB-702418A29F44}"/>
                </a:ext>
              </a:extLst>
            </p:cNvPr>
            <p:cNvGrpSpPr/>
            <p:nvPr/>
          </p:nvGrpSpPr>
          <p:grpSpPr>
            <a:xfrm>
              <a:off x="1460414" y="3212374"/>
              <a:ext cx="3497494" cy="2364404"/>
              <a:chOff x="1460414" y="3212374"/>
              <a:chExt cx="3497494" cy="2364404"/>
            </a:xfrm>
            <a:solidFill>
              <a:srgbClr val="C00000"/>
            </a:solidFill>
          </p:grpSpPr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2EBAE4B4-1145-684E-94ED-C6F2FF9CCEC6}"/>
                  </a:ext>
                </a:extLst>
              </p:cNvPr>
              <p:cNvSpPr/>
              <p:nvPr/>
            </p:nvSpPr>
            <p:spPr>
              <a:xfrm>
                <a:off x="1460414" y="3523789"/>
                <a:ext cx="182880" cy="19304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7DAC60B3-C135-4549-B1F1-6FF553F9CDD8}"/>
                  </a:ext>
                </a:extLst>
              </p:cNvPr>
              <p:cNvSpPr/>
              <p:nvPr/>
            </p:nvSpPr>
            <p:spPr>
              <a:xfrm>
                <a:off x="4775028" y="3212374"/>
                <a:ext cx="182880" cy="19304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B45FC87C-1304-DB4D-9C66-77A59DCD4FA9}"/>
                  </a:ext>
                </a:extLst>
              </p:cNvPr>
              <p:cNvSpPr/>
              <p:nvPr/>
            </p:nvSpPr>
            <p:spPr>
              <a:xfrm>
                <a:off x="3911026" y="5383738"/>
                <a:ext cx="182880" cy="19304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4" name="Straight Connector 3"/>
          <p:cNvCxnSpPr/>
          <p:nvPr/>
        </p:nvCxnSpPr>
        <p:spPr>
          <a:xfrm>
            <a:off x="934638" y="2673352"/>
            <a:ext cx="1271906" cy="859432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 flipV="1">
            <a:off x="3808382" y="2879720"/>
            <a:ext cx="1069882" cy="561086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>
            <a:off x="2841921" y="4702014"/>
            <a:ext cx="0" cy="1659709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le 2"/>
              <p:cNvSpPr/>
              <p:nvPr/>
            </p:nvSpPr>
            <p:spPr>
              <a:xfrm>
                <a:off x="6717775" y="1505063"/>
                <a:ext cx="4779952" cy="2080677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If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sz="3600" dirty="0"/>
                  <a:t> groups: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3600" dirty="0"/>
                  <a:t> problems </a:t>
                </a:r>
              </a:p>
              <a:p>
                <a:pPr algn="ctr"/>
                <a:r>
                  <a:rPr lang="en-US" sz="3600" dirty="0"/>
                  <a:t>size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d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600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Rounded 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775" y="1505063"/>
                <a:ext cx="4779952" cy="2080677"/>
              </a:xfrm>
              <a:prstGeom prst="roundRect">
                <a:avLst/>
              </a:prstGeom>
              <a:blipFill>
                <a:blip r:embed="rId4"/>
                <a:stretch>
                  <a:fillRect b="-2915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4" name="Group 263">
            <a:extLst>
              <a:ext uri="{FF2B5EF4-FFF2-40B4-BE49-F238E27FC236}">
                <a16:creationId xmlns:a16="http://schemas.microsoft.com/office/drawing/2014/main" id="{02EC45EC-9F78-C344-BA13-0223FB67907A}"/>
              </a:ext>
            </a:extLst>
          </p:cNvPr>
          <p:cNvGrpSpPr/>
          <p:nvPr/>
        </p:nvGrpSpPr>
        <p:grpSpPr>
          <a:xfrm>
            <a:off x="6124298" y="4863701"/>
            <a:ext cx="1218342" cy="1138543"/>
            <a:chOff x="1646340" y="2495814"/>
            <a:chExt cx="4096505" cy="4072199"/>
          </a:xfrm>
        </p:grpSpPr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09239086-0C7B-2242-BFC4-CE11BE721006}"/>
                </a:ext>
              </a:extLst>
            </p:cNvPr>
            <p:cNvSpPr/>
            <p:nvPr/>
          </p:nvSpPr>
          <p:spPr>
            <a:xfrm rot="18414348">
              <a:off x="873231" y="3621893"/>
              <a:ext cx="2868692" cy="61653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F265362C-8733-EC41-8028-60BEA2CE7921}"/>
                </a:ext>
              </a:extLst>
            </p:cNvPr>
            <p:cNvSpPr/>
            <p:nvPr/>
          </p:nvSpPr>
          <p:spPr>
            <a:xfrm rot="3698781">
              <a:off x="3740810" y="3682502"/>
              <a:ext cx="2868692" cy="67751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7549B76C-7563-D749-9739-530EE40EF951}"/>
                </a:ext>
              </a:extLst>
            </p:cNvPr>
            <p:cNvSpPr/>
            <p:nvPr/>
          </p:nvSpPr>
          <p:spPr>
            <a:xfrm>
              <a:off x="2245647" y="5938536"/>
              <a:ext cx="2868692" cy="62947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1243317F-9DB2-6D45-8FB7-9AD80BE47007}"/>
                </a:ext>
              </a:extLst>
            </p:cNvPr>
            <p:cNvSpPr/>
            <p:nvPr/>
          </p:nvSpPr>
          <p:spPr>
            <a:xfrm>
              <a:off x="2611878" y="3129826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F88A1DDE-7104-2744-BE22-AF9385787492}"/>
                </a:ext>
              </a:extLst>
            </p:cNvPr>
            <p:cNvSpPr/>
            <p:nvPr/>
          </p:nvSpPr>
          <p:spPr>
            <a:xfrm>
              <a:off x="4778936" y="3282713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8F062B71-899B-704A-873B-D24116152C32}"/>
                </a:ext>
              </a:extLst>
            </p:cNvPr>
            <p:cNvSpPr/>
            <p:nvPr/>
          </p:nvSpPr>
          <p:spPr>
            <a:xfrm>
              <a:off x="5175156" y="3987817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5554D8F6-E9ED-D845-8C56-D76C7E06F32E}"/>
                </a:ext>
              </a:extLst>
            </p:cNvPr>
            <p:cNvSpPr/>
            <p:nvPr/>
          </p:nvSpPr>
          <p:spPr>
            <a:xfrm>
              <a:off x="5442823" y="4552143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B2CC4DD3-4E35-684A-A223-5C43AAA5DA6C}"/>
                </a:ext>
              </a:extLst>
            </p:cNvPr>
            <p:cNvSpPr/>
            <p:nvPr/>
          </p:nvSpPr>
          <p:spPr>
            <a:xfrm>
              <a:off x="2788105" y="6156754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A0E42051-F83F-E44A-B68C-83A2C3AA7488}"/>
                </a:ext>
              </a:extLst>
            </p:cNvPr>
            <p:cNvSpPr/>
            <p:nvPr/>
          </p:nvSpPr>
          <p:spPr>
            <a:xfrm>
              <a:off x="3771362" y="6151451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83FD6494-9226-9C4F-A6E7-6CF93A6B8EAE}"/>
                </a:ext>
              </a:extLst>
            </p:cNvPr>
            <p:cNvSpPr/>
            <p:nvPr/>
          </p:nvSpPr>
          <p:spPr>
            <a:xfrm>
              <a:off x="4623645" y="6156754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150C41DE-A46C-984B-A077-9DC8E708B359}"/>
                </a:ext>
              </a:extLst>
            </p:cNvPr>
            <p:cNvCxnSpPr>
              <a:cxnSpLocks/>
              <a:endCxn id="271" idx="2"/>
            </p:cNvCxnSpPr>
            <p:nvPr/>
          </p:nvCxnSpPr>
          <p:spPr>
            <a:xfrm>
              <a:off x="2399017" y="4000940"/>
              <a:ext cx="3043806" cy="647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F7DCD87A-CADB-9F4B-9846-9A99A964DCAA}"/>
                </a:ext>
              </a:extLst>
            </p:cNvPr>
            <p:cNvCxnSpPr>
              <a:cxnSpLocks/>
              <a:endCxn id="272" idx="7"/>
            </p:cNvCxnSpPr>
            <p:nvPr/>
          </p:nvCxnSpPr>
          <p:spPr>
            <a:xfrm>
              <a:off x="1825351" y="4767267"/>
              <a:ext cx="1118852" cy="14177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F1DC7BAA-FD8D-7C42-AA3C-A3915B2B1BBE}"/>
                </a:ext>
              </a:extLst>
            </p:cNvPr>
            <p:cNvCxnSpPr>
              <a:cxnSpLocks/>
              <a:endCxn id="272" idx="0"/>
            </p:cNvCxnSpPr>
            <p:nvPr/>
          </p:nvCxnSpPr>
          <p:spPr>
            <a:xfrm>
              <a:off x="2372235" y="4069190"/>
              <a:ext cx="507310" cy="20875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38AD992A-2065-B44B-B1B1-15540D986DF5}"/>
                </a:ext>
              </a:extLst>
            </p:cNvPr>
            <p:cNvCxnSpPr>
              <a:cxnSpLocks/>
              <a:endCxn id="273" idx="7"/>
            </p:cNvCxnSpPr>
            <p:nvPr/>
          </p:nvCxnSpPr>
          <p:spPr>
            <a:xfrm>
              <a:off x="1857219" y="4609524"/>
              <a:ext cx="2070241" cy="15701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82001A64-59BF-F045-8392-744C214DC58F}"/>
                </a:ext>
              </a:extLst>
            </p:cNvPr>
            <p:cNvCxnSpPr>
              <a:cxnSpLocks/>
              <a:stCxn id="268" idx="5"/>
              <a:endCxn id="272" idx="0"/>
            </p:cNvCxnSpPr>
            <p:nvPr/>
          </p:nvCxnSpPr>
          <p:spPr>
            <a:xfrm flipH="1">
              <a:off x="2879545" y="3462355"/>
              <a:ext cx="47361" cy="26943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0EC37857-FFB9-4544-8014-C10B01006001}"/>
                </a:ext>
              </a:extLst>
            </p:cNvPr>
            <p:cNvCxnSpPr>
              <a:cxnSpLocks/>
              <a:endCxn id="273" idx="0"/>
            </p:cNvCxnSpPr>
            <p:nvPr/>
          </p:nvCxnSpPr>
          <p:spPr>
            <a:xfrm>
              <a:off x="2372235" y="4069190"/>
              <a:ext cx="1490567" cy="20822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F5D25BD6-62AA-9243-8639-14A49F5D622E}"/>
                </a:ext>
              </a:extLst>
            </p:cNvPr>
            <p:cNvCxnSpPr>
              <a:cxnSpLocks/>
              <a:stCxn id="268" idx="5"/>
              <a:endCxn id="272" idx="0"/>
            </p:cNvCxnSpPr>
            <p:nvPr/>
          </p:nvCxnSpPr>
          <p:spPr>
            <a:xfrm flipH="1">
              <a:off x="2879545" y="3462355"/>
              <a:ext cx="47361" cy="26943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18BB8B1-7DA7-6543-A69E-3CDB49FF1115}"/>
                </a:ext>
              </a:extLst>
            </p:cNvPr>
            <p:cNvCxnSpPr>
              <a:cxnSpLocks/>
              <a:stCxn id="274" idx="0"/>
            </p:cNvCxnSpPr>
            <p:nvPr/>
          </p:nvCxnSpPr>
          <p:spPr>
            <a:xfrm flipH="1" flipV="1">
              <a:off x="2372235" y="4069190"/>
              <a:ext cx="2342850" cy="2087564"/>
            </a:xfrm>
            <a:prstGeom prst="line">
              <a:avLst/>
            </a:prstGeom>
            <a:ln w="63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B9956320-0A91-FD4A-930E-8F5B82DE776B}"/>
                </a:ext>
              </a:extLst>
            </p:cNvPr>
            <p:cNvCxnSpPr>
              <a:cxnSpLocks/>
              <a:stCxn id="274" idx="0"/>
            </p:cNvCxnSpPr>
            <p:nvPr/>
          </p:nvCxnSpPr>
          <p:spPr>
            <a:xfrm flipH="1" flipV="1">
              <a:off x="1825351" y="4767267"/>
              <a:ext cx="2889734" cy="13894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DB9FFC7F-7249-764D-A5CB-959A4A20C4AE}"/>
                </a:ext>
              </a:extLst>
            </p:cNvPr>
            <p:cNvCxnSpPr>
              <a:cxnSpLocks/>
              <a:stCxn id="274" idx="1"/>
              <a:endCxn id="270" idx="3"/>
            </p:cNvCxnSpPr>
            <p:nvPr/>
          </p:nvCxnSpPr>
          <p:spPr>
            <a:xfrm flipV="1">
              <a:off x="4650427" y="4152587"/>
              <a:ext cx="551511" cy="2032437"/>
            </a:xfrm>
            <a:prstGeom prst="line">
              <a:avLst/>
            </a:prstGeom>
            <a:ln w="95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774A659D-F471-504F-AE5F-90D4DF1E4E11}"/>
                </a:ext>
              </a:extLst>
            </p:cNvPr>
            <p:cNvCxnSpPr>
              <a:cxnSpLocks/>
              <a:endCxn id="270" idx="2"/>
            </p:cNvCxnSpPr>
            <p:nvPr/>
          </p:nvCxnSpPr>
          <p:spPr>
            <a:xfrm>
              <a:off x="2399017" y="4000940"/>
              <a:ext cx="2776139" cy="83397"/>
            </a:xfrm>
            <a:prstGeom prst="line">
              <a:avLst/>
            </a:prstGeom>
            <a:ln w="63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D3CE9FBA-88CD-4B4D-8069-C9254C014FFE}"/>
                </a:ext>
              </a:extLst>
            </p:cNvPr>
            <p:cNvCxnSpPr>
              <a:cxnSpLocks/>
              <a:endCxn id="269" idx="3"/>
            </p:cNvCxnSpPr>
            <p:nvPr/>
          </p:nvCxnSpPr>
          <p:spPr>
            <a:xfrm flipV="1">
              <a:off x="2399017" y="3447483"/>
              <a:ext cx="2406701" cy="5534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31017A3C-7071-A648-B51E-4BDF78E285DB}"/>
                </a:ext>
              </a:extLst>
            </p:cNvPr>
            <p:cNvCxnSpPr>
              <a:stCxn id="274" idx="6"/>
              <a:endCxn id="271" idx="3"/>
            </p:cNvCxnSpPr>
            <p:nvPr/>
          </p:nvCxnSpPr>
          <p:spPr>
            <a:xfrm flipV="1">
              <a:off x="4806525" y="4716913"/>
              <a:ext cx="663080" cy="15363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3FAFED8E-AA5D-ED48-BDB4-3901AA308076}"/>
                </a:ext>
              </a:extLst>
            </p:cNvPr>
            <p:cNvCxnSpPr>
              <a:stCxn id="274" idx="6"/>
              <a:endCxn id="269" idx="3"/>
            </p:cNvCxnSpPr>
            <p:nvPr/>
          </p:nvCxnSpPr>
          <p:spPr>
            <a:xfrm flipH="1" flipV="1">
              <a:off x="4805718" y="3447483"/>
              <a:ext cx="807" cy="28057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B6FCF3E3-22D3-6A4B-93D7-C676267A457F}"/>
                </a:ext>
              </a:extLst>
            </p:cNvPr>
            <p:cNvCxnSpPr>
              <a:cxnSpLocks/>
              <a:stCxn id="268" idx="4"/>
              <a:endCxn id="273" idx="6"/>
            </p:cNvCxnSpPr>
            <p:nvPr/>
          </p:nvCxnSpPr>
          <p:spPr>
            <a:xfrm>
              <a:off x="2796417" y="3519408"/>
              <a:ext cx="1157825" cy="27285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BD28EBD3-7A36-404C-84CD-BB1ED4C9AB88}"/>
                </a:ext>
              </a:extLst>
            </p:cNvPr>
            <p:cNvCxnSpPr>
              <a:cxnSpLocks/>
              <a:stCxn id="269" idx="2"/>
            </p:cNvCxnSpPr>
            <p:nvPr/>
          </p:nvCxnSpPr>
          <p:spPr>
            <a:xfrm flipH="1">
              <a:off x="3903938" y="3379233"/>
              <a:ext cx="874998" cy="27694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75EEA254-2B35-FC41-BA24-CB1C818E079C}"/>
                </a:ext>
              </a:extLst>
            </p:cNvPr>
            <p:cNvCxnSpPr>
              <a:cxnSpLocks/>
              <a:stCxn id="271" idx="3"/>
            </p:cNvCxnSpPr>
            <p:nvPr/>
          </p:nvCxnSpPr>
          <p:spPr>
            <a:xfrm flipH="1">
              <a:off x="3876555" y="4716913"/>
              <a:ext cx="1593050" cy="14795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0430CAE9-71FF-ED4A-8E27-1DC75BFD3B7D}"/>
                </a:ext>
              </a:extLst>
            </p:cNvPr>
            <p:cNvCxnSpPr>
              <a:cxnSpLocks/>
              <a:endCxn id="274" idx="5"/>
            </p:cNvCxnSpPr>
            <p:nvPr/>
          </p:nvCxnSpPr>
          <p:spPr>
            <a:xfrm>
              <a:off x="2770355" y="3345108"/>
              <a:ext cx="2009388" cy="29764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88DC3E8E-10AA-9C48-A61B-0608FFBF41CC}"/>
                </a:ext>
              </a:extLst>
            </p:cNvPr>
            <p:cNvCxnSpPr>
              <a:cxnSpLocks/>
              <a:stCxn id="269" idx="3"/>
              <a:endCxn id="272" idx="0"/>
            </p:cNvCxnSpPr>
            <p:nvPr/>
          </p:nvCxnSpPr>
          <p:spPr>
            <a:xfrm flipH="1">
              <a:off x="2879545" y="3447483"/>
              <a:ext cx="1926173" cy="27092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A7640AD5-4DD4-0C46-B9B1-4A41F22C2358}"/>
                </a:ext>
              </a:extLst>
            </p:cNvPr>
            <p:cNvSpPr/>
            <p:nvPr/>
          </p:nvSpPr>
          <p:spPr>
            <a:xfrm>
              <a:off x="2121997" y="3797371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491CDACB-8E95-AF48-ACE9-5E3969A6C72C}"/>
                </a:ext>
              </a:extLst>
            </p:cNvPr>
            <p:cNvSpPr/>
            <p:nvPr/>
          </p:nvSpPr>
          <p:spPr>
            <a:xfrm>
              <a:off x="1646340" y="4403829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0DD29D22-5970-6745-8FB3-743002BA13CE}"/>
                </a:ext>
              </a:extLst>
            </p:cNvPr>
            <p:cNvSpPr/>
            <p:nvPr/>
          </p:nvSpPr>
          <p:spPr>
            <a:xfrm>
              <a:off x="2699296" y="6084956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4E9B13B3-3FCE-CC40-B00F-6FE1157724BD}"/>
                </a:ext>
              </a:extLst>
            </p:cNvPr>
            <p:cNvSpPr/>
            <p:nvPr/>
          </p:nvSpPr>
          <p:spPr>
            <a:xfrm>
              <a:off x="3666860" y="6064338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88AB2DE2-1595-3E42-B0EF-0638E2615679}"/>
                </a:ext>
              </a:extLst>
            </p:cNvPr>
            <p:cNvSpPr/>
            <p:nvPr/>
          </p:nvSpPr>
          <p:spPr>
            <a:xfrm>
              <a:off x="4477291" y="6058679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1B1926EC-609A-8345-8B9D-EB301F959BA6}"/>
                </a:ext>
              </a:extLst>
            </p:cNvPr>
            <p:cNvSpPr/>
            <p:nvPr/>
          </p:nvSpPr>
          <p:spPr>
            <a:xfrm>
              <a:off x="5373767" y="4464115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7FB23413-D19D-A747-9617-A0045B4C263E}"/>
                </a:ext>
              </a:extLst>
            </p:cNvPr>
            <p:cNvSpPr/>
            <p:nvPr/>
          </p:nvSpPr>
          <p:spPr>
            <a:xfrm>
              <a:off x="5097352" y="3873398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8763A5CF-574D-5F4F-82F6-9F1CE9AAB47B}"/>
                </a:ext>
              </a:extLst>
            </p:cNvPr>
            <p:cNvSpPr/>
            <p:nvPr/>
          </p:nvSpPr>
          <p:spPr>
            <a:xfrm>
              <a:off x="4678246" y="3226219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02EC45EC-9F78-C344-BA13-0223FB67907A}"/>
              </a:ext>
            </a:extLst>
          </p:cNvPr>
          <p:cNvGrpSpPr/>
          <p:nvPr/>
        </p:nvGrpSpPr>
        <p:grpSpPr>
          <a:xfrm>
            <a:off x="7658477" y="4875279"/>
            <a:ext cx="1218342" cy="1138543"/>
            <a:chOff x="1646340" y="2495814"/>
            <a:chExt cx="4096505" cy="4072199"/>
          </a:xfrm>
        </p:grpSpPr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09239086-0C7B-2242-BFC4-CE11BE721006}"/>
                </a:ext>
              </a:extLst>
            </p:cNvPr>
            <p:cNvSpPr/>
            <p:nvPr/>
          </p:nvSpPr>
          <p:spPr>
            <a:xfrm rot="18414348">
              <a:off x="873231" y="3621893"/>
              <a:ext cx="2868692" cy="61653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F265362C-8733-EC41-8028-60BEA2CE7921}"/>
                </a:ext>
              </a:extLst>
            </p:cNvPr>
            <p:cNvSpPr/>
            <p:nvPr/>
          </p:nvSpPr>
          <p:spPr>
            <a:xfrm rot="3698781">
              <a:off x="3740810" y="3682502"/>
              <a:ext cx="2868692" cy="67751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7549B76C-7563-D749-9739-530EE40EF951}"/>
                </a:ext>
              </a:extLst>
            </p:cNvPr>
            <p:cNvSpPr/>
            <p:nvPr/>
          </p:nvSpPr>
          <p:spPr>
            <a:xfrm>
              <a:off x="2245647" y="5938536"/>
              <a:ext cx="2868692" cy="62947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1243317F-9DB2-6D45-8FB7-9AD80BE47007}"/>
                </a:ext>
              </a:extLst>
            </p:cNvPr>
            <p:cNvSpPr/>
            <p:nvPr/>
          </p:nvSpPr>
          <p:spPr>
            <a:xfrm>
              <a:off x="2611878" y="3129826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F88A1DDE-7104-2744-BE22-AF9385787492}"/>
                </a:ext>
              </a:extLst>
            </p:cNvPr>
            <p:cNvSpPr/>
            <p:nvPr/>
          </p:nvSpPr>
          <p:spPr>
            <a:xfrm>
              <a:off x="4778936" y="3282713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8F062B71-899B-704A-873B-D24116152C32}"/>
                </a:ext>
              </a:extLst>
            </p:cNvPr>
            <p:cNvSpPr/>
            <p:nvPr/>
          </p:nvSpPr>
          <p:spPr>
            <a:xfrm>
              <a:off x="5175156" y="3987817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5554D8F6-E9ED-D845-8C56-D76C7E06F32E}"/>
                </a:ext>
              </a:extLst>
            </p:cNvPr>
            <p:cNvSpPr/>
            <p:nvPr/>
          </p:nvSpPr>
          <p:spPr>
            <a:xfrm>
              <a:off x="5442823" y="4552143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B2CC4DD3-4E35-684A-A223-5C43AAA5DA6C}"/>
                </a:ext>
              </a:extLst>
            </p:cNvPr>
            <p:cNvSpPr/>
            <p:nvPr/>
          </p:nvSpPr>
          <p:spPr>
            <a:xfrm>
              <a:off x="2788105" y="6156754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A0E42051-F83F-E44A-B68C-83A2C3AA7488}"/>
                </a:ext>
              </a:extLst>
            </p:cNvPr>
            <p:cNvSpPr/>
            <p:nvPr/>
          </p:nvSpPr>
          <p:spPr>
            <a:xfrm>
              <a:off x="3771362" y="6151451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83FD6494-9226-9C4F-A6E7-6CF93A6B8EAE}"/>
                </a:ext>
              </a:extLst>
            </p:cNvPr>
            <p:cNvSpPr/>
            <p:nvPr/>
          </p:nvSpPr>
          <p:spPr>
            <a:xfrm>
              <a:off x="4623645" y="6156754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150C41DE-A46C-984B-A077-9DC8E708B359}"/>
                </a:ext>
              </a:extLst>
            </p:cNvPr>
            <p:cNvCxnSpPr>
              <a:cxnSpLocks/>
              <a:endCxn id="347" idx="2"/>
            </p:cNvCxnSpPr>
            <p:nvPr/>
          </p:nvCxnSpPr>
          <p:spPr>
            <a:xfrm>
              <a:off x="2399017" y="4000940"/>
              <a:ext cx="3043806" cy="647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F7DCD87A-CADB-9F4B-9846-9A99A964DCAA}"/>
                </a:ext>
              </a:extLst>
            </p:cNvPr>
            <p:cNvCxnSpPr>
              <a:cxnSpLocks/>
              <a:endCxn id="348" idx="7"/>
            </p:cNvCxnSpPr>
            <p:nvPr/>
          </p:nvCxnSpPr>
          <p:spPr>
            <a:xfrm>
              <a:off x="1825351" y="4767267"/>
              <a:ext cx="1118852" cy="14177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F1DC7BAA-FD8D-7C42-AA3C-A3915B2B1BBE}"/>
                </a:ext>
              </a:extLst>
            </p:cNvPr>
            <p:cNvCxnSpPr>
              <a:cxnSpLocks/>
              <a:endCxn id="348" idx="0"/>
            </p:cNvCxnSpPr>
            <p:nvPr/>
          </p:nvCxnSpPr>
          <p:spPr>
            <a:xfrm>
              <a:off x="2372235" y="4069190"/>
              <a:ext cx="507310" cy="20875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38AD992A-2065-B44B-B1B1-15540D986DF5}"/>
                </a:ext>
              </a:extLst>
            </p:cNvPr>
            <p:cNvCxnSpPr>
              <a:cxnSpLocks/>
              <a:endCxn id="349" idx="7"/>
            </p:cNvCxnSpPr>
            <p:nvPr/>
          </p:nvCxnSpPr>
          <p:spPr>
            <a:xfrm>
              <a:off x="1857219" y="4609524"/>
              <a:ext cx="2070241" cy="15701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82001A64-59BF-F045-8392-744C214DC58F}"/>
                </a:ext>
              </a:extLst>
            </p:cNvPr>
            <p:cNvCxnSpPr>
              <a:cxnSpLocks/>
              <a:stCxn id="344" idx="5"/>
              <a:endCxn id="348" idx="0"/>
            </p:cNvCxnSpPr>
            <p:nvPr/>
          </p:nvCxnSpPr>
          <p:spPr>
            <a:xfrm flipH="1">
              <a:off x="2879545" y="3462355"/>
              <a:ext cx="47361" cy="26943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0EC37857-FFB9-4544-8014-C10B01006001}"/>
                </a:ext>
              </a:extLst>
            </p:cNvPr>
            <p:cNvCxnSpPr>
              <a:cxnSpLocks/>
              <a:endCxn id="349" idx="0"/>
            </p:cNvCxnSpPr>
            <p:nvPr/>
          </p:nvCxnSpPr>
          <p:spPr>
            <a:xfrm>
              <a:off x="2372235" y="4069190"/>
              <a:ext cx="1490567" cy="20822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F5D25BD6-62AA-9243-8639-14A49F5D622E}"/>
                </a:ext>
              </a:extLst>
            </p:cNvPr>
            <p:cNvCxnSpPr>
              <a:cxnSpLocks/>
              <a:stCxn id="344" idx="5"/>
              <a:endCxn id="348" idx="0"/>
            </p:cNvCxnSpPr>
            <p:nvPr/>
          </p:nvCxnSpPr>
          <p:spPr>
            <a:xfrm flipH="1">
              <a:off x="2879545" y="3462355"/>
              <a:ext cx="47361" cy="26943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518BB8B1-7DA7-6543-A69E-3CDB49FF1115}"/>
                </a:ext>
              </a:extLst>
            </p:cNvPr>
            <p:cNvCxnSpPr>
              <a:cxnSpLocks/>
              <a:stCxn id="350" idx="0"/>
            </p:cNvCxnSpPr>
            <p:nvPr/>
          </p:nvCxnSpPr>
          <p:spPr>
            <a:xfrm flipH="1" flipV="1">
              <a:off x="2372235" y="4069190"/>
              <a:ext cx="2342850" cy="2087564"/>
            </a:xfrm>
            <a:prstGeom prst="line">
              <a:avLst/>
            </a:prstGeom>
            <a:ln w="63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B9956320-0A91-FD4A-930E-8F5B82DE776B}"/>
                </a:ext>
              </a:extLst>
            </p:cNvPr>
            <p:cNvCxnSpPr>
              <a:cxnSpLocks/>
              <a:stCxn id="350" idx="0"/>
            </p:cNvCxnSpPr>
            <p:nvPr/>
          </p:nvCxnSpPr>
          <p:spPr>
            <a:xfrm flipH="1" flipV="1">
              <a:off x="1825351" y="4767267"/>
              <a:ext cx="2889734" cy="13894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DB9FFC7F-7249-764D-A5CB-959A4A20C4AE}"/>
                </a:ext>
              </a:extLst>
            </p:cNvPr>
            <p:cNvCxnSpPr>
              <a:cxnSpLocks/>
              <a:stCxn id="350" idx="1"/>
              <a:endCxn id="346" idx="3"/>
            </p:cNvCxnSpPr>
            <p:nvPr/>
          </p:nvCxnSpPr>
          <p:spPr>
            <a:xfrm flipV="1">
              <a:off x="4650427" y="4152587"/>
              <a:ext cx="551511" cy="2032437"/>
            </a:xfrm>
            <a:prstGeom prst="line">
              <a:avLst/>
            </a:prstGeom>
            <a:ln w="95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774A659D-F471-504F-AE5F-90D4DF1E4E11}"/>
                </a:ext>
              </a:extLst>
            </p:cNvPr>
            <p:cNvCxnSpPr>
              <a:cxnSpLocks/>
              <a:endCxn id="346" idx="2"/>
            </p:cNvCxnSpPr>
            <p:nvPr/>
          </p:nvCxnSpPr>
          <p:spPr>
            <a:xfrm>
              <a:off x="2399017" y="4000940"/>
              <a:ext cx="2776139" cy="83397"/>
            </a:xfrm>
            <a:prstGeom prst="line">
              <a:avLst/>
            </a:prstGeom>
            <a:ln w="63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D3CE9FBA-88CD-4B4D-8069-C9254C014FFE}"/>
                </a:ext>
              </a:extLst>
            </p:cNvPr>
            <p:cNvCxnSpPr>
              <a:cxnSpLocks/>
              <a:endCxn id="345" idx="3"/>
            </p:cNvCxnSpPr>
            <p:nvPr/>
          </p:nvCxnSpPr>
          <p:spPr>
            <a:xfrm flipV="1">
              <a:off x="2399017" y="3447483"/>
              <a:ext cx="2406701" cy="5534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31017A3C-7071-A648-B51E-4BDF78E285DB}"/>
                </a:ext>
              </a:extLst>
            </p:cNvPr>
            <p:cNvCxnSpPr>
              <a:stCxn id="350" idx="6"/>
              <a:endCxn id="347" idx="3"/>
            </p:cNvCxnSpPr>
            <p:nvPr/>
          </p:nvCxnSpPr>
          <p:spPr>
            <a:xfrm flipV="1">
              <a:off x="4806525" y="4716913"/>
              <a:ext cx="663080" cy="15363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3FAFED8E-AA5D-ED48-BDB4-3901AA308076}"/>
                </a:ext>
              </a:extLst>
            </p:cNvPr>
            <p:cNvCxnSpPr>
              <a:stCxn id="350" idx="6"/>
              <a:endCxn id="345" idx="3"/>
            </p:cNvCxnSpPr>
            <p:nvPr/>
          </p:nvCxnSpPr>
          <p:spPr>
            <a:xfrm flipH="1" flipV="1">
              <a:off x="4805718" y="3447483"/>
              <a:ext cx="807" cy="28057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B6FCF3E3-22D3-6A4B-93D7-C676267A457F}"/>
                </a:ext>
              </a:extLst>
            </p:cNvPr>
            <p:cNvCxnSpPr>
              <a:cxnSpLocks/>
              <a:stCxn id="344" idx="4"/>
              <a:endCxn id="349" idx="6"/>
            </p:cNvCxnSpPr>
            <p:nvPr/>
          </p:nvCxnSpPr>
          <p:spPr>
            <a:xfrm>
              <a:off x="2796417" y="3519408"/>
              <a:ext cx="1157825" cy="27285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BD28EBD3-7A36-404C-84CD-BB1ED4C9AB88}"/>
                </a:ext>
              </a:extLst>
            </p:cNvPr>
            <p:cNvCxnSpPr>
              <a:cxnSpLocks/>
              <a:stCxn id="345" idx="2"/>
            </p:cNvCxnSpPr>
            <p:nvPr/>
          </p:nvCxnSpPr>
          <p:spPr>
            <a:xfrm flipH="1">
              <a:off x="3903938" y="3379233"/>
              <a:ext cx="874998" cy="27694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75EEA254-2B35-FC41-BA24-CB1C818E079C}"/>
                </a:ext>
              </a:extLst>
            </p:cNvPr>
            <p:cNvCxnSpPr>
              <a:cxnSpLocks/>
              <a:stCxn id="347" idx="3"/>
            </p:cNvCxnSpPr>
            <p:nvPr/>
          </p:nvCxnSpPr>
          <p:spPr>
            <a:xfrm flipH="1">
              <a:off x="3876555" y="4716913"/>
              <a:ext cx="1593050" cy="14795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0430CAE9-71FF-ED4A-8E27-1DC75BFD3B7D}"/>
                </a:ext>
              </a:extLst>
            </p:cNvPr>
            <p:cNvCxnSpPr>
              <a:cxnSpLocks/>
              <a:endCxn id="350" idx="5"/>
            </p:cNvCxnSpPr>
            <p:nvPr/>
          </p:nvCxnSpPr>
          <p:spPr>
            <a:xfrm>
              <a:off x="2770355" y="3345108"/>
              <a:ext cx="2009388" cy="29764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88DC3E8E-10AA-9C48-A61B-0608FFBF41CC}"/>
                </a:ext>
              </a:extLst>
            </p:cNvPr>
            <p:cNvCxnSpPr>
              <a:cxnSpLocks/>
              <a:stCxn id="345" idx="3"/>
              <a:endCxn id="348" idx="0"/>
            </p:cNvCxnSpPr>
            <p:nvPr/>
          </p:nvCxnSpPr>
          <p:spPr>
            <a:xfrm flipH="1">
              <a:off x="2879545" y="3447483"/>
              <a:ext cx="1926173" cy="27092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A7640AD5-4DD4-0C46-B9B1-4A41F22C2358}"/>
                </a:ext>
              </a:extLst>
            </p:cNvPr>
            <p:cNvSpPr/>
            <p:nvPr/>
          </p:nvSpPr>
          <p:spPr>
            <a:xfrm>
              <a:off x="2121997" y="3797371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491CDACB-8E95-AF48-ACE9-5E3969A6C72C}"/>
                </a:ext>
              </a:extLst>
            </p:cNvPr>
            <p:cNvSpPr/>
            <p:nvPr/>
          </p:nvSpPr>
          <p:spPr>
            <a:xfrm>
              <a:off x="1646340" y="4403829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0DD29D22-5970-6745-8FB3-743002BA13CE}"/>
                </a:ext>
              </a:extLst>
            </p:cNvPr>
            <p:cNvSpPr/>
            <p:nvPr/>
          </p:nvSpPr>
          <p:spPr>
            <a:xfrm>
              <a:off x="2699296" y="6084956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4E9B13B3-3FCE-CC40-B00F-6FE1157724BD}"/>
                </a:ext>
              </a:extLst>
            </p:cNvPr>
            <p:cNvSpPr/>
            <p:nvPr/>
          </p:nvSpPr>
          <p:spPr>
            <a:xfrm>
              <a:off x="3666860" y="6064338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88AB2DE2-1595-3E42-B0EF-0638E2615679}"/>
                </a:ext>
              </a:extLst>
            </p:cNvPr>
            <p:cNvSpPr/>
            <p:nvPr/>
          </p:nvSpPr>
          <p:spPr>
            <a:xfrm>
              <a:off x="4477291" y="6058679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1B1926EC-609A-8345-8B9D-EB301F959BA6}"/>
                </a:ext>
              </a:extLst>
            </p:cNvPr>
            <p:cNvSpPr/>
            <p:nvPr/>
          </p:nvSpPr>
          <p:spPr>
            <a:xfrm>
              <a:off x="5373767" y="4464115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7FB23413-D19D-A747-9617-A0045B4C263E}"/>
                </a:ext>
              </a:extLst>
            </p:cNvPr>
            <p:cNvSpPr/>
            <p:nvPr/>
          </p:nvSpPr>
          <p:spPr>
            <a:xfrm>
              <a:off x="5097352" y="3873398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8763A5CF-574D-5F4F-82F6-9F1CE9AAB47B}"/>
                </a:ext>
              </a:extLst>
            </p:cNvPr>
            <p:cNvSpPr/>
            <p:nvPr/>
          </p:nvSpPr>
          <p:spPr>
            <a:xfrm>
              <a:off x="4678246" y="3226219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02EC45EC-9F78-C344-BA13-0223FB67907A}"/>
              </a:ext>
            </a:extLst>
          </p:cNvPr>
          <p:cNvGrpSpPr/>
          <p:nvPr/>
        </p:nvGrpSpPr>
        <p:grpSpPr>
          <a:xfrm>
            <a:off x="10727338" y="4854958"/>
            <a:ext cx="1218342" cy="1138543"/>
            <a:chOff x="1646340" y="2495814"/>
            <a:chExt cx="4096505" cy="4072199"/>
          </a:xfrm>
        </p:grpSpPr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09239086-0C7B-2242-BFC4-CE11BE721006}"/>
                </a:ext>
              </a:extLst>
            </p:cNvPr>
            <p:cNvSpPr/>
            <p:nvPr/>
          </p:nvSpPr>
          <p:spPr>
            <a:xfrm rot="18414348">
              <a:off x="873231" y="3621893"/>
              <a:ext cx="2868692" cy="61653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F265362C-8733-EC41-8028-60BEA2CE7921}"/>
                </a:ext>
              </a:extLst>
            </p:cNvPr>
            <p:cNvSpPr/>
            <p:nvPr/>
          </p:nvSpPr>
          <p:spPr>
            <a:xfrm rot="3698781">
              <a:off x="3740810" y="3682502"/>
              <a:ext cx="2868692" cy="67751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7549B76C-7563-D749-9739-530EE40EF951}"/>
                </a:ext>
              </a:extLst>
            </p:cNvPr>
            <p:cNvSpPr/>
            <p:nvPr/>
          </p:nvSpPr>
          <p:spPr>
            <a:xfrm>
              <a:off x="2245647" y="5938536"/>
              <a:ext cx="2868692" cy="62947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7" name="Oval 476">
              <a:extLst>
                <a:ext uri="{FF2B5EF4-FFF2-40B4-BE49-F238E27FC236}">
                  <a16:creationId xmlns:a16="http://schemas.microsoft.com/office/drawing/2014/main" id="{1243317F-9DB2-6D45-8FB7-9AD80BE47007}"/>
                </a:ext>
              </a:extLst>
            </p:cNvPr>
            <p:cNvSpPr/>
            <p:nvPr/>
          </p:nvSpPr>
          <p:spPr>
            <a:xfrm>
              <a:off x="2611878" y="3129826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F88A1DDE-7104-2744-BE22-AF9385787492}"/>
                </a:ext>
              </a:extLst>
            </p:cNvPr>
            <p:cNvSpPr/>
            <p:nvPr/>
          </p:nvSpPr>
          <p:spPr>
            <a:xfrm>
              <a:off x="4778936" y="3282713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8F062B71-899B-704A-873B-D24116152C32}"/>
                </a:ext>
              </a:extLst>
            </p:cNvPr>
            <p:cNvSpPr/>
            <p:nvPr/>
          </p:nvSpPr>
          <p:spPr>
            <a:xfrm>
              <a:off x="5175156" y="3987817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5554D8F6-E9ED-D845-8C56-D76C7E06F32E}"/>
                </a:ext>
              </a:extLst>
            </p:cNvPr>
            <p:cNvSpPr/>
            <p:nvPr/>
          </p:nvSpPr>
          <p:spPr>
            <a:xfrm>
              <a:off x="5442823" y="4552143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B2CC4DD3-4E35-684A-A223-5C43AAA5DA6C}"/>
                </a:ext>
              </a:extLst>
            </p:cNvPr>
            <p:cNvSpPr/>
            <p:nvPr/>
          </p:nvSpPr>
          <p:spPr>
            <a:xfrm>
              <a:off x="2788105" y="6156754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A0E42051-F83F-E44A-B68C-83A2C3AA7488}"/>
                </a:ext>
              </a:extLst>
            </p:cNvPr>
            <p:cNvSpPr/>
            <p:nvPr/>
          </p:nvSpPr>
          <p:spPr>
            <a:xfrm>
              <a:off x="3771362" y="6151451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83FD6494-9226-9C4F-A6E7-6CF93A6B8EAE}"/>
                </a:ext>
              </a:extLst>
            </p:cNvPr>
            <p:cNvSpPr/>
            <p:nvPr/>
          </p:nvSpPr>
          <p:spPr>
            <a:xfrm>
              <a:off x="4623645" y="6156754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150C41DE-A46C-984B-A077-9DC8E708B359}"/>
                </a:ext>
              </a:extLst>
            </p:cNvPr>
            <p:cNvCxnSpPr>
              <a:cxnSpLocks/>
              <a:endCxn id="480" idx="2"/>
            </p:cNvCxnSpPr>
            <p:nvPr/>
          </p:nvCxnSpPr>
          <p:spPr>
            <a:xfrm>
              <a:off x="2399017" y="4000940"/>
              <a:ext cx="3043806" cy="647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F7DCD87A-CADB-9F4B-9846-9A99A964DCAA}"/>
                </a:ext>
              </a:extLst>
            </p:cNvPr>
            <p:cNvCxnSpPr>
              <a:cxnSpLocks/>
              <a:endCxn id="481" idx="7"/>
            </p:cNvCxnSpPr>
            <p:nvPr/>
          </p:nvCxnSpPr>
          <p:spPr>
            <a:xfrm>
              <a:off x="1825351" y="4767267"/>
              <a:ext cx="1118852" cy="14177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F1DC7BAA-FD8D-7C42-AA3C-A3915B2B1BBE}"/>
                </a:ext>
              </a:extLst>
            </p:cNvPr>
            <p:cNvCxnSpPr>
              <a:cxnSpLocks/>
              <a:endCxn id="481" idx="0"/>
            </p:cNvCxnSpPr>
            <p:nvPr/>
          </p:nvCxnSpPr>
          <p:spPr>
            <a:xfrm>
              <a:off x="2372235" y="4069190"/>
              <a:ext cx="507310" cy="20875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38AD992A-2065-B44B-B1B1-15540D986DF5}"/>
                </a:ext>
              </a:extLst>
            </p:cNvPr>
            <p:cNvCxnSpPr>
              <a:cxnSpLocks/>
              <a:endCxn id="482" idx="7"/>
            </p:cNvCxnSpPr>
            <p:nvPr/>
          </p:nvCxnSpPr>
          <p:spPr>
            <a:xfrm>
              <a:off x="1857219" y="4609524"/>
              <a:ext cx="2070241" cy="15701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82001A64-59BF-F045-8392-744C214DC58F}"/>
                </a:ext>
              </a:extLst>
            </p:cNvPr>
            <p:cNvCxnSpPr>
              <a:cxnSpLocks/>
              <a:stCxn id="477" idx="5"/>
              <a:endCxn id="481" idx="0"/>
            </p:cNvCxnSpPr>
            <p:nvPr/>
          </p:nvCxnSpPr>
          <p:spPr>
            <a:xfrm flipH="1">
              <a:off x="2879545" y="3462355"/>
              <a:ext cx="47361" cy="26943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0EC37857-FFB9-4544-8014-C10B01006001}"/>
                </a:ext>
              </a:extLst>
            </p:cNvPr>
            <p:cNvCxnSpPr>
              <a:cxnSpLocks/>
              <a:endCxn id="482" idx="0"/>
            </p:cNvCxnSpPr>
            <p:nvPr/>
          </p:nvCxnSpPr>
          <p:spPr>
            <a:xfrm>
              <a:off x="2372235" y="4069190"/>
              <a:ext cx="1490567" cy="20822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F5D25BD6-62AA-9243-8639-14A49F5D622E}"/>
                </a:ext>
              </a:extLst>
            </p:cNvPr>
            <p:cNvCxnSpPr>
              <a:cxnSpLocks/>
              <a:stCxn id="477" idx="5"/>
              <a:endCxn id="481" idx="0"/>
            </p:cNvCxnSpPr>
            <p:nvPr/>
          </p:nvCxnSpPr>
          <p:spPr>
            <a:xfrm flipH="1">
              <a:off x="2879545" y="3462355"/>
              <a:ext cx="47361" cy="26943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Straight Connector 490">
              <a:extLst>
                <a:ext uri="{FF2B5EF4-FFF2-40B4-BE49-F238E27FC236}">
                  <a16:creationId xmlns:a16="http://schemas.microsoft.com/office/drawing/2014/main" id="{518BB8B1-7DA7-6543-A69E-3CDB49FF1115}"/>
                </a:ext>
              </a:extLst>
            </p:cNvPr>
            <p:cNvCxnSpPr>
              <a:cxnSpLocks/>
              <a:stCxn id="483" idx="0"/>
            </p:cNvCxnSpPr>
            <p:nvPr/>
          </p:nvCxnSpPr>
          <p:spPr>
            <a:xfrm flipH="1" flipV="1">
              <a:off x="2372235" y="4069190"/>
              <a:ext cx="2342850" cy="2087564"/>
            </a:xfrm>
            <a:prstGeom prst="line">
              <a:avLst/>
            </a:prstGeom>
            <a:ln w="63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B9956320-0A91-FD4A-930E-8F5B82DE776B}"/>
                </a:ext>
              </a:extLst>
            </p:cNvPr>
            <p:cNvCxnSpPr>
              <a:cxnSpLocks/>
              <a:stCxn id="483" idx="0"/>
            </p:cNvCxnSpPr>
            <p:nvPr/>
          </p:nvCxnSpPr>
          <p:spPr>
            <a:xfrm flipH="1" flipV="1">
              <a:off x="1825351" y="4767267"/>
              <a:ext cx="2889734" cy="13894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Connector 492">
              <a:extLst>
                <a:ext uri="{FF2B5EF4-FFF2-40B4-BE49-F238E27FC236}">
                  <a16:creationId xmlns:a16="http://schemas.microsoft.com/office/drawing/2014/main" id="{DB9FFC7F-7249-764D-A5CB-959A4A20C4AE}"/>
                </a:ext>
              </a:extLst>
            </p:cNvPr>
            <p:cNvCxnSpPr>
              <a:cxnSpLocks/>
              <a:stCxn id="483" idx="1"/>
              <a:endCxn id="479" idx="3"/>
            </p:cNvCxnSpPr>
            <p:nvPr/>
          </p:nvCxnSpPr>
          <p:spPr>
            <a:xfrm flipV="1">
              <a:off x="4650427" y="4152587"/>
              <a:ext cx="551511" cy="2032437"/>
            </a:xfrm>
            <a:prstGeom prst="line">
              <a:avLst/>
            </a:prstGeom>
            <a:ln w="95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Straight Connector 493">
              <a:extLst>
                <a:ext uri="{FF2B5EF4-FFF2-40B4-BE49-F238E27FC236}">
                  <a16:creationId xmlns:a16="http://schemas.microsoft.com/office/drawing/2014/main" id="{774A659D-F471-504F-AE5F-90D4DF1E4E11}"/>
                </a:ext>
              </a:extLst>
            </p:cNvPr>
            <p:cNvCxnSpPr>
              <a:cxnSpLocks/>
              <a:endCxn id="479" idx="2"/>
            </p:cNvCxnSpPr>
            <p:nvPr/>
          </p:nvCxnSpPr>
          <p:spPr>
            <a:xfrm>
              <a:off x="2399017" y="4000940"/>
              <a:ext cx="2776139" cy="83397"/>
            </a:xfrm>
            <a:prstGeom prst="line">
              <a:avLst/>
            </a:prstGeom>
            <a:ln w="63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Straight Connector 494">
              <a:extLst>
                <a:ext uri="{FF2B5EF4-FFF2-40B4-BE49-F238E27FC236}">
                  <a16:creationId xmlns:a16="http://schemas.microsoft.com/office/drawing/2014/main" id="{D3CE9FBA-88CD-4B4D-8069-C9254C014FFE}"/>
                </a:ext>
              </a:extLst>
            </p:cNvPr>
            <p:cNvCxnSpPr>
              <a:cxnSpLocks/>
              <a:endCxn id="478" idx="3"/>
            </p:cNvCxnSpPr>
            <p:nvPr/>
          </p:nvCxnSpPr>
          <p:spPr>
            <a:xfrm flipV="1">
              <a:off x="2399017" y="3447483"/>
              <a:ext cx="2406701" cy="5534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Straight Connector 495">
              <a:extLst>
                <a:ext uri="{FF2B5EF4-FFF2-40B4-BE49-F238E27FC236}">
                  <a16:creationId xmlns:a16="http://schemas.microsoft.com/office/drawing/2014/main" id="{31017A3C-7071-A648-B51E-4BDF78E285DB}"/>
                </a:ext>
              </a:extLst>
            </p:cNvPr>
            <p:cNvCxnSpPr>
              <a:stCxn id="483" idx="6"/>
              <a:endCxn id="480" idx="3"/>
            </p:cNvCxnSpPr>
            <p:nvPr/>
          </p:nvCxnSpPr>
          <p:spPr>
            <a:xfrm flipV="1">
              <a:off x="4806525" y="4716913"/>
              <a:ext cx="663080" cy="15363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Straight Connector 496">
              <a:extLst>
                <a:ext uri="{FF2B5EF4-FFF2-40B4-BE49-F238E27FC236}">
                  <a16:creationId xmlns:a16="http://schemas.microsoft.com/office/drawing/2014/main" id="{3FAFED8E-AA5D-ED48-BDB4-3901AA308076}"/>
                </a:ext>
              </a:extLst>
            </p:cNvPr>
            <p:cNvCxnSpPr>
              <a:stCxn id="483" idx="6"/>
              <a:endCxn id="478" idx="3"/>
            </p:cNvCxnSpPr>
            <p:nvPr/>
          </p:nvCxnSpPr>
          <p:spPr>
            <a:xfrm flipH="1" flipV="1">
              <a:off x="4805718" y="3447483"/>
              <a:ext cx="807" cy="28057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B6FCF3E3-22D3-6A4B-93D7-C676267A457F}"/>
                </a:ext>
              </a:extLst>
            </p:cNvPr>
            <p:cNvCxnSpPr>
              <a:cxnSpLocks/>
              <a:stCxn id="477" idx="4"/>
              <a:endCxn id="482" idx="6"/>
            </p:cNvCxnSpPr>
            <p:nvPr/>
          </p:nvCxnSpPr>
          <p:spPr>
            <a:xfrm>
              <a:off x="2796417" y="3519408"/>
              <a:ext cx="1157825" cy="27285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BD28EBD3-7A36-404C-84CD-BB1ED4C9AB88}"/>
                </a:ext>
              </a:extLst>
            </p:cNvPr>
            <p:cNvCxnSpPr>
              <a:cxnSpLocks/>
              <a:stCxn id="478" idx="2"/>
            </p:cNvCxnSpPr>
            <p:nvPr/>
          </p:nvCxnSpPr>
          <p:spPr>
            <a:xfrm flipH="1">
              <a:off x="3903938" y="3379233"/>
              <a:ext cx="874998" cy="27694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Straight Connector 499">
              <a:extLst>
                <a:ext uri="{FF2B5EF4-FFF2-40B4-BE49-F238E27FC236}">
                  <a16:creationId xmlns:a16="http://schemas.microsoft.com/office/drawing/2014/main" id="{75EEA254-2B35-FC41-BA24-CB1C818E079C}"/>
                </a:ext>
              </a:extLst>
            </p:cNvPr>
            <p:cNvCxnSpPr>
              <a:cxnSpLocks/>
              <a:stCxn id="480" idx="3"/>
            </p:cNvCxnSpPr>
            <p:nvPr/>
          </p:nvCxnSpPr>
          <p:spPr>
            <a:xfrm flipH="1">
              <a:off x="3876555" y="4716913"/>
              <a:ext cx="1593050" cy="14795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Straight Connector 500">
              <a:extLst>
                <a:ext uri="{FF2B5EF4-FFF2-40B4-BE49-F238E27FC236}">
                  <a16:creationId xmlns:a16="http://schemas.microsoft.com/office/drawing/2014/main" id="{0430CAE9-71FF-ED4A-8E27-1DC75BFD3B7D}"/>
                </a:ext>
              </a:extLst>
            </p:cNvPr>
            <p:cNvCxnSpPr>
              <a:cxnSpLocks/>
              <a:endCxn id="483" idx="5"/>
            </p:cNvCxnSpPr>
            <p:nvPr/>
          </p:nvCxnSpPr>
          <p:spPr>
            <a:xfrm>
              <a:off x="2770355" y="3345108"/>
              <a:ext cx="2009388" cy="29764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Connector 501">
              <a:extLst>
                <a:ext uri="{FF2B5EF4-FFF2-40B4-BE49-F238E27FC236}">
                  <a16:creationId xmlns:a16="http://schemas.microsoft.com/office/drawing/2014/main" id="{88DC3E8E-10AA-9C48-A61B-0608FFBF41CC}"/>
                </a:ext>
              </a:extLst>
            </p:cNvPr>
            <p:cNvCxnSpPr>
              <a:cxnSpLocks/>
              <a:stCxn id="478" idx="3"/>
              <a:endCxn id="481" idx="0"/>
            </p:cNvCxnSpPr>
            <p:nvPr/>
          </p:nvCxnSpPr>
          <p:spPr>
            <a:xfrm flipH="1">
              <a:off x="2879545" y="3447483"/>
              <a:ext cx="1926173" cy="27092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A7640AD5-4DD4-0C46-B9B1-4A41F22C2358}"/>
                </a:ext>
              </a:extLst>
            </p:cNvPr>
            <p:cNvSpPr/>
            <p:nvPr/>
          </p:nvSpPr>
          <p:spPr>
            <a:xfrm>
              <a:off x="2121997" y="3797371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491CDACB-8E95-AF48-ACE9-5E3969A6C72C}"/>
                </a:ext>
              </a:extLst>
            </p:cNvPr>
            <p:cNvSpPr/>
            <p:nvPr/>
          </p:nvSpPr>
          <p:spPr>
            <a:xfrm>
              <a:off x="1646340" y="4403829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0DD29D22-5970-6745-8FB3-743002BA13CE}"/>
                </a:ext>
              </a:extLst>
            </p:cNvPr>
            <p:cNvSpPr/>
            <p:nvPr/>
          </p:nvSpPr>
          <p:spPr>
            <a:xfrm>
              <a:off x="2699296" y="6084956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4E9B13B3-3FCE-CC40-B00F-6FE1157724BD}"/>
                </a:ext>
              </a:extLst>
            </p:cNvPr>
            <p:cNvSpPr/>
            <p:nvPr/>
          </p:nvSpPr>
          <p:spPr>
            <a:xfrm>
              <a:off x="3666860" y="6064338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88AB2DE2-1595-3E42-B0EF-0638E2615679}"/>
                </a:ext>
              </a:extLst>
            </p:cNvPr>
            <p:cNvSpPr/>
            <p:nvPr/>
          </p:nvSpPr>
          <p:spPr>
            <a:xfrm>
              <a:off x="4477291" y="6058679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1B1926EC-609A-8345-8B9D-EB301F959BA6}"/>
                </a:ext>
              </a:extLst>
            </p:cNvPr>
            <p:cNvSpPr/>
            <p:nvPr/>
          </p:nvSpPr>
          <p:spPr>
            <a:xfrm>
              <a:off x="5373767" y="4464115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7FB23413-D19D-A747-9617-A0045B4C263E}"/>
                </a:ext>
              </a:extLst>
            </p:cNvPr>
            <p:cNvSpPr/>
            <p:nvPr/>
          </p:nvSpPr>
          <p:spPr>
            <a:xfrm>
              <a:off x="5097352" y="3873398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763A5CF-574D-5F4F-82F6-9F1CE9AAB47B}"/>
                </a:ext>
              </a:extLst>
            </p:cNvPr>
            <p:cNvSpPr/>
            <p:nvPr/>
          </p:nvSpPr>
          <p:spPr>
            <a:xfrm>
              <a:off x="4678246" y="3226219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9" name="TextBox 548"/>
          <p:cNvSpPr txBox="1"/>
          <p:nvPr/>
        </p:nvSpPr>
        <p:spPr>
          <a:xfrm>
            <a:off x="9224970" y="4452714"/>
            <a:ext cx="261583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/>
              <a:t>…</a:t>
            </a:r>
            <a:endParaRPr lang="en-US" sz="3600" dirty="0"/>
          </a:p>
        </p:txBody>
      </p:sp>
      <p:grpSp>
        <p:nvGrpSpPr>
          <p:cNvPr id="555" name="Group 554">
            <a:extLst>
              <a:ext uri="{FF2B5EF4-FFF2-40B4-BE49-F238E27FC236}">
                <a16:creationId xmlns:a16="http://schemas.microsoft.com/office/drawing/2014/main" id="{51124719-931E-734D-9C2D-B2F851344AF0}"/>
              </a:ext>
            </a:extLst>
          </p:cNvPr>
          <p:cNvGrpSpPr/>
          <p:nvPr/>
        </p:nvGrpSpPr>
        <p:grpSpPr>
          <a:xfrm rot="16200000">
            <a:off x="8599421" y="1449191"/>
            <a:ext cx="1091567" cy="5905759"/>
            <a:chOff x="4823678" y="1731200"/>
            <a:chExt cx="1668396" cy="4182496"/>
          </a:xfrm>
        </p:grpSpPr>
        <p:sp>
          <p:nvSpPr>
            <p:cNvPr id="556" name="Left Brace 555">
              <a:extLst>
                <a:ext uri="{FF2B5EF4-FFF2-40B4-BE49-F238E27FC236}">
                  <a16:creationId xmlns:a16="http://schemas.microsoft.com/office/drawing/2014/main" id="{188C3AAB-9722-C845-BC60-FF3DE9D40B99}"/>
                </a:ext>
              </a:extLst>
            </p:cNvPr>
            <p:cNvSpPr/>
            <p:nvPr/>
          </p:nvSpPr>
          <p:spPr>
            <a:xfrm flipH="1">
              <a:off x="4823678" y="1731200"/>
              <a:ext cx="466998" cy="4182496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7" name="TextBox 556">
                  <a:extLst>
                    <a:ext uri="{FF2B5EF4-FFF2-40B4-BE49-F238E27FC236}">
                      <a16:creationId xmlns:a16="http://schemas.microsoft.com/office/drawing/2014/main" id="{594888C6-77F3-5E48-9C0C-D269E8242C3A}"/>
                    </a:ext>
                  </a:extLst>
                </p:cNvPr>
                <p:cNvSpPr txBox="1"/>
                <p:nvPr/>
              </p:nvSpPr>
              <p:spPr>
                <a:xfrm rot="5400000">
                  <a:off x="5617678" y="3242540"/>
                  <a:ext cx="554220" cy="11945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4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e>
                          <m:sup>
                            <m:r>
                              <a:rPr lang="en-US" sz="4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oMath>
                    </m:oMathPara>
                  </a14:m>
                  <a:endParaRPr lang="en-US" sz="4400" dirty="0"/>
                </a:p>
              </p:txBody>
            </p:sp>
          </mc:Choice>
          <mc:Fallback xmlns="">
            <p:sp>
              <p:nvSpPr>
                <p:cNvPr id="557" name="TextBox 556">
                  <a:extLst>
                    <a:ext uri="{FF2B5EF4-FFF2-40B4-BE49-F238E27FC236}">
                      <a16:creationId xmlns:a16="http://schemas.microsoft.com/office/drawing/2014/main" id="{594888C6-77F3-5E48-9C0C-D269E8242C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617678" y="3242540"/>
                  <a:ext cx="554220" cy="119457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8" name="Group 557">
            <a:extLst>
              <a:ext uri="{FF2B5EF4-FFF2-40B4-BE49-F238E27FC236}">
                <a16:creationId xmlns:a16="http://schemas.microsoft.com/office/drawing/2014/main" id="{51124719-931E-734D-9C2D-B2F851344AF0}"/>
              </a:ext>
            </a:extLst>
          </p:cNvPr>
          <p:cNvGrpSpPr/>
          <p:nvPr/>
        </p:nvGrpSpPr>
        <p:grpSpPr>
          <a:xfrm rot="5400000">
            <a:off x="7966920" y="5991730"/>
            <a:ext cx="689512" cy="982870"/>
            <a:chOff x="4823678" y="792075"/>
            <a:chExt cx="2584596" cy="5701775"/>
          </a:xfrm>
        </p:grpSpPr>
        <p:sp>
          <p:nvSpPr>
            <p:cNvPr id="559" name="Left Brace 558">
              <a:extLst>
                <a:ext uri="{FF2B5EF4-FFF2-40B4-BE49-F238E27FC236}">
                  <a16:creationId xmlns:a16="http://schemas.microsoft.com/office/drawing/2014/main" id="{188C3AAB-9722-C845-BC60-FF3DE9D40B99}"/>
                </a:ext>
              </a:extLst>
            </p:cNvPr>
            <p:cNvSpPr/>
            <p:nvPr/>
          </p:nvSpPr>
          <p:spPr>
            <a:xfrm flipH="1">
              <a:off x="4823678" y="1731200"/>
              <a:ext cx="466998" cy="4182496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0" name="TextBox 559">
                  <a:extLst>
                    <a:ext uri="{FF2B5EF4-FFF2-40B4-BE49-F238E27FC236}">
                      <a16:creationId xmlns:a16="http://schemas.microsoft.com/office/drawing/2014/main" id="{594888C6-77F3-5E48-9C0C-D269E8242C3A}"/>
                    </a:ext>
                  </a:extLst>
                </p:cNvPr>
                <p:cNvSpPr txBox="1"/>
                <p:nvPr/>
              </p:nvSpPr>
              <p:spPr>
                <a:xfrm rot="16200000">
                  <a:off x="3692124" y="2777701"/>
                  <a:ext cx="5701775" cy="17305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/ℓ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60" name="TextBox 559">
                  <a:extLst>
                    <a:ext uri="{FF2B5EF4-FFF2-40B4-BE49-F238E27FC236}">
                      <a16:creationId xmlns:a16="http://schemas.microsoft.com/office/drawing/2014/main" id="{594888C6-77F3-5E48-9C0C-D269E8242C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3692124" y="2777701"/>
                  <a:ext cx="5701775" cy="1730524"/>
                </a:xfrm>
                <a:prstGeom prst="rect">
                  <a:avLst/>
                </a:prstGeom>
                <a:blipFill>
                  <a:blip r:embed="rId6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E4B9567B-BE3F-E94C-A62C-11A1602518D3}"/>
              </a:ext>
            </a:extLst>
          </p:cNvPr>
          <p:cNvGrpSpPr/>
          <p:nvPr/>
        </p:nvGrpSpPr>
        <p:grpSpPr>
          <a:xfrm>
            <a:off x="5214166" y="928549"/>
            <a:ext cx="1971440" cy="1127660"/>
            <a:chOff x="1986785" y="2177541"/>
            <a:chExt cx="1971440" cy="1127660"/>
          </a:xfrm>
        </p:grpSpPr>
        <p:sp>
          <p:nvSpPr>
            <p:cNvPr id="222" name="Flowchart: Alternate Process 109">
              <a:extLst>
                <a:ext uri="{FF2B5EF4-FFF2-40B4-BE49-F238E27FC236}">
                  <a16:creationId xmlns:a16="http://schemas.microsoft.com/office/drawing/2014/main" id="{F4180285-BC8B-5348-84AB-8F076628A2DC}"/>
                </a:ext>
              </a:extLst>
            </p:cNvPr>
            <p:cNvSpPr/>
            <p:nvPr/>
          </p:nvSpPr>
          <p:spPr>
            <a:xfrm>
              <a:off x="1986785" y="2177541"/>
              <a:ext cx="1971440" cy="1127660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C5109CB3-10A9-8B48-9262-50EDF47E2DC4}"/>
                </a:ext>
              </a:extLst>
            </p:cNvPr>
            <p:cNvGrpSpPr/>
            <p:nvPr/>
          </p:nvGrpSpPr>
          <p:grpSpPr>
            <a:xfrm>
              <a:off x="2193330" y="2453697"/>
              <a:ext cx="1622579" cy="580637"/>
              <a:chOff x="708490" y="4483219"/>
              <a:chExt cx="3854233" cy="1394832"/>
            </a:xfrm>
          </p:grpSpPr>
          <p:grpSp>
            <p:nvGrpSpPr>
              <p:cNvPr id="224" name="Group 223">
                <a:extLst>
                  <a:ext uri="{FF2B5EF4-FFF2-40B4-BE49-F238E27FC236}">
                    <a16:creationId xmlns:a16="http://schemas.microsoft.com/office/drawing/2014/main" id="{C2C57761-299F-8649-B9CE-FCDF61E79CEE}"/>
                  </a:ext>
                </a:extLst>
              </p:cNvPr>
              <p:cNvGrpSpPr/>
              <p:nvPr/>
            </p:nvGrpSpPr>
            <p:grpSpPr>
              <a:xfrm>
                <a:off x="3175031" y="4483219"/>
                <a:ext cx="1387692" cy="1394832"/>
                <a:chOff x="1058993" y="4232749"/>
                <a:chExt cx="1387692" cy="1394832"/>
              </a:xfrm>
            </p:grpSpPr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40AA53EE-AFA3-4140-A5AF-B3115DDD736A}"/>
                    </a:ext>
                  </a:extLst>
                </p:cNvPr>
                <p:cNvSpPr/>
                <p:nvPr/>
              </p:nvSpPr>
              <p:spPr>
                <a:xfrm>
                  <a:off x="1058993" y="4237597"/>
                  <a:ext cx="431229" cy="42963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8114E6C8-3116-2046-B1B6-0AA49855C10B}"/>
                    </a:ext>
                  </a:extLst>
                </p:cNvPr>
                <p:cNvSpPr/>
                <p:nvPr/>
              </p:nvSpPr>
              <p:spPr>
                <a:xfrm>
                  <a:off x="1537910" y="4237597"/>
                  <a:ext cx="431229" cy="42963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CDF2F217-4DC8-CA46-BB37-ED6379118750}"/>
                    </a:ext>
                  </a:extLst>
                </p:cNvPr>
                <p:cNvSpPr/>
                <p:nvPr/>
              </p:nvSpPr>
              <p:spPr>
                <a:xfrm>
                  <a:off x="2015456" y="4232749"/>
                  <a:ext cx="431229" cy="42963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25732877-35D3-2E43-ACA8-78E1A0759037}"/>
                    </a:ext>
                  </a:extLst>
                </p:cNvPr>
                <p:cNvSpPr/>
                <p:nvPr/>
              </p:nvSpPr>
              <p:spPr>
                <a:xfrm>
                  <a:off x="1058993" y="4713847"/>
                  <a:ext cx="431229" cy="42963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1A4A84CA-AD7E-0841-9A30-FC69243EABB8}"/>
                    </a:ext>
                  </a:extLst>
                </p:cNvPr>
                <p:cNvSpPr/>
                <p:nvPr/>
              </p:nvSpPr>
              <p:spPr>
                <a:xfrm>
                  <a:off x="1537910" y="4713847"/>
                  <a:ext cx="431229" cy="42963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071579DA-25C0-7042-AAA3-7C53CC55648D}"/>
                    </a:ext>
                  </a:extLst>
                </p:cNvPr>
                <p:cNvSpPr/>
                <p:nvPr/>
              </p:nvSpPr>
              <p:spPr>
                <a:xfrm>
                  <a:off x="2015456" y="4708999"/>
                  <a:ext cx="431229" cy="42963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BF6EA424-F6F5-9F43-83A4-D55419414611}"/>
                    </a:ext>
                  </a:extLst>
                </p:cNvPr>
                <p:cNvSpPr/>
                <p:nvPr/>
              </p:nvSpPr>
              <p:spPr>
                <a:xfrm>
                  <a:off x="1058993" y="5197949"/>
                  <a:ext cx="431229" cy="42963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603A3D2B-8C1F-A347-839B-59BD0600215A}"/>
                    </a:ext>
                  </a:extLst>
                </p:cNvPr>
                <p:cNvSpPr/>
                <p:nvPr/>
              </p:nvSpPr>
              <p:spPr>
                <a:xfrm>
                  <a:off x="1537910" y="5197949"/>
                  <a:ext cx="431229" cy="42963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E81A8245-D123-B14F-96EE-0405A2FFF478}"/>
                    </a:ext>
                  </a:extLst>
                </p:cNvPr>
                <p:cNvSpPr/>
                <p:nvPr/>
              </p:nvSpPr>
              <p:spPr>
                <a:xfrm>
                  <a:off x="2015456" y="5193101"/>
                  <a:ext cx="431229" cy="42963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BFFC8743-F68E-C847-972D-D6D5BA45F401}"/>
                  </a:ext>
                </a:extLst>
              </p:cNvPr>
              <p:cNvGrpSpPr/>
              <p:nvPr/>
            </p:nvGrpSpPr>
            <p:grpSpPr>
              <a:xfrm>
                <a:off x="708490" y="4483219"/>
                <a:ext cx="1387692" cy="1394832"/>
                <a:chOff x="1228876" y="3376990"/>
                <a:chExt cx="1494972" cy="1344991"/>
              </a:xfrm>
            </p:grpSpPr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0FB77677-4463-304E-B3ED-E7F543ECBB08}"/>
                    </a:ext>
                  </a:extLst>
                </p:cNvPr>
                <p:cNvSpPr/>
                <p:nvPr/>
              </p:nvSpPr>
              <p:spPr>
                <a:xfrm>
                  <a:off x="1228876" y="3376990"/>
                  <a:ext cx="1494972" cy="1344991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8A9DC95B-CF1C-AE45-A891-4C5F3EE5106E}"/>
                    </a:ext>
                  </a:extLst>
                </p:cNvPr>
                <p:cNvSpPr/>
                <p:nvPr/>
              </p:nvSpPr>
              <p:spPr>
                <a:xfrm>
                  <a:off x="1422671" y="3794386"/>
                  <a:ext cx="327078" cy="29956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6" name="Right Arrow 225">
                <a:extLst>
                  <a:ext uri="{FF2B5EF4-FFF2-40B4-BE49-F238E27FC236}">
                    <a16:creationId xmlns:a16="http://schemas.microsoft.com/office/drawing/2014/main" id="{6D5B1007-8A63-DD48-8983-B506B29BEF28}"/>
                  </a:ext>
                </a:extLst>
              </p:cNvPr>
              <p:cNvSpPr/>
              <p:nvPr/>
            </p:nvSpPr>
            <p:spPr>
              <a:xfrm>
                <a:off x="2276070" y="4808872"/>
                <a:ext cx="765580" cy="74352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F3C84E3B-5F3A-C842-8DCE-8D4B8CC18B25}"/>
                  </a:ext>
                </a:extLst>
              </p:cNvPr>
              <p:cNvSpPr/>
              <p:nvPr/>
            </p:nvSpPr>
            <p:spPr>
              <a:xfrm>
                <a:off x="3244279" y="5018953"/>
                <a:ext cx="303607" cy="310663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634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9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792EC-2337-3D44-9563-3F3199F10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eslo LG L for Powerline Regula" panose="020B0609030804020204" pitchFamily="49" charset="0"/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  <a:t>3. Fine-Grained Key Exchange</a:t>
            </a:r>
            <a:br>
              <a:rPr lang="en-US" b="1" dirty="0">
                <a:latin typeface="Meslo LG L for Powerline Regula" panose="020B0609030804020204" pitchFamily="49" charset="0"/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</a:br>
            <a:r>
              <a:rPr lang="en-US" dirty="0">
                <a:latin typeface="Meslo LG L for Powerline Regula" panose="020B0609030804020204" pitchFamily="49" charset="0"/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  <a:t>List Hard</a:t>
            </a:r>
            <a:endParaRPr lang="en-US" dirty="0"/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A58CE132-C1C1-7547-9343-4617C1F903E9}"/>
              </a:ext>
            </a:extLst>
          </p:cNvPr>
          <p:cNvGrpSpPr/>
          <p:nvPr/>
        </p:nvGrpSpPr>
        <p:grpSpPr>
          <a:xfrm>
            <a:off x="831181" y="1721683"/>
            <a:ext cx="1360206" cy="2868692"/>
            <a:chOff x="4026335" y="1721683"/>
            <a:chExt cx="1360206" cy="2868692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FFEA0C8F-837A-AB43-8D4C-F1DCC912FC41}"/>
                </a:ext>
              </a:extLst>
            </p:cNvPr>
            <p:cNvSpPr/>
            <p:nvPr/>
          </p:nvSpPr>
          <p:spPr>
            <a:xfrm rot="18414348">
              <a:off x="3230313" y="2847762"/>
              <a:ext cx="2868692" cy="61653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B6967555-D6F0-694D-8793-5ECCD0B41CD7}"/>
                </a:ext>
              </a:extLst>
            </p:cNvPr>
            <p:cNvSpPr/>
            <p:nvPr/>
          </p:nvSpPr>
          <p:spPr>
            <a:xfrm>
              <a:off x="4026335" y="3828366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261DE895-F34D-F04F-A832-C31DFF09E43D}"/>
                </a:ext>
              </a:extLst>
            </p:cNvPr>
            <p:cNvSpPr/>
            <p:nvPr/>
          </p:nvSpPr>
          <p:spPr>
            <a:xfrm>
              <a:off x="4217906" y="3529092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5E61E3A-2784-C94A-8DDD-6CB1350F2168}"/>
                </a:ext>
              </a:extLst>
            </p:cNvPr>
            <p:cNvSpPr/>
            <p:nvPr/>
          </p:nvSpPr>
          <p:spPr>
            <a:xfrm>
              <a:off x="4573219" y="3130289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20A214B7-A341-2846-BABD-AA7E2DCFE2A8}"/>
                </a:ext>
              </a:extLst>
            </p:cNvPr>
            <p:cNvSpPr/>
            <p:nvPr/>
          </p:nvSpPr>
          <p:spPr>
            <a:xfrm>
              <a:off x="4756099" y="2849784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F7A45CF-772C-F34D-8756-26A85F2AC202}"/>
                </a:ext>
              </a:extLst>
            </p:cNvPr>
            <p:cNvSpPr/>
            <p:nvPr/>
          </p:nvSpPr>
          <p:spPr>
            <a:xfrm>
              <a:off x="5011808" y="2508582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767B056-F084-4945-AC33-1BA2DECC08BF}"/>
                </a:ext>
              </a:extLst>
            </p:cNvPr>
            <p:cNvSpPr/>
            <p:nvPr/>
          </p:nvSpPr>
          <p:spPr>
            <a:xfrm>
              <a:off x="5203661" y="2215497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3890D1E7-958B-214A-B94F-398583E2C721}"/>
              </a:ext>
            </a:extLst>
          </p:cNvPr>
          <p:cNvGrpSpPr/>
          <p:nvPr/>
        </p:nvGrpSpPr>
        <p:grpSpPr>
          <a:xfrm>
            <a:off x="3746774" y="1812784"/>
            <a:ext cx="1223737" cy="2868692"/>
            <a:chOff x="6941928" y="1812784"/>
            <a:chExt cx="1223737" cy="2868692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2BDDD95-DC77-D146-A59B-14BFDBD5DBFD}"/>
                </a:ext>
              </a:extLst>
            </p:cNvPr>
            <p:cNvSpPr/>
            <p:nvPr/>
          </p:nvSpPr>
          <p:spPr>
            <a:xfrm rot="3698781">
              <a:off x="6097892" y="2908371"/>
              <a:ext cx="2868692" cy="67751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DE004F1-2CBA-0C44-A032-67124236CD67}"/>
                </a:ext>
              </a:extLst>
            </p:cNvPr>
            <p:cNvSpPr/>
            <p:nvPr/>
          </p:nvSpPr>
          <p:spPr>
            <a:xfrm>
              <a:off x="6941928" y="2205115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2B6B1CC1-F90B-1C43-8957-BAB88D18B398}"/>
                </a:ext>
              </a:extLst>
            </p:cNvPr>
            <p:cNvSpPr/>
            <p:nvPr/>
          </p:nvSpPr>
          <p:spPr>
            <a:xfrm>
              <a:off x="7136018" y="2508582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8CAA6968-ED6D-404D-9219-4D37DD49695F}"/>
                </a:ext>
              </a:extLst>
            </p:cNvPr>
            <p:cNvSpPr/>
            <p:nvPr/>
          </p:nvSpPr>
          <p:spPr>
            <a:xfrm>
              <a:off x="7334861" y="2924126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EE6B7AE1-721A-DB46-98AA-E7CBFB8A065E}"/>
                </a:ext>
              </a:extLst>
            </p:cNvPr>
            <p:cNvSpPr/>
            <p:nvPr/>
          </p:nvSpPr>
          <p:spPr>
            <a:xfrm>
              <a:off x="7532238" y="3213686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7F1479F1-89B7-6A4F-B3DB-39FD56F2345C}"/>
                </a:ext>
              </a:extLst>
            </p:cNvPr>
            <p:cNvSpPr/>
            <p:nvPr/>
          </p:nvSpPr>
          <p:spPr>
            <a:xfrm>
              <a:off x="7799905" y="3778012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BE386206-0123-3341-B1F5-C847F07FBE7F}"/>
                </a:ext>
              </a:extLst>
            </p:cNvPr>
            <p:cNvSpPr/>
            <p:nvPr/>
          </p:nvSpPr>
          <p:spPr>
            <a:xfrm>
              <a:off x="7982785" y="4077286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85CA7007-0F2F-134B-9946-EA11B7B174F4}"/>
              </a:ext>
            </a:extLst>
          </p:cNvPr>
          <p:cNvGrpSpPr/>
          <p:nvPr/>
        </p:nvGrpSpPr>
        <p:grpSpPr>
          <a:xfrm>
            <a:off x="1407575" y="5164405"/>
            <a:ext cx="2868692" cy="629477"/>
            <a:chOff x="4602729" y="5164405"/>
            <a:chExt cx="2868692" cy="629477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8A354E6E-EA48-2344-B140-FC3DAF60226A}"/>
                </a:ext>
              </a:extLst>
            </p:cNvPr>
            <p:cNvSpPr/>
            <p:nvPr/>
          </p:nvSpPr>
          <p:spPr>
            <a:xfrm>
              <a:off x="4602729" y="5164405"/>
              <a:ext cx="2868692" cy="62947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C18C5104-2B0F-CB42-B963-E444C0E57E72}"/>
                </a:ext>
              </a:extLst>
            </p:cNvPr>
            <p:cNvSpPr/>
            <p:nvPr/>
          </p:nvSpPr>
          <p:spPr>
            <a:xfrm>
              <a:off x="4791941" y="5382623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B925E0A8-7D9D-E94D-8D4F-6797184A7FDA}"/>
                </a:ext>
              </a:extLst>
            </p:cNvPr>
            <p:cNvSpPr/>
            <p:nvPr/>
          </p:nvSpPr>
          <p:spPr>
            <a:xfrm>
              <a:off x="5145187" y="5382623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EBDAB7A8-368E-1A4B-8CF7-DBE9BF06AB2C}"/>
                </a:ext>
              </a:extLst>
            </p:cNvPr>
            <p:cNvSpPr/>
            <p:nvPr/>
          </p:nvSpPr>
          <p:spPr>
            <a:xfrm>
              <a:off x="5759453" y="5387480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64DAEFE-7337-D344-8F0C-12750C0C6B80}"/>
                </a:ext>
              </a:extLst>
            </p:cNvPr>
            <p:cNvSpPr/>
            <p:nvPr/>
          </p:nvSpPr>
          <p:spPr>
            <a:xfrm>
              <a:off x="6128444" y="5377320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390F58DC-7C69-894C-AE2F-E1576C6784DF}"/>
                </a:ext>
              </a:extLst>
            </p:cNvPr>
            <p:cNvSpPr/>
            <p:nvPr/>
          </p:nvSpPr>
          <p:spPr>
            <a:xfrm>
              <a:off x="6663732" y="5387480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FAA79FAF-35BC-974F-A9E7-2AED6A37F31E}"/>
                </a:ext>
              </a:extLst>
            </p:cNvPr>
            <p:cNvSpPr/>
            <p:nvPr/>
          </p:nvSpPr>
          <p:spPr>
            <a:xfrm>
              <a:off x="6980727" y="5382623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C9686295-97A0-9645-B5F0-A4EB3C041F78}"/>
              </a:ext>
            </a:extLst>
          </p:cNvPr>
          <p:cNvGrpSpPr/>
          <p:nvPr/>
        </p:nvGrpSpPr>
        <p:grpSpPr>
          <a:xfrm>
            <a:off x="987279" y="2301635"/>
            <a:ext cx="3800352" cy="3182365"/>
            <a:chOff x="1424941" y="2301635"/>
            <a:chExt cx="3800352" cy="3182365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E08A7F1F-1EE3-F54E-A927-ED46AD485121}"/>
                </a:ext>
              </a:extLst>
            </p:cNvPr>
            <p:cNvGrpSpPr/>
            <p:nvPr/>
          </p:nvGrpSpPr>
          <p:grpSpPr>
            <a:xfrm>
              <a:off x="1424941" y="2301635"/>
              <a:ext cx="3800352" cy="3182365"/>
              <a:chOff x="1424941" y="2301635"/>
              <a:chExt cx="3800352" cy="3182365"/>
            </a:xfrm>
          </p:grpSpPr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11ACBD7C-BE5E-D44E-9794-BB79499EB4CE}"/>
                  </a:ext>
                </a:extLst>
              </p:cNvPr>
              <p:cNvCxnSpPr/>
              <p:nvPr/>
            </p:nvCxnSpPr>
            <p:spPr>
              <a:xfrm flipV="1">
                <a:off x="2602267" y="2301635"/>
                <a:ext cx="1582169" cy="7863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23493A0C-922B-DD40-AD2B-70E1D1FB16FF}"/>
                  </a:ext>
                </a:extLst>
              </p:cNvPr>
              <p:cNvCxnSpPr/>
              <p:nvPr/>
            </p:nvCxnSpPr>
            <p:spPr>
              <a:xfrm>
                <a:off x="2410414" y="2673352"/>
                <a:ext cx="2166955" cy="34729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1C8244A-DBB5-C940-B6D9-173BB83AF47F}"/>
                  </a:ext>
                </a:extLst>
              </p:cNvPr>
              <p:cNvCxnSpPr/>
              <p:nvPr/>
            </p:nvCxnSpPr>
            <p:spPr>
              <a:xfrm flipV="1">
                <a:off x="2154705" y="2673352"/>
                <a:ext cx="2250603" cy="3412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9E2C06CF-5B8E-4446-956A-DCB7F12EF463}"/>
                  </a:ext>
                </a:extLst>
              </p:cNvPr>
              <p:cNvCxnSpPr/>
              <p:nvPr/>
            </p:nvCxnSpPr>
            <p:spPr>
              <a:xfrm>
                <a:off x="1998607" y="3226809"/>
                <a:ext cx="3043806" cy="6477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EE5E26D2-060D-334C-B028-7E9D87104075}"/>
                  </a:ext>
                </a:extLst>
              </p:cNvPr>
              <p:cNvCxnSpPr/>
              <p:nvPr/>
            </p:nvCxnSpPr>
            <p:spPr>
              <a:xfrm>
                <a:off x="2602267" y="2380267"/>
                <a:ext cx="1712408" cy="300235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B33522FD-8B49-E945-9AA4-212CDE1B151E}"/>
                  </a:ext>
                </a:extLst>
              </p:cNvPr>
              <p:cNvCxnSpPr/>
              <p:nvPr/>
            </p:nvCxnSpPr>
            <p:spPr>
              <a:xfrm>
                <a:off x="2410414" y="2673352"/>
                <a:ext cx="1587266" cy="27141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DF276FCE-F780-AA44-815B-199F317CF8F9}"/>
                  </a:ext>
                </a:extLst>
              </p:cNvPr>
              <p:cNvCxnSpPr/>
              <p:nvPr/>
            </p:nvCxnSpPr>
            <p:spPr>
              <a:xfrm>
                <a:off x="2154705" y="3014554"/>
                <a:ext cx="1307687" cy="23627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39DCE525-30E6-5E44-9FE6-A42819CBC04A}"/>
                  </a:ext>
                </a:extLst>
              </p:cNvPr>
              <p:cNvCxnSpPr/>
              <p:nvPr/>
            </p:nvCxnSpPr>
            <p:spPr>
              <a:xfrm>
                <a:off x="1998607" y="3226809"/>
                <a:ext cx="1094794" cy="216067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78BC293A-9F78-6A49-944E-54D86F61DF24}"/>
                  </a:ext>
                </a:extLst>
              </p:cNvPr>
              <p:cNvCxnSpPr/>
              <p:nvPr/>
            </p:nvCxnSpPr>
            <p:spPr>
              <a:xfrm>
                <a:off x="1616512" y="3693862"/>
                <a:ext cx="862623" cy="16887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4DC2FF4B-FC93-6041-BDFF-3232A4ED8E1F}"/>
                  </a:ext>
                </a:extLst>
              </p:cNvPr>
              <p:cNvCxnSpPr/>
              <p:nvPr/>
            </p:nvCxnSpPr>
            <p:spPr>
              <a:xfrm>
                <a:off x="1424941" y="3993136"/>
                <a:ext cx="700948" cy="138948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1D0E5B2C-A357-5649-B86E-53DA3ABA1BA3}"/>
                  </a:ext>
                </a:extLst>
              </p:cNvPr>
              <p:cNvCxnSpPr/>
              <p:nvPr/>
            </p:nvCxnSpPr>
            <p:spPr>
              <a:xfrm>
                <a:off x="1616512" y="3693862"/>
                <a:ext cx="509377" cy="16887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BFA297CE-5FD5-DE4D-BE12-62B5025C68CD}"/>
                  </a:ext>
                </a:extLst>
              </p:cNvPr>
              <p:cNvCxnSpPr/>
              <p:nvPr/>
            </p:nvCxnSpPr>
            <p:spPr>
              <a:xfrm>
                <a:off x="1424941" y="3993136"/>
                <a:ext cx="1118852" cy="14177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893DC296-CC34-B845-86BF-D61E9443F73E}"/>
                  </a:ext>
                </a:extLst>
              </p:cNvPr>
              <p:cNvCxnSpPr/>
              <p:nvPr/>
            </p:nvCxnSpPr>
            <p:spPr>
              <a:xfrm>
                <a:off x="1971825" y="3295059"/>
                <a:ext cx="507310" cy="20875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D2BF7461-64AF-2944-8BF5-9562B8E79FE5}"/>
                  </a:ext>
                </a:extLst>
              </p:cNvPr>
              <p:cNvCxnSpPr/>
              <p:nvPr/>
            </p:nvCxnSpPr>
            <p:spPr>
              <a:xfrm>
                <a:off x="1616512" y="3693862"/>
                <a:ext cx="1910538" cy="17117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B992341E-31AC-3646-B0F3-8200C7CDBB0A}"/>
                  </a:ext>
                </a:extLst>
              </p:cNvPr>
              <p:cNvCxnSpPr/>
              <p:nvPr/>
            </p:nvCxnSpPr>
            <p:spPr>
              <a:xfrm>
                <a:off x="2410414" y="2673352"/>
                <a:ext cx="68721" cy="270927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B671C0C0-D2C2-B04B-995F-46C53C8383E2}"/>
                  </a:ext>
                </a:extLst>
              </p:cNvPr>
              <p:cNvCxnSpPr/>
              <p:nvPr/>
            </p:nvCxnSpPr>
            <p:spPr>
              <a:xfrm flipH="1">
                <a:off x="2125889" y="2380267"/>
                <a:ext cx="476378" cy="300235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51385467-31F8-4E41-9830-D6D9C11C2150}"/>
                  </a:ext>
                </a:extLst>
              </p:cNvPr>
              <p:cNvCxnSpPr/>
              <p:nvPr/>
            </p:nvCxnSpPr>
            <p:spPr>
              <a:xfrm>
                <a:off x="1616512" y="3693862"/>
                <a:ext cx="2445826" cy="17218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C52D922E-DE9D-374F-B35B-8CEAB124D2B0}"/>
                  </a:ext>
                </a:extLst>
              </p:cNvPr>
              <p:cNvCxnSpPr/>
              <p:nvPr/>
            </p:nvCxnSpPr>
            <p:spPr>
              <a:xfrm>
                <a:off x="1616512" y="3693862"/>
                <a:ext cx="2698163" cy="16887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B41FF7D2-EC8E-C642-A48F-4EB2C321E9AB}"/>
                  </a:ext>
                </a:extLst>
              </p:cNvPr>
              <p:cNvCxnSpPr/>
              <p:nvPr/>
            </p:nvCxnSpPr>
            <p:spPr>
              <a:xfrm>
                <a:off x="1971825" y="3295059"/>
                <a:ext cx="1490567" cy="20822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27DF4B36-931D-AA4C-9792-F6D6AC443BFD}"/>
                  </a:ext>
                </a:extLst>
              </p:cNvPr>
              <p:cNvCxnSpPr/>
              <p:nvPr/>
            </p:nvCxnSpPr>
            <p:spPr>
              <a:xfrm>
                <a:off x="2410414" y="2673352"/>
                <a:ext cx="68721" cy="270927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9E883BD3-6B55-1948-A30D-2CC233A6289A}"/>
                  </a:ext>
                </a:extLst>
              </p:cNvPr>
              <p:cNvCxnSpPr/>
              <p:nvPr/>
            </p:nvCxnSpPr>
            <p:spPr>
              <a:xfrm flipH="1" flipV="1">
                <a:off x="2629049" y="2312017"/>
                <a:ext cx="464352" cy="30754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E42E4094-E757-324D-9B1A-C352FFBF876A}"/>
                  </a:ext>
                </a:extLst>
              </p:cNvPr>
              <p:cNvCxnSpPr/>
              <p:nvPr/>
            </p:nvCxnSpPr>
            <p:spPr>
              <a:xfrm flipH="1" flipV="1">
                <a:off x="1424941" y="3993136"/>
                <a:ext cx="1668460" cy="13943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7AA2A85D-3934-3F4C-A535-16F3638CD8D5}"/>
                  </a:ext>
                </a:extLst>
              </p:cNvPr>
              <p:cNvCxnSpPr/>
              <p:nvPr/>
            </p:nvCxnSpPr>
            <p:spPr>
              <a:xfrm flipH="1" flipV="1">
                <a:off x="1424941" y="3993136"/>
                <a:ext cx="2889734" cy="138948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C2476145-4588-2F4A-9FBF-94417B9715B7}"/>
                  </a:ext>
                </a:extLst>
              </p:cNvPr>
              <p:cNvCxnSpPr/>
              <p:nvPr/>
            </p:nvCxnSpPr>
            <p:spPr>
              <a:xfrm flipH="1" flipV="1">
                <a:off x="2181487" y="2946304"/>
                <a:ext cx="2068530" cy="24645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05984713-C26C-D44F-9F1D-ECBA056FADE9}"/>
                  </a:ext>
                </a:extLst>
              </p:cNvPr>
              <p:cNvCxnSpPr/>
              <p:nvPr/>
            </p:nvCxnSpPr>
            <p:spPr>
              <a:xfrm flipV="1">
                <a:off x="2190547" y="3241956"/>
                <a:ext cx="2740297" cy="21689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6E986074-08D7-8A42-B59D-4CD3BED5F1C1}"/>
                  </a:ext>
                </a:extLst>
              </p:cNvPr>
              <p:cNvCxnSpPr/>
              <p:nvPr/>
            </p:nvCxnSpPr>
            <p:spPr>
              <a:xfrm flipV="1">
                <a:off x="2543793" y="3806282"/>
                <a:ext cx="2525402" cy="160461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F8FFC5F2-5C93-754B-B8B1-9F8CB1DD7EB4}"/>
                  </a:ext>
                </a:extLst>
              </p:cNvPr>
              <p:cNvCxnSpPr/>
              <p:nvPr/>
            </p:nvCxnSpPr>
            <p:spPr>
              <a:xfrm flipV="1">
                <a:off x="3093401" y="3942782"/>
                <a:ext cx="1975794" cy="14446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64AAAF32-87B3-1048-B0F3-C085D1C9501E}"/>
                  </a:ext>
                </a:extLst>
              </p:cNvPr>
              <p:cNvCxnSpPr/>
              <p:nvPr/>
            </p:nvCxnSpPr>
            <p:spPr>
              <a:xfrm flipV="1">
                <a:off x="3184841" y="2673352"/>
                <a:ext cx="1220467" cy="28106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415CC983-5AB8-264A-82BE-195EE8B00671}"/>
                  </a:ext>
                </a:extLst>
              </p:cNvPr>
              <p:cNvCxnSpPr/>
              <p:nvPr/>
            </p:nvCxnSpPr>
            <p:spPr>
              <a:xfrm flipV="1">
                <a:off x="4379333" y="3088896"/>
                <a:ext cx="224818" cy="232199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952688AD-AC4A-4841-B4BB-8BCB8A48D938}"/>
                  </a:ext>
                </a:extLst>
              </p:cNvPr>
              <p:cNvCxnSpPr/>
              <p:nvPr/>
            </p:nvCxnSpPr>
            <p:spPr>
              <a:xfrm>
                <a:off x="2602267" y="2380267"/>
                <a:ext cx="1803041" cy="29308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AABB5278-1CB8-BD47-8E79-7D307B839B4A}"/>
                  </a:ext>
                </a:extLst>
              </p:cNvPr>
              <p:cNvCxnSpPr/>
              <p:nvPr/>
            </p:nvCxnSpPr>
            <p:spPr>
              <a:xfrm>
                <a:off x="1998607" y="3226809"/>
                <a:ext cx="3070588" cy="57947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1FAD62ED-2ED5-8E4C-BF54-4598B4C34C4C}"/>
                  </a:ext>
                </a:extLst>
              </p:cNvPr>
              <p:cNvCxnSpPr/>
              <p:nvPr/>
            </p:nvCxnSpPr>
            <p:spPr>
              <a:xfrm>
                <a:off x="1616512" y="3693862"/>
                <a:ext cx="3608781" cy="4799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1DBF28AC-D907-B04D-B110-BFFD6269885A}"/>
                  </a:ext>
                </a:extLst>
              </p:cNvPr>
              <p:cNvCxnSpPr/>
              <p:nvPr/>
            </p:nvCxnSpPr>
            <p:spPr>
              <a:xfrm>
                <a:off x="1472418" y="4097932"/>
                <a:ext cx="3752875" cy="758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4172A10E-9847-C143-A4D0-7B62A93A47A8}"/>
                  </a:ext>
                </a:extLst>
              </p:cNvPr>
              <p:cNvCxnSpPr/>
              <p:nvPr/>
            </p:nvCxnSpPr>
            <p:spPr>
              <a:xfrm flipV="1">
                <a:off x="1424941" y="2301635"/>
                <a:ext cx="2759495" cy="169150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2384FF43-FC12-0242-829C-8272231FF824}"/>
                  </a:ext>
                </a:extLst>
              </p:cNvPr>
              <p:cNvCxnSpPr/>
              <p:nvPr/>
            </p:nvCxnSpPr>
            <p:spPr>
              <a:xfrm flipV="1">
                <a:off x="1424941" y="3020646"/>
                <a:ext cx="3152428" cy="9724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27F853E9-DC4D-B341-A54F-4DC5A4394DAD}"/>
                  </a:ext>
                </a:extLst>
              </p:cNvPr>
              <p:cNvCxnSpPr/>
              <p:nvPr/>
            </p:nvCxnSpPr>
            <p:spPr>
              <a:xfrm flipV="1">
                <a:off x="1998607" y="2673352"/>
                <a:ext cx="2406701" cy="5534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7A4AC6A0-07ED-314A-A67F-E291C3F26E61}"/>
                  </a:ext>
                </a:extLst>
              </p:cNvPr>
              <p:cNvCxnSpPr/>
              <p:nvPr/>
            </p:nvCxnSpPr>
            <p:spPr>
              <a:xfrm>
                <a:off x="2181487" y="2946304"/>
                <a:ext cx="2395882" cy="743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5D9C03BC-A160-0543-B283-B4B635F6B519}"/>
                  </a:ext>
                </a:extLst>
              </p:cNvPr>
              <p:cNvCxnSpPr/>
              <p:nvPr/>
            </p:nvCxnSpPr>
            <p:spPr>
              <a:xfrm>
                <a:off x="2602267" y="2380267"/>
                <a:ext cx="1889475" cy="61210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BD1FE262-C052-2D4E-93FF-761A32528977}"/>
                  </a:ext>
                </a:extLst>
              </p:cNvPr>
              <p:cNvCxnSpPr/>
              <p:nvPr/>
            </p:nvCxnSpPr>
            <p:spPr>
              <a:xfrm>
                <a:off x="2629049" y="2312017"/>
                <a:ext cx="2145697" cy="9981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9D2820AA-806B-9047-A868-F6BD8F753F21}"/>
                  </a:ext>
                </a:extLst>
              </p:cNvPr>
              <p:cNvCxnSpPr/>
              <p:nvPr/>
            </p:nvCxnSpPr>
            <p:spPr>
              <a:xfrm>
                <a:off x="2629049" y="2312017"/>
                <a:ext cx="2413364" cy="15625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D7716504-2F83-FB48-AACB-8F599604FD21}"/>
                  </a:ext>
                </a:extLst>
              </p:cNvPr>
              <p:cNvCxnSpPr/>
              <p:nvPr/>
            </p:nvCxnSpPr>
            <p:spPr>
              <a:xfrm>
                <a:off x="2629049" y="2312017"/>
                <a:ext cx="2596244" cy="18617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6E4381A8-1CF5-6C4B-B0CC-14594CB4CE3F}"/>
                  </a:ext>
                </a:extLst>
              </p:cNvPr>
              <p:cNvCxnSpPr/>
              <p:nvPr/>
            </p:nvCxnSpPr>
            <p:spPr>
              <a:xfrm flipV="1">
                <a:off x="4406115" y="3942782"/>
                <a:ext cx="663080" cy="15363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06FCA5CD-0DB2-0147-BACD-A9FA34EF75F6}"/>
                  </a:ext>
                </a:extLst>
              </p:cNvPr>
              <p:cNvCxnSpPr/>
              <p:nvPr/>
            </p:nvCxnSpPr>
            <p:spPr>
              <a:xfrm flipV="1">
                <a:off x="4406115" y="3117166"/>
                <a:ext cx="262694" cy="23619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BC7C0997-D094-5A4F-8B50-036F0D63F3AA}"/>
                  </a:ext>
                </a:extLst>
              </p:cNvPr>
              <p:cNvCxnSpPr/>
              <p:nvPr/>
            </p:nvCxnSpPr>
            <p:spPr>
              <a:xfrm flipH="1" flipV="1">
                <a:off x="4405308" y="2673352"/>
                <a:ext cx="807" cy="280579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ABEBCBEC-75AC-224F-9E1C-80DA7EDB3A4B}"/>
                  </a:ext>
                </a:extLst>
              </p:cNvPr>
              <p:cNvCxnSpPr/>
              <p:nvPr/>
            </p:nvCxnSpPr>
            <p:spPr>
              <a:xfrm flipH="1" flipV="1">
                <a:off x="4211218" y="2369885"/>
                <a:ext cx="194897" cy="31092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FE8EBBF7-4B98-3745-8D50-90D42A2C3B2B}"/>
                </a:ext>
              </a:extLst>
            </p:cNvPr>
            <p:cNvGrpSpPr/>
            <p:nvPr/>
          </p:nvGrpSpPr>
          <p:grpSpPr>
            <a:xfrm>
              <a:off x="1616512" y="3310206"/>
              <a:ext cx="3185016" cy="2105544"/>
              <a:chOff x="1616512" y="3310206"/>
              <a:chExt cx="3185016" cy="2105544"/>
            </a:xfrm>
          </p:grpSpPr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22F6096E-F603-DB4A-834C-FA99AE06C8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16512" y="3693862"/>
                <a:ext cx="2381168" cy="1693618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3006484A-717D-BE43-910A-7E6B1A7A3E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62338" y="3378456"/>
                <a:ext cx="739190" cy="203729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2B53F6F9-7C1B-D847-BD0F-EA1C914E74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16512" y="3310206"/>
                <a:ext cx="3158234" cy="383656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85C9AE4-4EDB-C349-B43C-9B341DA189ED}"/>
              </a:ext>
            </a:extLst>
          </p:cNvPr>
          <p:cNvGrpSpPr/>
          <p:nvPr/>
        </p:nvGrpSpPr>
        <p:grpSpPr>
          <a:xfrm>
            <a:off x="1173877" y="3333949"/>
            <a:ext cx="3185016" cy="2105544"/>
            <a:chOff x="2359467" y="3310206"/>
            <a:chExt cx="3185016" cy="2105544"/>
          </a:xfrm>
        </p:grpSpPr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CA7B6F64-CB3D-EA45-B452-08D8ED3215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59467" y="3693862"/>
              <a:ext cx="2381168" cy="1693618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27E065E9-A9F7-4443-87A8-064DEC79BD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5293" y="3378456"/>
              <a:ext cx="739190" cy="203729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43C857D0-953B-6144-B93C-C9745EBEAF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9467" y="3310206"/>
              <a:ext cx="3158234" cy="38365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5EFDE4B7-4A5C-A241-AF00-DA883DC0A8A6}"/>
              </a:ext>
            </a:extLst>
          </p:cNvPr>
          <p:cNvGrpSpPr/>
          <p:nvPr/>
        </p:nvGrpSpPr>
        <p:grpSpPr>
          <a:xfrm>
            <a:off x="863341" y="3061055"/>
            <a:ext cx="3656905" cy="2831831"/>
            <a:chOff x="1301003" y="3061055"/>
            <a:chExt cx="3656905" cy="2831831"/>
          </a:xfrm>
        </p:grpSpPr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F53CABD3-E5DE-F349-A1CB-3F18E03FBEA3}"/>
                </a:ext>
              </a:extLst>
            </p:cNvPr>
            <p:cNvSpPr txBox="1"/>
            <p:nvPr/>
          </p:nvSpPr>
          <p:spPr>
            <a:xfrm>
              <a:off x="1301003" y="3061055"/>
              <a:ext cx="520271" cy="584775"/>
            </a:xfrm>
            <a:prstGeom prst="rect">
              <a:avLst/>
            </a:prstGeom>
            <a:noFill/>
            <a:effectLst>
              <a:glow rad="25400">
                <a:schemeClr val="bg1"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endParaRPr lang="en-US" sz="3200" dirty="0"/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FB1B7A2E-4C48-A940-98D2-8E2D586145FD}"/>
                </a:ext>
              </a:extLst>
            </p:cNvPr>
            <p:cNvSpPr txBox="1"/>
            <p:nvPr/>
          </p:nvSpPr>
          <p:spPr>
            <a:xfrm>
              <a:off x="3547660" y="5308111"/>
              <a:ext cx="520271" cy="584775"/>
            </a:xfrm>
            <a:prstGeom prst="rect">
              <a:avLst/>
            </a:prstGeom>
            <a:noFill/>
            <a:effectLst>
              <a:glow rad="25400">
                <a:schemeClr val="bg1"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endParaRPr lang="en-US" sz="3200" dirty="0"/>
            </a:p>
          </p:txBody>
        </p: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F371D237-D01B-3547-92BB-702418A29F44}"/>
                </a:ext>
              </a:extLst>
            </p:cNvPr>
            <p:cNvGrpSpPr/>
            <p:nvPr/>
          </p:nvGrpSpPr>
          <p:grpSpPr>
            <a:xfrm>
              <a:off x="1460414" y="3212374"/>
              <a:ext cx="3497494" cy="2364404"/>
              <a:chOff x="1460414" y="3212374"/>
              <a:chExt cx="3497494" cy="2364404"/>
            </a:xfrm>
            <a:solidFill>
              <a:srgbClr val="C00000"/>
            </a:solidFill>
          </p:grpSpPr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2EBAE4B4-1145-684E-94ED-C6F2FF9CCEC6}"/>
                  </a:ext>
                </a:extLst>
              </p:cNvPr>
              <p:cNvSpPr/>
              <p:nvPr/>
            </p:nvSpPr>
            <p:spPr>
              <a:xfrm>
                <a:off x="1460414" y="3523789"/>
                <a:ext cx="182880" cy="19304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7DAC60B3-C135-4549-B1F1-6FF553F9CDD8}"/>
                  </a:ext>
                </a:extLst>
              </p:cNvPr>
              <p:cNvSpPr/>
              <p:nvPr/>
            </p:nvSpPr>
            <p:spPr>
              <a:xfrm>
                <a:off x="4775028" y="3212374"/>
                <a:ext cx="182880" cy="19304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B45FC87C-1304-DB4D-9C66-77A59DCD4FA9}"/>
                  </a:ext>
                </a:extLst>
              </p:cNvPr>
              <p:cNvSpPr/>
              <p:nvPr/>
            </p:nvSpPr>
            <p:spPr>
              <a:xfrm>
                <a:off x="3911026" y="5383738"/>
                <a:ext cx="182880" cy="19304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4" name="Straight Connector 3"/>
          <p:cNvCxnSpPr/>
          <p:nvPr/>
        </p:nvCxnSpPr>
        <p:spPr>
          <a:xfrm>
            <a:off x="934638" y="2673352"/>
            <a:ext cx="1271906" cy="859432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 flipV="1">
            <a:off x="3808382" y="2879720"/>
            <a:ext cx="1069882" cy="561086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>
            <a:off x="2841921" y="4702014"/>
            <a:ext cx="0" cy="1659709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le 2"/>
              <p:cNvSpPr/>
              <p:nvPr/>
            </p:nvSpPr>
            <p:spPr>
              <a:xfrm>
                <a:off x="6717775" y="1505063"/>
                <a:ext cx="4779952" cy="2080677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Rounded 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775" y="1505063"/>
                <a:ext cx="4779952" cy="208067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4" name="Group 263">
            <a:extLst>
              <a:ext uri="{FF2B5EF4-FFF2-40B4-BE49-F238E27FC236}">
                <a16:creationId xmlns:a16="http://schemas.microsoft.com/office/drawing/2014/main" id="{02EC45EC-9F78-C344-BA13-0223FB67907A}"/>
              </a:ext>
            </a:extLst>
          </p:cNvPr>
          <p:cNvGrpSpPr/>
          <p:nvPr/>
        </p:nvGrpSpPr>
        <p:grpSpPr>
          <a:xfrm>
            <a:off x="6124298" y="4863701"/>
            <a:ext cx="1218342" cy="1138543"/>
            <a:chOff x="1646340" y="2495814"/>
            <a:chExt cx="4096505" cy="4072199"/>
          </a:xfrm>
        </p:grpSpPr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09239086-0C7B-2242-BFC4-CE11BE721006}"/>
                </a:ext>
              </a:extLst>
            </p:cNvPr>
            <p:cNvSpPr/>
            <p:nvPr/>
          </p:nvSpPr>
          <p:spPr>
            <a:xfrm rot="18414348">
              <a:off x="873231" y="3621893"/>
              <a:ext cx="2868692" cy="61653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F265362C-8733-EC41-8028-60BEA2CE7921}"/>
                </a:ext>
              </a:extLst>
            </p:cNvPr>
            <p:cNvSpPr/>
            <p:nvPr/>
          </p:nvSpPr>
          <p:spPr>
            <a:xfrm rot="3698781">
              <a:off x="3740810" y="3682502"/>
              <a:ext cx="2868692" cy="67751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7549B76C-7563-D749-9739-530EE40EF951}"/>
                </a:ext>
              </a:extLst>
            </p:cNvPr>
            <p:cNvSpPr/>
            <p:nvPr/>
          </p:nvSpPr>
          <p:spPr>
            <a:xfrm>
              <a:off x="2245647" y="5938536"/>
              <a:ext cx="2868692" cy="62947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1243317F-9DB2-6D45-8FB7-9AD80BE47007}"/>
                </a:ext>
              </a:extLst>
            </p:cNvPr>
            <p:cNvSpPr/>
            <p:nvPr/>
          </p:nvSpPr>
          <p:spPr>
            <a:xfrm>
              <a:off x="2611878" y="3129826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F88A1DDE-7104-2744-BE22-AF9385787492}"/>
                </a:ext>
              </a:extLst>
            </p:cNvPr>
            <p:cNvSpPr/>
            <p:nvPr/>
          </p:nvSpPr>
          <p:spPr>
            <a:xfrm>
              <a:off x="4778936" y="3282713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8F062B71-899B-704A-873B-D24116152C32}"/>
                </a:ext>
              </a:extLst>
            </p:cNvPr>
            <p:cNvSpPr/>
            <p:nvPr/>
          </p:nvSpPr>
          <p:spPr>
            <a:xfrm>
              <a:off x="5175156" y="3987817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5554D8F6-E9ED-D845-8C56-D76C7E06F32E}"/>
                </a:ext>
              </a:extLst>
            </p:cNvPr>
            <p:cNvSpPr/>
            <p:nvPr/>
          </p:nvSpPr>
          <p:spPr>
            <a:xfrm>
              <a:off x="5442823" y="4552143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B2CC4DD3-4E35-684A-A223-5C43AAA5DA6C}"/>
                </a:ext>
              </a:extLst>
            </p:cNvPr>
            <p:cNvSpPr/>
            <p:nvPr/>
          </p:nvSpPr>
          <p:spPr>
            <a:xfrm>
              <a:off x="2788105" y="6156754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A0E42051-F83F-E44A-B68C-83A2C3AA7488}"/>
                </a:ext>
              </a:extLst>
            </p:cNvPr>
            <p:cNvSpPr/>
            <p:nvPr/>
          </p:nvSpPr>
          <p:spPr>
            <a:xfrm>
              <a:off x="3771362" y="6151451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83FD6494-9226-9C4F-A6E7-6CF93A6B8EAE}"/>
                </a:ext>
              </a:extLst>
            </p:cNvPr>
            <p:cNvSpPr/>
            <p:nvPr/>
          </p:nvSpPr>
          <p:spPr>
            <a:xfrm>
              <a:off x="4623645" y="6156754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150C41DE-A46C-984B-A077-9DC8E708B359}"/>
                </a:ext>
              </a:extLst>
            </p:cNvPr>
            <p:cNvCxnSpPr>
              <a:cxnSpLocks/>
              <a:endCxn id="271" idx="2"/>
            </p:cNvCxnSpPr>
            <p:nvPr/>
          </p:nvCxnSpPr>
          <p:spPr>
            <a:xfrm>
              <a:off x="2399017" y="4000940"/>
              <a:ext cx="3043806" cy="647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F7DCD87A-CADB-9F4B-9846-9A99A964DCAA}"/>
                </a:ext>
              </a:extLst>
            </p:cNvPr>
            <p:cNvCxnSpPr>
              <a:cxnSpLocks/>
              <a:endCxn id="272" idx="7"/>
            </p:cNvCxnSpPr>
            <p:nvPr/>
          </p:nvCxnSpPr>
          <p:spPr>
            <a:xfrm>
              <a:off x="1825351" y="4767267"/>
              <a:ext cx="1118852" cy="14177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F1DC7BAA-FD8D-7C42-AA3C-A3915B2B1BBE}"/>
                </a:ext>
              </a:extLst>
            </p:cNvPr>
            <p:cNvCxnSpPr>
              <a:cxnSpLocks/>
              <a:endCxn id="272" idx="0"/>
            </p:cNvCxnSpPr>
            <p:nvPr/>
          </p:nvCxnSpPr>
          <p:spPr>
            <a:xfrm>
              <a:off x="2372235" y="4069190"/>
              <a:ext cx="507310" cy="20875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38AD992A-2065-B44B-B1B1-15540D986DF5}"/>
                </a:ext>
              </a:extLst>
            </p:cNvPr>
            <p:cNvCxnSpPr>
              <a:cxnSpLocks/>
              <a:endCxn id="273" idx="7"/>
            </p:cNvCxnSpPr>
            <p:nvPr/>
          </p:nvCxnSpPr>
          <p:spPr>
            <a:xfrm>
              <a:off x="1857219" y="4609524"/>
              <a:ext cx="2070241" cy="15701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82001A64-59BF-F045-8392-744C214DC58F}"/>
                </a:ext>
              </a:extLst>
            </p:cNvPr>
            <p:cNvCxnSpPr>
              <a:cxnSpLocks/>
              <a:stCxn id="268" idx="5"/>
              <a:endCxn id="272" idx="0"/>
            </p:cNvCxnSpPr>
            <p:nvPr/>
          </p:nvCxnSpPr>
          <p:spPr>
            <a:xfrm flipH="1">
              <a:off x="2879545" y="3462355"/>
              <a:ext cx="47361" cy="26943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0EC37857-FFB9-4544-8014-C10B01006001}"/>
                </a:ext>
              </a:extLst>
            </p:cNvPr>
            <p:cNvCxnSpPr>
              <a:cxnSpLocks/>
              <a:endCxn id="273" idx="0"/>
            </p:cNvCxnSpPr>
            <p:nvPr/>
          </p:nvCxnSpPr>
          <p:spPr>
            <a:xfrm>
              <a:off x="2372235" y="4069190"/>
              <a:ext cx="1490567" cy="20822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F5D25BD6-62AA-9243-8639-14A49F5D622E}"/>
                </a:ext>
              </a:extLst>
            </p:cNvPr>
            <p:cNvCxnSpPr>
              <a:cxnSpLocks/>
              <a:stCxn id="268" idx="5"/>
              <a:endCxn id="272" idx="0"/>
            </p:cNvCxnSpPr>
            <p:nvPr/>
          </p:nvCxnSpPr>
          <p:spPr>
            <a:xfrm flipH="1">
              <a:off x="2879545" y="3462355"/>
              <a:ext cx="47361" cy="26943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18BB8B1-7DA7-6543-A69E-3CDB49FF1115}"/>
                </a:ext>
              </a:extLst>
            </p:cNvPr>
            <p:cNvCxnSpPr>
              <a:cxnSpLocks/>
              <a:stCxn id="274" idx="0"/>
            </p:cNvCxnSpPr>
            <p:nvPr/>
          </p:nvCxnSpPr>
          <p:spPr>
            <a:xfrm flipH="1" flipV="1">
              <a:off x="2372235" y="4069190"/>
              <a:ext cx="2342850" cy="2087564"/>
            </a:xfrm>
            <a:prstGeom prst="line">
              <a:avLst/>
            </a:prstGeom>
            <a:ln w="63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B9956320-0A91-FD4A-930E-8F5B82DE776B}"/>
                </a:ext>
              </a:extLst>
            </p:cNvPr>
            <p:cNvCxnSpPr>
              <a:cxnSpLocks/>
              <a:stCxn id="274" idx="0"/>
            </p:cNvCxnSpPr>
            <p:nvPr/>
          </p:nvCxnSpPr>
          <p:spPr>
            <a:xfrm flipH="1" flipV="1">
              <a:off x="1825351" y="4767267"/>
              <a:ext cx="2889734" cy="13894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DB9FFC7F-7249-764D-A5CB-959A4A20C4AE}"/>
                </a:ext>
              </a:extLst>
            </p:cNvPr>
            <p:cNvCxnSpPr>
              <a:cxnSpLocks/>
              <a:stCxn id="274" idx="1"/>
              <a:endCxn id="270" idx="3"/>
            </p:cNvCxnSpPr>
            <p:nvPr/>
          </p:nvCxnSpPr>
          <p:spPr>
            <a:xfrm flipV="1">
              <a:off x="4650427" y="4152587"/>
              <a:ext cx="551511" cy="2032437"/>
            </a:xfrm>
            <a:prstGeom prst="line">
              <a:avLst/>
            </a:prstGeom>
            <a:ln w="95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774A659D-F471-504F-AE5F-90D4DF1E4E11}"/>
                </a:ext>
              </a:extLst>
            </p:cNvPr>
            <p:cNvCxnSpPr>
              <a:cxnSpLocks/>
              <a:endCxn id="270" idx="2"/>
            </p:cNvCxnSpPr>
            <p:nvPr/>
          </p:nvCxnSpPr>
          <p:spPr>
            <a:xfrm>
              <a:off x="2399017" y="4000940"/>
              <a:ext cx="2776139" cy="83397"/>
            </a:xfrm>
            <a:prstGeom prst="line">
              <a:avLst/>
            </a:prstGeom>
            <a:ln w="63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D3CE9FBA-88CD-4B4D-8069-C9254C014FFE}"/>
                </a:ext>
              </a:extLst>
            </p:cNvPr>
            <p:cNvCxnSpPr>
              <a:cxnSpLocks/>
              <a:endCxn id="269" idx="3"/>
            </p:cNvCxnSpPr>
            <p:nvPr/>
          </p:nvCxnSpPr>
          <p:spPr>
            <a:xfrm flipV="1">
              <a:off x="2399017" y="3447483"/>
              <a:ext cx="2406701" cy="5534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31017A3C-7071-A648-B51E-4BDF78E285DB}"/>
                </a:ext>
              </a:extLst>
            </p:cNvPr>
            <p:cNvCxnSpPr>
              <a:stCxn id="274" idx="6"/>
              <a:endCxn id="271" idx="3"/>
            </p:cNvCxnSpPr>
            <p:nvPr/>
          </p:nvCxnSpPr>
          <p:spPr>
            <a:xfrm flipV="1">
              <a:off x="4806525" y="4716913"/>
              <a:ext cx="663080" cy="15363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3FAFED8E-AA5D-ED48-BDB4-3901AA308076}"/>
                </a:ext>
              </a:extLst>
            </p:cNvPr>
            <p:cNvCxnSpPr>
              <a:stCxn id="274" idx="6"/>
              <a:endCxn id="269" idx="3"/>
            </p:cNvCxnSpPr>
            <p:nvPr/>
          </p:nvCxnSpPr>
          <p:spPr>
            <a:xfrm flipH="1" flipV="1">
              <a:off x="4805718" y="3447483"/>
              <a:ext cx="807" cy="28057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B6FCF3E3-22D3-6A4B-93D7-C676267A457F}"/>
                </a:ext>
              </a:extLst>
            </p:cNvPr>
            <p:cNvCxnSpPr>
              <a:cxnSpLocks/>
              <a:stCxn id="268" idx="4"/>
              <a:endCxn id="273" idx="6"/>
            </p:cNvCxnSpPr>
            <p:nvPr/>
          </p:nvCxnSpPr>
          <p:spPr>
            <a:xfrm>
              <a:off x="2796417" y="3519408"/>
              <a:ext cx="1157825" cy="27285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BD28EBD3-7A36-404C-84CD-BB1ED4C9AB88}"/>
                </a:ext>
              </a:extLst>
            </p:cNvPr>
            <p:cNvCxnSpPr>
              <a:cxnSpLocks/>
              <a:stCxn id="269" idx="2"/>
            </p:cNvCxnSpPr>
            <p:nvPr/>
          </p:nvCxnSpPr>
          <p:spPr>
            <a:xfrm flipH="1">
              <a:off x="3903938" y="3379233"/>
              <a:ext cx="874998" cy="27694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75EEA254-2B35-FC41-BA24-CB1C818E079C}"/>
                </a:ext>
              </a:extLst>
            </p:cNvPr>
            <p:cNvCxnSpPr>
              <a:cxnSpLocks/>
              <a:stCxn id="271" idx="3"/>
            </p:cNvCxnSpPr>
            <p:nvPr/>
          </p:nvCxnSpPr>
          <p:spPr>
            <a:xfrm flipH="1">
              <a:off x="3876555" y="4716913"/>
              <a:ext cx="1593050" cy="14795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0430CAE9-71FF-ED4A-8E27-1DC75BFD3B7D}"/>
                </a:ext>
              </a:extLst>
            </p:cNvPr>
            <p:cNvCxnSpPr>
              <a:cxnSpLocks/>
              <a:endCxn id="274" idx="5"/>
            </p:cNvCxnSpPr>
            <p:nvPr/>
          </p:nvCxnSpPr>
          <p:spPr>
            <a:xfrm>
              <a:off x="2770355" y="3345108"/>
              <a:ext cx="2009388" cy="29764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88DC3E8E-10AA-9C48-A61B-0608FFBF41CC}"/>
                </a:ext>
              </a:extLst>
            </p:cNvPr>
            <p:cNvCxnSpPr>
              <a:cxnSpLocks/>
              <a:stCxn id="269" idx="3"/>
              <a:endCxn id="272" idx="0"/>
            </p:cNvCxnSpPr>
            <p:nvPr/>
          </p:nvCxnSpPr>
          <p:spPr>
            <a:xfrm flipH="1">
              <a:off x="2879545" y="3447483"/>
              <a:ext cx="1926173" cy="27092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A7640AD5-4DD4-0C46-B9B1-4A41F22C2358}"/>
                </a:ext>
              </a:extLst>
            </p:cNvPr>
            <p:cNvSpPr/>
            <p:nvPr/>
          </p:nvSpPr>
          <p:spPr>
            <a:xfrm>
              <a:off x="2121997" y="3797371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491CDACB-8E95-AF48-ACE9-5E3969A6C72C}"/>
                </a:ext>
              </a:extLst>
            </p:cNvPr>
            <p:cNvSpPr/>
            <p:nvPr/>
          </p:nvSpPr>
          <p:spPr>
            <a:xfrm>
              <a:off x="1646340" y="4403829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0DD29D22-5970-6745-8FB3-743002BA13CE}"/>
                </a:ext>
              </a:extLst>
            </p:cNvPr>
            <p:cNvSpPr/>
            <p:nvPr/>
          </p:nvSpPr>
          <p:spPr>
            <a:xfrm>
              <a:off x="2699296" y="6084956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4E9B13B3-3FCE-CC40-B00F-6FE1157724BD}"/>
                </a:ext>
              </a:extLst>
            </p:cNvPr>
            <p:cNvSpPr/>
            <p:nvPr/>
          </p:nvSpPr>
          <p:spPr>
            <a:xfrm>
              <a:off x="3666860" y="6064338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88AB2DE2-1595-3E42-B0EF-0638E2615679}"/>
                </a:ext>
              </a:extLst>
            </p:cNvPr>
            <p:cNvSpPr/>
            <p:nvPr/>
          </p:nvSpPr>
          <p:spPr>
            <a:xfrm>
              <a:off x="4477291" y="6058679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1B1926EC-609A-8345-8B9D-EB301F959BA6}"/>
                </a:ext>
              </a:extLst>
            </p:cNvPr>
            <p:cNvSpPr/>
            <p:nvPr/>
          </p:nvSpPr>
          <p:spPr>
            <a:xfrm>
              <a:off x="5373767" y="4464115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7FB23413-D19D-A747-9617-A0045B4C263E}"/>
                </a:ext>
              </a:extLst>
            </p:cNvPr>
            <p:cNvSpPr/>
            <p:nvPr/>
          </p:nvSpPr>
          <p:spPr>
            <a:xfrm>
              <a:off x="5097352" y="3873398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8763A5CF-574D-5F4F-82F6-9F1CE9AAB47B}"/>
                </a:ext>
              </a:extLst>
            </p:cNvPr>
            <p:cNvSpPr/>
            <p:nvPr/>
          </p:nvSpPr>
          <p:spPr>
            <a:xfrm>
              <a:off x="4678246" y="3226219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02EC45EC-9F78-C344-BA13-0223FB67907A}"/>
              </a:ext>
            </a:extLst>
          </p:cNvPr>
          <p:cNvGrpSpPr/>
          <p:nvPr/>
        </p:nvGrpSpPr>
        <p:grpSpPr>
          <a:xfrm>
            <a:off x="7658477" y="4875279"/>
            <a:ext cx="1218342" cy="1138543"/>
            <a:chOff x="1646340" y="2495814"/>
            <a:chExt cx="4096505" cy="4072199"/>
          </a:xfrm>
        </p:grpSpPr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09239086-0C7B-2242-BFC4-CE11BE721006}"/>
                </a:ext>
              </a:extLst>
            </p:cNvPr>
            <p:cNvSpPr/>
            <p:nvPr/>
          </p:nvSpPr>
          <p:spPr>
            <a:xfrm rot="18414348">
              <a:off x="873231" y="3621893"/>
              <a:ext cx="2868692" cy="61653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F265362C-8733-EC41-8028-60BEA2CE7921}"/>
                </a:ext>
              </a:extLst>
            </p:cNvPr>
            <p:cNvSpPr/>
            <p:nvPr/>
          </p:nvSpPr>
          <p:spPr>
            <a:xfrm rot="3698781">
              <a:off x="3740810" y="3682502"/>
              <a:ext cx="2868692" cy="67751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7549B76C-7563-D749-9739-530EE40EF951}"/>
                </a:ext>
              </a:extLst>
            </p:cNvPr>
            <p:cNvSpPr/>
            <p:nvPr/>
          </p:nvSpPr>
          <p:spPr>
            <a:xfrm>
              <a:off x="2245647" y="5938536"/>
              <a:ext cx="2868692" cy="62947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1243317F-9DB2-6D45-8FB7-9AD80BE47007}"/>
                </a:ext>
              </a:extLst>
            </p:cNvPr>
            <p:cNvSpPr/>
            <p:nvPr/>
          </p:nvSpPr>
          <p:spPr>
            <a:xfrm>
              <a:off x="2611878" y="3129826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F88A1DDE-7104-2744-BE22-AF9385787492}"/>
                </a:ext>
              </a:extLst>
            </p:cNvPr>
            <p:cNvSpPr/>
            <p:nvPr/>
          </p:nvSpPr>
          <p:spPr>
            <a:xfrm>
              <a:off x="4778936" y="3282713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8F062B71-899B-704A-873B-D24116152C32}"/>
                </a:ext>
              </a:extLst>
            </p:cNvPr>
            <p:cNvSpPr/>
            <p:nvPr/>
          </p:nvSpPr>
          <p:spPr>
            <a:xfrm>
              <a:off x="5175156" y="3987817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5554D8F6-E9ED-D845-8C56-D76C7E06F32E}"/>
                </a:ext>
              </a:extLst>
            </p:cNvPr>
            <p:cNvSpPr/>
            <p:nvPr/>
          </p:nvSpPr>
          <p:spPr>
            <a:xfrm>
              <a:off x="5442823" y="4552143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B2CC4DD3-4E35-684A-A223-5C43AAA5DA6C}"/>
                </a:ext>
              </a:extLst>
            </p:cNvPr>
            <p:cNvSpPr/>
            <p:nvPr/>
          </p:nvSpPr>
          <p:spPr>
            <a:xfrm>
              <a:off x="2788105" y="6156754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A0E42051-F83F-E44A-B68C-83A2C3AA7488}"/>
                </a:ext>
              </a:extLst>
            </p:cNvPr>
            <p:cNvSpPr/>
            <p:nvPr/>
          </p:nvSpPr>
          <p:spPr>
            <a:xfrm>
              <a:off x="3771362" y="6151451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83FD6494-9226-9C4F-A6E7-6CF93A6B8EAE}"/>
                </a:ext>
              </a:extLst>
            </p:cNvPr>
            <p:cNvSpPr/>
            <p:nvPr/>
          </p:nvSpPr>
          <p:spPr>
            <a:xfrm>
              <a:off x="4623645" y="6156754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150C41DE-A46C-984B-A077-9DC8E708B359}"/>
                </a:ext>
              </a:extLst>
            </p:cNvPr>
            <p:cNvCxnSpPr>
              <a:cxnSpLocks/>
              <a:endCxn id="347" idx="2"/>
            </p:cNvCxnSpPr>
            <p:nvPr/>
          </p:nvCxnSpPr>
          <p:spPr>
            <a:xfrm>
              <a:off x="2399017" y="4000940"/>
              <a:ext cx="3043806" cy="647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F7DCD87A-CADB-9F4B-9846-9A99A964DCAA}"/>
                </a:ext>
              </a:extLst>
            </p:cNvPr>
            <p:cNvCxnSpPr>
              <a:cxnSpLocks/>
              <a:endCxn id="348" idx="7"/>
            </p:cNvCxnSpPr>
            <p:nvPr/>
          </p:nvCxnSpPr>
          <p:spPr>
            <a:xfrm>
              <a:off x="1825351" y="4767267"/>
              <a:ext cx="1118852" cy="14177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F1DC7BAA-FD8D-7C42-AA3C-A3915B2B1BBE}"/>
                </a:ext>
              </a:extLst>
            </p:cNvPr>
            <p:cNvCxnSpPr>
              <a:cxnSpLocks/>
              <a:endCxn id="348" idx="0"/>
            </p:cNvCxnSpPr>
            <p:nvPr/>
          </p:nvCxnSpPr>
          <p:spPr>
            <a:xfrm>
              <a:off x="2372235" y="4069190"/>
              <a:ext cx="507310" cy="20875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38AD992A-2065-B44B-B1B1-15540D986DF5}"/>
                </a:ext>
              </a:extLst>
            </p:cNvPr>
            <p:cNvCxnSpPr>
              <a:cxnSpLocks/>
              <a:endCxn id="349" idx="7"/>
            </p:cNvCxnSpPr>
            <p:nvPr/>
          </p:nvCxnSpPr>
          <p:spPr>
            <a:xfrm>
              <a:off x="1857219" y="4609524"/>
              <a:ext cx="2070241" cy="15701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82001A64-59BF-F045-8392-744C214DC58F}"/>
                </a:ext>
              </a:extLst>
            </p:cNvPr>
            <p:cNvCxnSpPr>
              <a:cxnSpLocks/>
              <a:stCxn id="344" idx="5"/>
              <a:endCxn id="348" idx="0"/>
            </p:cNvCxnSpPr>
            <p:nvPr/>
          </p:nvCxnSpPr>
          <p:spPr>
            <a:xfrm flipH="1">
              <a:off x="2879545" y="3462355"/>
              <a:ext cx="47361" cy="26943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0EC37857-FFB9-4544-8014-C10B01006001}"/>
                </a:ext>
              </a:extLst>
            </p:cNvPr>
            <p:cNvCxnSpPr>
              <a:cxnSpLocks/>
              <a:endCxn id="349" idx="0"/>
            </p:cNvCxnSpPr>
            <p:nvPr/>
          </p:nvCxnSpPr>
          <p:spPr>
            <a:xfrm>
              <a:off x="2372235" y="4069190"/>
              <a:ext cx="1490567" cy="20822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F5D25BD6-62AA-9243-8639-14A49F5D622E}"/>
                </a:ext>
              </a:extLst>
            </p:cNvPr>
            <p:cNvCxnSpPr>
              <a:cxnSpLocks/>
              <a:stCxn id="344" idx="5"/>
              <a:endCxn id="348" idx="0"/>
            </p:cNvCxnSpPr>
            <p:nvPr/>
          </p:nvCxnSpPr>
          <p:spPr>
            <a:xfrm flipH="1">
              <a:off x="2879545" y="3462355"/>
              <a:ext cx="47361" cy="26943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518BB8B1-7DA7-6543-A69E-3CDB49FF1115}"/>
                </a:ext>
              </a:extLst>
            </p:cNvPr>
            <p:cNvCxnSpPr>
              <a:cxnSpLocks/>
              <a:stCxn id="350" idx="0"/>
            </p:cNvCxnSpPr>
            <p:nvPr/>
          </p:nvCxnSpPr>
          <p:spPr>
            <a:xfrm flipH="1" flipV="1">
              <a:off x="2372235" y="4069190"/>
              <a:ext cx="2342850" cy="2087564"/>
            </a:xfrm>
            <a:prstGeom prst="line">
              <a:avLst/>
            </a:prstGeom>
            <a:ln w="63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B9956320-0A91-FD4A-930E-8F5B82DE776B}"/>
                </a:ext>
              </a:extLst>
            </p:cNvPr>
            <p:cNvCxnSpPr>
              <a:cxnSpLocks/>
              <a:stCxn id="350" idx="0"/>
            </p:cNvCxnSpPr>
            <p:nvPr/>
          </p:nvCxnSpPr>
          <p:spPr>
            <a:xfrm flipH="1" flipV="1">
              <a:off x="1825351" y="4767267"/>
              <a:ext cx="2889734" cy="13894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DB9FFC7F-7249-764D-A5CB-959A4A20C4AE}"/>
                </a:ext>
              </a:extLst>
            </p:cNvPr>
            <p:cNvCxnSpPr>
              <a:cxnSpLocks/>
              <a:stCxn id="350" idx="1"/>
              <a:endCxn id="346" idx="3"/>
            </p:cNvCxnSpPr>
            <p:nvPr/>
          </p:nvCxnSpPr>
          <p:spPr>
            <a:xfrm flipV="1">
              <a:off x="4650427" y="4152587"/>
              <a:ext cx="551511" cy="2032437"/>
            </a:xfrm>
            <a:prstGeom prst="line">
              <a:avLst/>
            </a:prstGeom>
            <a:ln w="95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774A659D-F471-504F-AE5F-90D4DF1E4E11}"/>
                </a:ext>
              </a:extLst>
            </p:cNvPr>
            <p:cNvCxnSpPr>
              <a:cxnSpLocks/>
              <a:endCxn id="346" idx="2"/>
            </p:cNvCxnSpPr>
            <p:nvPr/>
          </p:nvCxnSpPr>
          <p:spPr>
            <a:xfrm>
              <a:off x="2399017" y="4000940"/>
              <a:ext cx="2776139" cy="83397"/>
            </a:xfrm>
            <a:prstGeom prst="line">
              <a:avLst/>
            </a:prstGeom>
            <a:ln w="63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D3CE9FBA-88CD-4B4D-8069-C9254C014FFE}"/>
                </a:ext>
              </a:extLst>
            </p:cNvPr>
            <p:cNvCxnSpPr>
              <a:cxnSpLocks/>
              <a:endCxn id="345" idx="3"/>
            </p:cNvCxnSpPr>
            <p:nvPr/>
          </p:nvCxnSpPr>
          <p:spPr>
            <a:xfrm flipV="1">
              <a:off x="2399017" y="3447483"/>
              <a:ext cx="2406701" cy="5534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31017A3C-7071-A648-B51E-4BDF78E285DB}"/>
                </a:ext>
              </a:extLst>
            </p:cNvPr>
            <p:cNvCxnSpPr>
              <a:stCxn id="350" idx="6"/>
              <a:endCxn id="347" idx="3"/>
            </p:cNvCxnSpPr>
            <p:nvPr/>
          </p:nvCxnSpPr>
          <p:spPr>
            <a:xfrm flipV="1">
              <a:off x="4806525" y="4716913"/>
              <a:ext cx="663080" cy="15363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3FAFED8E-AA5D-ED48-BDB4-3901AA308076}"/>
                </a:ext>
              </a:extLst>
            </p:cNvPr>
            <p:cNvCxnSpPr>
              <a:stCxn id="350" idx="6"/>
              <a:endCxn id="345" idx="3"/>
            </p:cNvCxnSpPr>
            <p:nvPr/>
          </p:nvCxnSpPr>
          <p:spPr>
            <a:xfrm flipH="1" flipV="1">
              <a:off x="4805718" y="3447483"/>
              <a:ext cx="807" cy="28057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B6FCF3E3-22D3-6A4B-93D7-C676267A457F}"/>
                </a:ext>
              </a:extLst>
            </p:cNvPr>
            <p:cNvCxnSpPr>
              <a:cxnSpLocks/>
              <a:stCxn id="344" idx="4"/>
              <a:endCxn id="349" idx="6"/>
            </p:cNvCxnSpPr>
            <p:nvPr/>
          </p:nvCxnSpPr>
          <p:spPr>
            <a:xfrm>
              <a:off x="2796417" y="3519408"/>
              <a:ext cx="1157825" cy="27285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BD28EBD3-7A36-404C-84CD-BB1ED4C9AB88}"/>
                </a:ext>
              </a:extLst>
            </p:cNvPr>
            <p:cNvCxnSpPr>
              <a:cxnSpLocks/>
              <a:stCxn id="345" idx="2"/>
            </p:cNvCxnSpPr>
            <p:nvPr/>
          </p:nvCxnSpPr>
          <p:spPr>
            <a:xfrm flipH="1">
              <a:off x="3903938" y="3379233"/>
              <a:ext cx="874998" cy="27694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75EEA254-2B35-FC41-BA24-CB1C818E079C}"/>
                </a:ext>
              </a:extLst>
            </p:cNvPr>
            <p:cNvCxnSpPr>
              <a:cxnSpLocks/>
              <a:stCxn id="347" idx="3"/>
            </p:cNvCxnSpPr>
            <p:nvPr/>
          </p:nvCxnSpPr>
          <p:spPr>
            <a:xfrm flipH="1">
              <a:off x="3876555" y="4716913"/>
              <a:ext cx="1593050" cy="14795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0430CAE9-71FF-ED4A-8E27-1DC75BFD3B7D}"/>
                </a:ext>
              </a:extLst>
            </p:cNvPr>
            <p:cNvCxnSpPr>
              <a:cxnSpLocks/>
              <a:endCxn id="350" idx="5"/>
            </p:cNvCxnSpPr>
            <p:nvPr/>
          </p:nvCxnSpPr>
          <p:spPr>
            <a:xfrm>
              <a:off x="2770355" y="3345108"/>
              <a:ext cx="2009388" cy="29764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88DC3E8E-10AA-9C48-A61B-0608FFBF41CC}"/>
                </a:ext>
              </a:extLst>
            </p:cNvPr>
            <p:cNvCxnSpPr>
              <a:cxnSpLocks/>
              <a:stCxn id="345" idx="3"/>
              <a:endCxn id="348" idx="0"/>
            </p:cNvCxnSpPr>
            <p:nvPr/>
          </p:nvCxnSpPr>
          <p:spPr>
            <a:xfrm flipH="1">
              <a:off x="2879545" y="3447483"/>
              <a:ext cx="1926173" cy="27092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A7640AD5-4DD4-0C46-B9B1-4A41F22C2358}"/>
                </a:ext>
              </a:extLst>
            </p:cNvPr>
            <p:cNvSpPr/>
            <p:nvPr/>
          </p:nvSpPr>
          <p:spPr>
            <a:xfrm>
              <a:off x="2121997" y="3797371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491CDACB-8E95-AF48-ACE9-5E3969A6C72C}"/>
                </a:ext>
              </a:extLst>
            </p:cNvPr>
            <p:cNvSpPr/>
            <p:nvPr/>
          </p:nvSpPr>
          <p:spPr>
            <a:xfrm>
              <a:off x="1646340" y="4403829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0DD29D22-5970-6745-8FB3-743002BA13CE}"/>
                </a:ext>
              </a:extLst>
            </p:cNvPr>
            <p:cNvSpPr/>
            <p:nvPr/>
          </p:nvSpPr>
          <p:spPr>
            <a:xfrm>
              <a:off x="2699296" y="6084956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4E9B13B3-3FCE-CC40-B00F-6FE1157724BD}"/>
                </a:ext>
              </a:extLst>
            </p:cNvPr>
            <p:cNvSpPr/>
            <p:nvPr/>
          </p:nvSpPr>
          <p:spPr>
            <a:xfrm>
              <a:off x="3666860" y="6064338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88AB2DE2-1595-3E42-B0EF-0638E2615679}"/>
                </a:ext>
              </a:extLst>
            </p:cNvPr>
            <p:cNvSpPr/>
            <p:nvPr/>
          </p:nvSpPr>
          <p:spPr>
            <a:xfrm>
              <a:off x="4477291" y="6058679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1B1926EC-609A-8345-8B9D-EB301F959BA6}"/>
                </a:ext>
              </a:extLst>
            </p:cNvPr>
            <p:cNvSpPr/>
            <p:nvPr/>
          </p:nvSpPr>
          <p:spPr>
            <a:xfrm>
              <a:off x="5373767" y="4464115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7FB23413-D19D-A747-9617-A0045B4C263E}"/>
                </a:ext>
              </a:extLst>
            </p:cNvPr>
            <p:cNvSpPr/>
            <p:nvPr/>
          </p:nvSpPr>
          <p:spPr>
            <a:xfrm>
              <a:off x="5097352" y="3873398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8763A5CF-574D-5F4F-82F6-9F1CE9AAB47B}"/>
                </a:ext>
              </a:extLst>
            </p:cNvPr>
            <p:cNvSpPr/>
            <p:nvPr/>
          </p:nvSpPr>
          <p:spPr>
            <a:xfrm>
              <a:off x="4678246" y="3226219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02EC45EC-9F78-C344-BA13-0223FB67907A}"/>
              </a:ext>
            </a:extLst>
          </p:cNvPr>
          <p:cNvGrpSpPr/>
          <p:nvPr/>
        </p:nvGrpSpPr>
        <p:grpSpPr>
          <a:xfrm>
            <a:off x="10727338" y="4854958"/>
            <a:ext cx="1218342" cy="1138543"/>
            <a:chOff x="1646340" y="2495814"/>
            <a:chExt cx="4096505" cy="4072199"/>
          </a:xfrm>
        </p:grpSpPr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09239086-0C7B-2242-BFC4-CE11BE721006}"/>
                </a:ext>
              </a:extLst>
            </p:cNvPr>
            <p:cNvSpPr/>
            <p:nvPr/>
          </p:nvSpPr>
          <p:spPr>
            <a:xfrm rot="18414348">
              <a:off x="873231" y="3621893"/>
              <a:ext cx="2868692" cy="61653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F265362C-8733-EC41-8028-60BEA2CE7921}"/>
                </a:ext>
              </a:extLst>
            </p:cNvPr>
            <p:cNvSpPr/>
            <p:nvPr/>
          </p:nvSpPr>
          <p:spPr>
            <a:xfrm rot="3698781">
              <a:off x="3740810" y="3682502"/>
              <a:ext cx="2868692" cy="67751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7549B76C-7563-D749-9739-530EE40EF951}"/>
                </a:ext>
              </a:extLst>
            </p:cNvPr>
            <p:cNvSpPr/>
            <p:nvPr/>
          </p:nvSpPr>
          <p:spPr>
            <a:xfrm>
              <a:off x="2245647" y="5938536"/>
              <a:ext cx="2868692" cy="62947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7" name="Oval 476">
              <a:extLst>
                <a:ext uri="{FF2B5EF4-FFF2-40B4-BE49-F238E27FC236}">
                  <a16:creationId xmlns:a16="http://schemas.microsoft.com/office/drawing/2014/main" id="{1243317F-9DB2-6D45-8FB7-9AD80BE47007}"/>
                </a:ext>
              </a:extLst>
            </p:cNvPr>
            <p:cNvSpPr/>
            <p:nvPr/>
          </p:nvSpPr>
          <p:spPr>
            <a:xfrm>
              <a:off x="2611878" y="3129826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F88A1DDE-7104-2744-BE22-AF9385787492}"/>
                </a:ext>
              </a:extLst>
            </p:cNvPr>
            <p:cNvSpPr/>
            <p:nvPr/>
          </p:nvSpPr>
          <p:spPr>
            <a:xfrm>
              <a:off x="4778936" y="3282713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8F062B71-899B-704A-873B-D24116152C32}"/>
                </a:ext>
              </a:extLst>
            </p:cNvPr>
            <p:cNvSpPr/>
            <p:nvPr/>
          </p:nvSpPr>
          <p:spPr>
            <a:xfrm>
              <a:off x="5175156" y="3987817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5554D8F6-E9ED-D845-8C56-D76C7E06F32E}"/>
                </a:ext>
              </a:extLst>
            </p:cNvPr>
            <p:cNvSpPr/>
            <p:nvPr/>
          </p:nvSpPr>
          <p:spPr>
            <a:xfrm>
              <a:off x="5442823" y="4552143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B2CC4DD3-4E35-684A-A223-5C43AAA5DA6C}"/>
                </a:ext>
              </a:extLst>
            </p:cNvPr>
            <p:cNvSpPr/>
            <p:nvPr/>
          </p:nvSpPr>
          <p:spPr>
            <a:xfrm>
              <a:off x="2788105" y="6156754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A0E42051-F83F-E44A-B68C-83A2C3AA7488}"/>
                </a:ext>
              </a:extLst>
            </p:cNvPr>
            <p:cNvSpPr/>
            <p:nvPr/>
          </p:nvSpPr>
          <p:spPr>
            <a:xfrm>
              <a:off x="3771362" y="6151451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83FD6494-9226-9C4F-A6E7-6CF93A6B8EAE}"/>
                </a:ext>
              </a:extLst>
            </p:cNvPr>
            <p:cNvSpPr/>
            <p:nvPr/>
          </p:nvSpPr>
          <p:spPr>
            <a:xfrm>
              <a:off x="4623645" y="6156754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150C41DE-A46C-984B-A077-9DC8E708B359}"/>
                </a:ext>
              </a:extLst>
            </p:cNvPr>
            <p:cNvCxnSpPr>
              <a:cxnSpLocks/>
              <a:endCxn id="480" idx="2"/>
            </p:cNvCxnSpPr>
            <p:nvPr/>
          </p:nvCxnSpPr>
          <p:spPr>
            <a:xfrm>
              <a:off x="2399017" y="4000940"/>
              <a:ext cx="3043806" cy="647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F7DCD87A-CADB-9F4B-9846-9A99A964DCAA}"/>
                </a:ext>
              </a:extLst>
            </p:cNvPr>
            <p:cNvCxnSpPr>
              <a:cxnSpLocks/>
              <a:endCxn id="481" idx="7"/>
            </p:cNvCxnSpPr>
            <p:nvPr/>
          </p:nvCxnSpPr>
          <p:spPr>
            <a:xfrm>
              <a:off x="1825351" y="4767267"/>
              <a:ext cx="1118852" cy="14177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F1DC7BAA-FD8D-7C42-AA3C-A3915B2B1BBE}"/>
                </a:ext>
              </a:extLst>
            </p:cNvPr>
            <p:cNvCxnSpPr>
              <a:cxnSpLocks/>
              <a:endCxn id="481" idx="0"/>
            </p:cNvCxnSpPr>
            <p:nvPr/>
          </p:nvCxnSpPr>
          <p:spPr>
            <a:xfrm>
              <a:off x="2372235" y="4069190"/>
              <a:ext cx="507310" cy="20875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38AD992A-2065-B44B-B1B1-15540D986DF5}"/>
                </a:ext>
              </a:extLst>
            </p:cNvPr>
            <p:cNvCxnSpPr>
              <a:cxnSpLocks/>
              <a:endCxn id="482" idx="7"/>
            </p:cNvCxnSpPr>
            <p:nvPr/>
          </p:nvCxnSpPr>
          <p:spPr>
            <a:xfrm>
              <a:off x="1857219" y="4609524"/>
              <a:ext cx="2070241" cy="15701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82001A64-59BF-F045-8392-744C214DC58F}"/>
                </a:ext>
              </a:extLst>
            </p:cNvPr>
            <p:cNvCxnSpPr>
              <a:cxnSpLocks/>
              <a:stCxn id="477" idx="5"/>
              <a:endCxn id="481" idx="0"/>
            </p:cNvCxnSpPr>
            <p:nvPr/>
          </p:nvCxnSpPr>
          <p:spPr>
            <a:xfrm flipH="1">
              <a:off x="2879545" y="3462355"/>
              <a:ext cx="47361" cy="26943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0EC37857-FFB9-4544-8014-C10B01006001}"/>
                </a:ext>
              </a:extLst>
            </p:cNvPr>
            <p:cNvCxnSpPr>
              <a:cxnSpLocks/>
              <a:endCxn id="482" idx="0"/>
            </p:cNvCxnSpPr>
            <p:nvPr/>
          </p:nvCxnSpPr>
          <p:spPr>
            <a:xfrm>
              <a:off x="2372235" y="4069190"/>
              <a:ext cx="1490567" cy="20822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F5D25BD6-62AA-9243-8639-14A49F5D622E}"/>
                </a:ext>
              </a:extLst>
            </p:cNvPr>
            <p:cNvCxnSpPr>
              <a:cxnSpLocks/>
              <a:stCxn id="477" idx="5"/>
              <a:endCxn id="481" idx="0"/>
            </p:cNvCxnSpPr>
            <p:nvPr/>
          </p:nvCxnSpPr>
          <p:spPr>
            <a:xfrm flipH="1">
              <a:off x="2879545" y="3462355"/>
              <a:ext cx="47361" cy="26943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Straight Connector 490">
              <a:extLst>
                <a:ext uri="{FF2B5EF4-FFF2-40B4-BE49-F238E27FC236}">
                  <a16:creationId xmlns:a16="http://schemas.microsoft.com/office/drawing/2014/main" id="{518BB8B1-7DA7-6543-A69E-3CDB49FF1115}"/>
                </a:ext>
              </a:extLst>
            </p:cNvPr>
            <p:cNvCxnSpPr>
              <a:cxnSpLocks/>
              <a:stCxn id="483" idx="0"/>
            </p:cNvCxnSpPr>
            <p:nvPr/>
          </p:nvCxnSpPr>
          <p:spPr>
            <a:xfrm flipH="1" flipV="1">
              <a:off x="2372235" y="4069190"/>
              <a:ext cx="2342850" cy="2087564"/>
            </a:xfrm>
            <a:prstGeom prst="line">
              <a:avLst/>
            </a:prstGeom>
            <a:ln w="63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B9956320-0A91-FD4A-930E-8F5B82DE776B}"/>
                </a:ext>
              </a:extLst>
            </p:cNvPr>
            <p:cNvCxnSpPr>
              <a:cxnSpLocks/>
              <a:stCxn id="483" idx="0"/>
            </p:cNvCxnSpPr>
            <p:nvPr/>
          </p:nvCxnSpPr>
          <p:spPr>
            <a:xfrm flipH="1" flipV="1">
              <a:off x="1825351" y="4767267"/>
              <a:ext cx="2889734" cy="13894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Connector 492">
              <a:extLst>
                <a:ext uri="{FF2B5EF4-FFF2-40B4-BE49-F238E27FC236}">
                  <a16:creationId xmlns:a16="http://schemas.microsoft.com/office/drawing/2014/main" id="{DB9FFC7F-7249-764D-A5CB-959A4A20C4AE}"/>
                </a:ext>
              </a:extLst>
            </p:cNvPr>
            <p:cNvCxnSpPr>
              <a:cxnSpLocks/>
              <a:stCxn id="483" idx="1"/>
              <a:endCxn id="479" idx="3"/>
            </p:cNvCxnSpPr>
            <p:nvPr/>
          </p:nvCxnSpPr>
          <p:spPr>
            <a:xfrm flipV="1">
              <a:off x="4650427" y="4152587"/>
              <a:ext cx="551511" cy="2032437"/>
            </a:xfrm>
            <a:prstGeom prst="line">
              <a:avLst/>
            </a:prstGeom>
            <a:ln w="952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Straight Connector 493">
              <a:extLst>
                <a:ext uri="{FF2B5EF4-FFF2-40B4-BE49-F238E27FC236}">
                  <a16:creationId xmlns:a16="http://schemas.microsoft.com/office/drawing/2014/main" id="{774A659D-F471-504F-AE5F-90D4DF1E4E11}"/>
                </a:ext>
              </a:extLst>
            </p:cNvPr>
            <p:cNvCxnSpPr>
              <a:cxnSpLocks/>
              <a:endCxn id="479" idx="2"/>
            </p:cNvCxnSpPr>
            <p:nvPr/>
          </p:nvCxnSpPr>
          <p:spPr>
            <a:xfrm>
              <a:off x="2399017" y="4000940"/>
              <a:ext cx="2776139" cy="83397"/>
            </a:xfrm>
            <a:prstGeom prst="line">
              <a:avLst/>
            </a:prstGeom>
            <a:ln w="63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Straight Connector 494">
              <a:extLst>
                <a:ext uri="{FF2B5EF4-FFF2-40B4-BE49-F238E27FC236}">
                  <a16:creationId xmlns:a16="http://schemas.microsoft.com/office/drawing/2014/main" id="{D3CE9FBA-88CD-4B4D-8069-C9254C014FFE}"/>
                </a:ext>
              </a:extLst>
            </p:cNvPr>
            <p:cNvCxnSpPr>
              <a:cxnSpLocks/>
              <a:endCxn id="478" idx="3"/>
            </p:cNvCxnSpPr>
            <p:nvPr/>
          </p:nvCxnSpPr>
          <p:spPr>
            <a:xfrm flipV="1">
              <a:off x="2399017" y="3447483"/>
              <a:ext cx="2406701" cy="5534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Straight Connector 495">
              <a:extLst>
                <a:ext uri="{FF2B5EF4-FFF2-40B4-BE49-F238E27FC236}">
                  <a16:creationId xmlns:a16="http://schemas.microsoft.com/office/drawing/2014/main" id="{31017A3C-7071-A648-B51E-4BDF78E285DB}"/>
                </a:ext>
              </a:extLst>
            </p:cNvPr>
            <p:cNvCxnSpPr>
              <a:stCxn id="483" idx="6"/>
              <a:endCxn id="480" idx="3"/>
            </p:cNvCxnSpPr>
            <p:nvPr/>
          </p:nvCxnSpPr>
          <p:spPr>
            <a:xfrm flipV="1">
              <a:off x="4806525" y="4716913"/>
              <a:ext cx="663080" cy="15363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Straight Connector 496">
              <a:extLst>
                <a:ext uri="{FF2B5EF4-FFF2-40B4-BE49-F238E27FC236}">
                  <a16:creationId xmlns:a16="http://schemas.microsoft.com/office/drawing/2014/main" id="{3FAFED8E-AA5D-ED48-BDB4-3901AA308076}"/>
                </a:ext>
              </a:extLst>
            </p:cNvPr>
            <p:cNvCxnSpPr>
              <a:stCxn id="483" idx="6"/>
              <a:endCxn id="478" idx="3"/>
            </p:cNvCxnSpPr>
            <p:nvPr/>
          </p:nvCxnSpPr>
          <p:spPr>
            <a:xfrm flipH="1" flipV="1">
              <a:off x="4805718" y="3447483"/>
              <a:ext cx="807" cy="28057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B6FCF3E3-22D3-6A4B-93D7-C676267A457F}"/>
                </a:ext>
              </a:extLst>
            </p:cNvPr>
            <p:cNvCxnSpPr>
              <a:cxnSpLocks/>
              <a:stCxn id="477" idx="4"/>
              <a:endCxn id="482" idx="6"/>
            </p:cNvCxnSpPr>
            <p:nvPr/>
          </p:nvCxnSpPr>
          <p:spPr>
            <a:xfrm>
              <a:off x="2796417" y="3519408"/>
              <a:ext cx="1157825" cy="27285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BD28EBD3-7A36-404C-84CD-BB1ED4C9AB88}"/>
                </a:ext>
              </a:extLst>
            </p:cNvPr>
            <p:cNvCxnSpPr>
              <a:cxnSpLocks/>
              <a:stCxn id="478" idx="2"/>
            </p:cNvCxnSpPr>
            <p:nvPr/>
          </p:nvCxnSpPr>
          <p:spPr>
            <a:xfrm flipH="1">
              <a:off x="3903938" y="3379233"/>
              <a:ext cx="874998" cy="27694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Straight Connector 499">
              <a:extLst>
                <a:ext uri="{FF2B5EF4-FFF2-40B4-BE49-F238E27FC236}">
                  <a16:creationId xmlns:a16="http://schemas.microsoft.com/office/drawing/2014/main" id="{75EEA254-2B35-FC41-BA24-CB1C818E079C}"/>
                </a:ext>
              </a:extLst>
            </p:cNvPr>
            <p:cNvCxnSpPr>
              <a:cxnSpLocks/>
              <a:stCxn id="480" idx="3"/>
            </p:cNvCxnSpPr>
            <p:nvPr/>
          </p:nvCxnSpPr>
          <p:spPr>
            <a:xfrm flipH="1">
              <a:off x="3876555" y="4716913"/>
              <a:ext cx="1593050" cy="14795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Straight Connector 500">
              <a:extLst>
                <a:ext uri="{FF2B5EF4-FFF2-40B4-BE49-F238E27FC236}">
                  <a16:creationId xmlns:a16="http://schemas.microsoft.com/office/drawing/2014/main" id="{0430CAE9-71FF-ED4A-8E27-1DC75BFD3B7D}"/>
                </a:ext>
              </a:extLst>
            </p:cNvPr>
            <p:cNvCxnSpPr>
              <a:cxnSpLocks/>
              <a:endCxn id="483" idx="5"/>
            </p:cNvCxnSpPr>
            <p:nvPr/>
          </p:nvCxnSpPr>
          <p:spPr>
            <a:xfrm>
              <a:off x="2770355" y="3345108"/>
              <a:ext cx="2009388" cy="29764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Connector 501">
              <a:extLst>
                <a:ext uri="{FF2B5EF4-FFF2-40B4-BE49-F238E27FC236}">
                  <a16:creationId xmlns:a16="http://schemas.microsoft.com/office/drawing/2014/main" id="{88DC3E8E-10AA-9C48-A61B-0608FFBF41CC}"/>
                </a:ext>
              </a:extLst>
            </p:cNvPr>
            <p:cNvCxnSpPr>
              <a:cxnSpLocks/>
              <a:stCxn id="478" idx="3"/>
              <a:endCxn id="481" idx="0"/>
            </p:cNvCxnSpPr>
            <p:nvPr/>
          </p:nvCxnSpPr>
          <p:spPr>
            <a:xfrm flipH="1">
              <a:off x="2879545" y="3447483"/>
              <a:ext cx="1926173" cy="27092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A7640AD5-4DD4-0C46-B9B1-4A41F22C2358}"/>
                </a:ext>
              </a:extLst>
            </p:cNvPr>
            <p:cNvSpPr/>
            <p:nvPr/>
          </p:nvSpPr>
          <p:spPr>
            <a:xfrm>
              <a:off x="2121997" y="3797371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491CDACB-8E95-AF48-ACE9-5E3969A6C72C}"/>
                </a:ext>
              </a:extLst>
            </p:cNvPr>
            <p:cNvSpPr/>
            <p:nvPr/>
          </p:nvSpPr>
          <p:spPr>
            <a:xfrm>
              <a:off x="1646340" y="4403829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0DD29D22-5970-6745-8FB3-743002BA13CE}"/>
                </a:ext>
              </a:extLst>
            </p:cNvPr>
            <p:cNvSpPr/>
            <p:nvPr/>
          </p:nvSpPr>
          <p:spPr>
            <a:xfrm>
              <a:off x="2699296" y="6084956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4E9B13B3-3FCE-CC40-B00F-6FE1157724BD}"/>
                </a:ext>
              </a:extLst>
            </p:cNvPr>
            <p:cNvSpPr/>
            <p:nvPr/>
          </p:nvSpPr>
          <p:spPr>
            <a:xfrm>
              <a:off x="3666860" y="6064338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88AB2DE2-1595-3E42-B0EF-0638E2615679}"/>
                </a:ext>
              </a:extLst>
            </p:cNvPr>
            <p:cNvSpPr/>
            <p:nvPr/>
          </p:nvSpPr>
          <p:spPr>
            <a:xfrm>
              <a:off x="4477291" y="6058679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1B1926EC-609A-8345-8B9D-EB301F959BA6}"/>
                </a:ext>
              </a:extLst>
            </p:cNvPr>
            <p:cNvSpPr/>
            <p:nvPr/>
          </p:nvSpPr>
          <p:spPr>
            <a:xfrm>
              <a:off x="5373767" y="4464115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7FB23413-D19D-A747-9617-A0045B4C263E}"/>
                </a:ext>
              </a:extLst>
            </p:cNvPr>
            <p:cNvSpPr/>
            <p:nvPr/>
          </p:nvSpPr>
          <p:spPr>
            <a:xfrm>
              <a:off x="5097352" y="3873398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763A5CF-574D-5F4F-82F6-9F1CE9AAB47B}"/>
                </a:ext>
              </a:extLst>
            </p:cNvPr>
            <p:cNvSpPr/>
            <p:nvPr/>
          </p:nvSpPr>
          <p:spPr>
            <a:xfrm>
              <a:off x="4678246" y="3226219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9" name="TextBox 548"/>
          <p:cNvSpPr txBox="1"/>
          <p:nvPr/>
        </p:nvSpPr>
        <p:spPr>
          <a:xfrm>
            <a:off x="9224970" y="4452714"/>
            <a:ext cx="261583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/>
              <a:t>…</a:t>
            </a:r>
            <a:endParaRPr lang="en-US" sz="3600" dirty="0"/>
          </a:p>
        </p:txBody>
      </p:sp>
      <p:grpSp>
        <p:nvGrpSpPr>
          <p:cNvPr id="555" name="Group 554">
            <a:extLst>
              <a:ext uri="{FF2B5EF4-FFF2-40B4-BE49-F238E27FC236}">
                <a16:creationId xmlns:a16="http://schemas.microsoft.com/office/drawing/2014/main" id="{51124719-931E-734D-9C2D-B2F851344AF0}"/>
              </a:ext>
            </a:extLst>
          </p:cNvPr>
          <p:cNvGrpSpPr/>
          <p:nvPr/>
        </p:nvGrpSpPr>
        <p:grpSpPr>
          <a:xfrm rot="16200000">
            <a:off x="8599421" y="1449191"/>
            <a:ext cx="1091567" cy="5905759"/>
            <a:chOff x="4823678" y="1731200"/>
            <a:chExt cx="1668396" cy="4182496"/>
          </a:xfrm>
        </p:grpSpPr>
        <p:sp>
          <p:nvSpPr>
            <p:cNvPr id="556" name="Left Brace 555">
              <a:extLst>
                <a:ext uri="{FF2B5EF4-FFF2-40B4-BE49-F238E27FC236}">
                  <a16:creationId xmlns:a16="http://schemas.microsoft.com/office/drawing/2014/main" id="{188C3AAB-9722-C845-BC60-FF3DE9D40B99}"/>
                </a:ext>
              </a:extLst>
            </p:cNvPr>
            <p:cNvSpPr/>
            <p:nvPr/>
          </p:nvSpPr>
          <p:spPr>
            <a:xfrm flipH="1">
              <a:off x="4823678" y="1731200"/>
              <a:ext cx="466998" cy="4182496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7" name="TextBox 556">
                  <a:extLst>
                    <a:ext uri="{FF2B5EF4-FFF2-40B4-BE49-F238E27FC236}">
                      <a16:creationId xmlns:a16="http://schemas.microsoft.com/office/drawing/2014/main" id="{594888C6-77F3-5E48-9C0C-D269E8242C3A}"/>
                    </a:ext>
                  </a:extLst>
                </p:cNvPr>
                <p:cNvSpPr txBox="1"/>
                <p:nvPr/>
              </p:nvSpPr>
              <p:spPr>
                <a:xfrm rot="5400000">
                  <a:off x="5617678" y="3242540"/>
                  <a:ext cx="554220" cy="11945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4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e>
                          <m:sup>
                            <m:r>
                              <a:rPr lang="en-US" sz="4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oMath>
                    </m:oMathPara>
                  </a14:m>
                  <a:endParaRPr lang="en-US" sz="4400" dirty="0"/>
                </a:p>
              </p:txBody>
            </p:sp>
          </mc:Choice>
          <mc:Fallback xmlns="">
            <p:sp>
              <p:nvSpPr>
                <p:cNvPr id="557" name="TextBox 556">
                  <a:extLst>
                    <a:ext uri="{FF2B5EF4-FFF2-40B4-BE49-F238E27FC236}">
                      <a16:creationId xmlns:a16="http://schemas.microsoft.com/office/drawing/2014/main" id="{594888C6-77F3-5E48-9C0C-D269E8242C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5617678" y="3242540"/>
                  <a:ext cx="554220" cy="119457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8" name="Group 557">
            <a:extLst>
              <a:ext uri="{FF2B5EF4-FFF2-40B4-BE49-F238E27FC236}">
                <a16:creationId xmlns:a16="http://schemas.microsoft.com/office/drawing/2014/main" id="{51124719-931E-734D-9C2D-B2F851344AF0}"/>
              </a:ext>
            </a:extLst>
          </p:cNvPr>
          <p:cNvGrpSpPr/>
          <p:nvPr/>
        </p:nvGrpSpPr>
        <p:grpSpPr>
          <a:xfrm rot="5400000">
            <a:off x="7966920" y="5991730"/>
            <a:ext cx="689512" cy="982870"/>
            <a:chOff x="4823678" y="792075"/>
            <a:chExt cx="2584596" cy="5701775"/>
          </a:xfrm>
        </p:grpSpPr>
        <p:sp>
          <p:nvSpPr>
            <p:cNvPr id="559" name="Left Brace 558">
              <a:extLst>
                <a:ext uri="{FF2B5EF4-FFF2-40B4-BE49-F238E27FC236}">
                  <a16:creationId xmlns:a16="http://schemas.microsoft.com/office/drawing/2014/main" id="{188C3AAB-9722-C845-BC60-FF3DE9D40B99}"/>
                </a:ext>
              </a:extLst>
            </p:cNvPr>
            <p:cNvSpPr/>
            <p:nvPr/>
          </p:nvSpPr>
          <p:spPr>
            <a:xfrm flipH="1">
              <a:off x="4823678" y="1731200"/>
              <a:ext cx="466998" cy="4182496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0" name="TextBox 559">
                  <a:extLst>
                    <a:ext uri="{FF2B5EF4-FFF2-40B4-BE49-F238E27FC236}">
                      <a16:creationId xmlns:a16="http://schemas.microsoft.com/office/drawing/2014/main" id="{594888C6-77F3-5E48-9C0C-D269E8242C3A}"/>
                    </a:ext>
                  </a:extLst>
                </p:cNvPr>
                <p:cNvSpPr txBox="1"/>
                <p:nvPr/>
              </p:nvSpPr>
              <p:spPr>
                <a:xfrm rot="16200000">
                  <a:off x="3692124" y="2777701"/>
                  <a:ext cx="5701775" cy="17305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/ℓ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60" name="TextBox 559">
                  <a:extLst>
                    <a:ext uri="{FF2B5EF4-FFF2-40B4-BE49-F238E27FC236}">
                      <a16:creationId xmlns:a16="http://schemas.microsoft.com/office/drawing/2014/main" id="{594888C6-77F3-5E48-9C0C-D269E8242C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3692124" y="2777701"/>
                  <a:ext cx="5701775" cy="1730524"/>
                </a:xfrm>
                <a:prstGeom prst="rect">
                  <a:avLst/>
                </a:prstGeom>
                <a:blipFill>
                  <a:blip r:embed="rId6"/>
                  <a:stretch>
                    <a:fillRect b="-171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5F5E4D3D-47A7-3D4A-9103-90AE5FE6852D}"/>
              </a:ext>
            </a:extLst>
          </p:cNvPr>
          <p:cNvGrpSpPr/>
          <p:nvPr/>
        </p:nvGrpSpPr>
        <p:grpSpPr>
          <a:xfrm>
            <a:off x="5214166" y="928549"/>
            <a:ext cx="1971440" cy="1127660"/>
            <a:chOff x="1986785" y="2177541"/>
            <a:chExt cx="1971440" cy="1127660"/>
          </a:xfrm>
        </p:grpSpPr>
        <p:sp>
          <p:nvSpPr>
            <p:cNvPr id="221" name="Flowchart: Alternate Process 109">
              <a:extLst>
                <a:ext uri="{FF2B5EF4-FFF2-40B4-BE49-F238E27FC236}">
                  <a16:creationId xmlns:a16="http://schemas.microsoft.com/office/drawing/2014/main" id="{6D2EC01C-AFEE-D547-A789-CB3887A6891C}"/>
                </a:ext>
              </a:extLst>
            </p:cNvPr>
            <p:cNvSpPr/>
            <p:nvPr/>
          </p:nvSpPr>
          <p:spPr>
            <a:xfrm>
              <a:off x="1986785" y="2177541"/>
              <a:ext cx="1971440" cy="1127660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10A4EF9F-73FA-8946-8A5A-00B9F0F4F083}"/>
                </a:ext>
              </a:extLst>
            </p:cNvPr>
            <p:cNvGrpSpPr/>
            <p:nvPr/>
          </p:nvGrpSpPr>
          <p:grpSpPr>
            <a:xfrm>
              <a:off x="2193330" y="2453697"/>
              <a:ext cx="1622579" cy="580637"/>
              <a:chOff x="708490" y="4483219"/>
              <a:chExt cx="3854233" cy="1394832"/>
            </a:xfrm>
          </p:grpSpPr>
          <p:grpSp>
            <p:nvGrpSpPr>
              <p:cNvPr id="223" name="Group 222">
                <a:extLst>
                  <a:ext uri="{FF2B5EF4-FFF2-40B4-BE49-F238E27FC236}">
                    <a16:creationId xmlns:a16="http://schemas.microsoft.com/office/drawing/2014/main" id="{DC0C7FC1-297F-E949-BFB1-ACFF37B51760}"/>
                  </a:ext>
                </a:extLst>
              </p:cNvPr>
              <p:cNvGrpSpPr/>
              <p:nvPr/>
            </p:nvGrpSpPr>
            <p:grpSpPr>
              <a:xfrm>
                <a:off x="3175031" y="4483219"/>
                <a:ext cx="1387692" cy="1394832"/>
                <a:chOff x="1058993" y="4232749"/>
                <a:chExt cx="1387692" cy="1394832"/>
              </a:xfrm>
            </p:grpSpPr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F66B85CA-D532-DB49-A7B2-7DF2CAED87E5}"/>
                    </a:ext>
                  </a:extLst>
                </p:cNvPr>
                <p:cNvSpPr/>
                <p:nvPr/>
              </p:nvSpPr>
              <p:spPr>
                <a:xfrm>
                  <a:off x="1058993" y="4237597"/>
                  <a:ext cx="431229" cy="42963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B39C9D95-422B-DC44-995C-88567E1A90A4}"/>
                    </a:ext>
                  </a:extLst>
                </p:cNvPr>
                <p:cNvSpPr/>
                <p:nvPr/>
              </p:nvSpPr>
              <p:spPr>
                <a:xfrm>
                  <a:off x="1537910" y="4237597"/>
                  <a:ext cx="431229" cy="42963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D5056483-3EC1-9A4E-AF04-DE20CB1DFF73}"/>
                    </a:ext>
                  </a:extLst>
                </p:cNvPr>
                <p:cNvSpPr/>
                <p:nvPr/>
              </p:nvSpPr>
              <p:spPr>
                <a:xfrm>
                  <a:off x="2015456" y="4232749"/>
                  <a:ext cx="431229" cy="42963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731DBA70-9227-BE42-B7D8-507166D5CD60}"/>
                    </a:ext>
                  </a:extLst>
                </p:cNvPr>
                <p:cNvSpPr/>
                <p:nvPr/>
              </p:nvSpPr>
              <p:spPr>
                <a:xfrm>
                  <a:off x="1058993" y="4713847"/>
                  <a:ext cx="431229" cy="42963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15D34FE9-8BB4-774D-A271-16D7E215D9F4}"/>
                    </a:ext>
                  </a:extLst>
                </p:cNvPr>
                <p:cNvSpPr/>
                <p:nvPr/>
              </p:nvSpPr>
              <p:spPr>
                <a:xfrm>
                  <a:off x="1537910" y="4713847"/>
                  <a:ext cx="431229" cy="42963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BCD2DB27-90DA-FD45-9916-9915FD01EFC8}"/>
                    </a:ext>
                  </a:extLst>
                </p:cNvPr>
                <p:cNvSpPr/>
                <p:nvPr/>
              </p:nvSpPr>
              <p:spPr>
                <a:xfrm>
                  <a:off x="2015456" y="4708999"/>
                  <a:ext cx="431229" cy="42963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71F0DFD4-4401-D64B-AF72-35FDE49862A6}"/>
                    </a:ext>
                  </a:extLst>
                </p:cNvPr>
                <p:cNvSpPr/>
                <p:nvPr/>
              </p:nvSpPr>
              <p:spPr>
                <a:xfrm>
                  <a:off x="1058993" y="5197949"/>
                  <a:ext cx="431229" cy="42963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B79EAF1E-4370-0140-BC56-6C8CA91F1C8B}"/>
                    </a:ext>
                  </a:extLst>
                </p:cNvPr>
                <p:cNvSpPr/>
                <p:nvPr/>
              </p:nvSpPr>
              <p:spPr>
                <a:xfrm>
                  <a:off x="1537910" y="5197949"/>
                  <a:ext cx="431229" cy="42963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04CACD9E-0FB5-274E-B145-28D9299757EC}"/>
                    </a:ext>
                  </a:extLst>
                </p:cNvPr>
                <p:cNvSpPr/>
                <p:nvPr/>
              </p:nvSpPr>
              <p:spPr>
                <a:xfrm>
                  <a:off x="2015456" y="5193101"/>
                  <a:ext cx="431229" cy="42963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4" name="Group 223">
                <a:extLst>
                  <a:ext uri="{FF2B5EF4-FFF2-40B4-BE49-F238E27FC236}">
                    <a16:creationId xmlns:a16="http://schemas.microsoft.com/office/drawing/2014/main" id="{BD7D30C6-279B-DA4E-A677-0B31F727E169}"/>
                  </a:ext>
                </a:extLst>
              </p:cNvPr>
              <p:cNvGrpSpPr/>
              <p:nvPr/>
            </p:nvGrpSpPr>
            <p:grpSpPr>
              <a:xfrm>
                <a:off x="708490" y="4483219"/>
                <a:ext cx="1387692" cy="1394832"/>
                <a:chOff x="1228876" y="3376990"/>
                <a:chExt cx="1494972" cy="1344991"/>
              </a:xfrm>
            </p:grpSpPr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59D1B7AF-DC5C-DC42-97F3-7B3E4C5A2926}"/>
                    </a:ext>
                  </a:extLst>
                </p:cNvPr>
                <p:cNvSpPr/>
                <p:nvPr/>
              </p:nvSpPr>
              <p:spPr>
                <a:xfrm>
                  <a:off x="1228876" y="3376990"/>
                  <a:ext cx="1494972" cy="1344991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71F2B50C-9E57-5844-A45C-0D4BBC63BEE0}"/>
                    </a:ext>
                  </a:extLst>
                </p:cNvPr>
                <p:cNvSpPr/>
                <p:nvPr/>
              </p:nvSpPr>
              <p:spPr>
                <a:xfrm>
                  <a:off x="1422671" y="3794386"/>
                  <a:ext cx="327078" cy="29956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5" name="Right Arrow 224">
                <a:extLst>
                  <a:ext uri="{FF2B5EF4-FFF2-40B4-BE49-F238E27FC236}">
                    <a16:creationId xmlns:a16="http://schemas.microsoft.com/office/drawing/2014/main" id="{6C5E4511-E142-254C-B998-1C7FAF1CC426}"/>
                  </a:ext>
                </a:extLst>
              </p:cNvPr>
              <p:cNvSpPr/>
              <p:nvPr/>
            </p:nvSpPr>
            <p:spPr>
              <a:xfrm>
                <a:off x="2276070" y="4808872"/>
                <a:ext cx="765580" cy="74352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D0323B31-A714-DA4B-B8C5-4194203325D9}"/>
                  </a:ext>
                </a:extLst>
              </p:cNvPr>
              <p:cNvSpPr/>
              <p:nvPr/>
            </p:nvSpPr>
            <p:spPr>
              <a:xfrm>
                <a:off x="3244279" y="5018953"/>
                <a:ext cx="303607" cy="310663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103185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792EC-2337-3D44-9563-3F3199F10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eslo LG L for Powerline Regula" panose="020B0609030804020204" pitchFamily="49" charset="0"/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  <a:t>3. Fine-Grained Key Exchange</a:t>
            </a:r>
            <a:br>
              <a:rPr lang="en-US" b="1" dirty="0">
                <a:latin typeface="Meslo LG L for Powerline Regula" panose="020B0609030804020204" pitchFamily="49" charset="0"/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</a:br>
            <a:r>
              <a:rPr lang="en-US" dirty="0">
                <a:latin typeface="Meslo LG L for Powerline Regula" panose="020B0609030804020204" pitchFamily="49" charset="0"/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  <a:t>Security reduction</a:t>
            </a:r>
            <a:endParaRPr lang="en-US" dirty="0"/>
          </a:p>
        </p:txBody>
      </p:sp>
      <p:grpSp>
        <p:nvGrpSpPr>
          <p:cNvPr id="90" name="Group 89"/>
          <p:cNvGrpSpPr/>
          <p:nvPr/>
        </p:nvGrpSpPr>
        <p:grpSpPr>
          <a:xfrm>
            <a:off x="368336" y="2384129"/>
            <a:ext cx="6800223" cy="2772505"/>
            <a:chOff x="838200" y="2240187"/>
            <a:chExt cx="10582712" cy="418480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4526DFA-80C1-B546-BF7E-5697F2FB3933}"/>
                </a:ext>
              </a:extLst>
            </p:cNvPr>
            <p:cNvGrpSpPr/>
            <p:nvPr/>
          </p:nvGrpSpPr>
          <p:grpSpPr>
            <a:xfrm>
              <a:off x="838200" y="3381829"/>
              <a:ext cx="1237682" cy="1170820"/>
              <a:chOff x="1228876" y="3376990"/>
              <a:chExt cx="1494972" cy="1344991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CF88D0C-570B-594E-BA95-E869C7E6BD35}"/>
                  </a:ext>
                </a:extLst>
              </p:cNvPr>
              <p:cNvSpPr/>
              <p:nvPr/>
            </p:nvSpPr>
            <p:spPr>
              <a:xfrm>
                <a:off x="1228876" y="3376990"/>
                <a:ext cx="1494972" cy="1344991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4D4692BD-EA22-9647-95D7-24C546F9DF4F}"/>
                  </a:ext>
                </a:extLst>
              </p:cNvPr>
              <p:cNvSpPr/>
              <p:nvPr/>
            </p:nvSpPr>
            <p:spPr>
              <a:xfrm>
                <a:off x="1422671" y="3794386"/>
                <a:ext cx="327078" cy="29956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A2137F0D-D164-EE49-BC89-7FFD304DD170}"/>
                </a:ext>
              </a:extLst>
            </p:cNvPr>
            <p:cNvSpPr/>
            <p:nvPr/>
          </p:nvSpPr>
          <p:spPr>
            <a:xfrm>
              <a:off x="2728780" y="3449535"/>
              <a:ext cx="1001485" cy="10692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2B00A5A-EAD7-6141-83DD-B08BD617389F}"/>
                </a:ext>
              </a:extLst>
            </p:cNvPr>
            <p:cNvGrpSpPr/>
            <p:nvPr/>
          </p:nvGrpSpPr>
          <p:grpSpPr>
            <a:xfrm>
              <a:off x="9729749" y="2240188"/>
              <a:ext cx="1098247" cy="4184801"/>
              <a:chOff x="10319656" y="2791582"/>
              <a:chExt cx="936171" cy="3113559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3D39F6B-F67E-D841-9249-918E26474A87}"/>
                  </a:ext>
                </a:extLst>
              </p:cNvPr>
              <p:cNvGrpSpPr/>
              <p:nvPr/>
            </p:nvGrpSpPr>
            <p:grpSpPr>
              <a:xfrm>
                <a:off x="10319657" y="2791582"/>
                <a:ext cx="304801" cy="972457"/>
                <a:chOff x="4736494" y="3227010"/>
                <a:chExt cx="459620" cy="1630437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0A0FE2B8-CF6E-CB45-868B-41EF4C64736E}"/>
                    </a:ext>
                  </a:extLst>
                </p:cNvPr>
                <p:cNvSpPr/>
                <p:nvPr/>
              </p:nvSpPr>
              <p:spPr>
                <a:xfrm>
                  <a:off x="4736495" y="322701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5396A0DE-73D9-C04D-A604-982E98EB6C8A}"/>
                    </a:ext>
                  </a:extLst>
                </p:cNvPr>
                <p:cNvSpPr/>
                <p:nvPr/>
              </p:nvSpPr>
              <p:spPr>
                <a:xfrm>
                  <a:off x="4736495" y="381000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28CE3DDF-A025-024A-BE93-E910988FE2AB}"/>
                    </a:ext>
                  </a:extLst>
                </p:cNvPr>
                <p:cNvSpPr/>
                <p:nvPr/>
              </p:nvSpPr>
              <p:spPr>
                <a:xfrm>
                  <a:off x="4736494" y="439299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B53E700-521D-8C46-872F-09DB257695B6}"/>
                  </a:ext>
                </a:extLst>
              </p:cNvPr>
              <p:cNvGrpSpPr/>
              <p:nvPr/>
            </p:nvGrpSpPr>
            <p:grpSpPr>
              <a:xfrm>
                <a:off x="10319656" y="3862133"/>
                <a:ext cx="304801" cy="972457"/>
                <a:chOff x="4736494" y="3227010"/>
                <a:chExt cx="459620" cy="1630437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EB26581C-FC6B-4440-AA0A-235F22E8935C}"/>
                    </a:ext>
                  </a:extLst>
                </p:cNvPr>
                <p:cNvSpPr/>
                <p:nvPr/>
              </p:nvSpPr>
              <p:spPr>
                <a:xfrm>
                  <a:off x="4736495" y="322701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25D24AC9-1F5B-EB44-858A-0D9D0EEFE76B}"/>
                    </a:ext>
                  </a:extLst>
                </p:cNvPr>
                <p:cNvSpPr/>
                <p:nvPr/>
              </p:nvSpPr>
              <p:spPr>
                <a:xfrm>
                  <a:off x="4736495" y="381000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ECE62401-08A2-B040-9D8C-5DE030672391}"/>
                    </a:ext>
                  </a:extLst>
                </p:cNvPr>
                <p:cNvSpPr/>
                <p:nvPr/>
              </p:nvSpPr>
              <p:spPr>
                <a:xfrm>
                  <a:off x="4736494" y="439299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FDAD38B5-175B-F443-9A5B-0177D15D1E76}"/>
                  </a:ext>
                </a:extLst>
              </p:cNvPr>
              <p:cNvGrpSpPr/>
              <p:nvPr/>
            </p:nvGrpSpPr>
            <p:grpSpPr>
              <a:xfrm>
                <a:off x="10319656" y="4932684"/>
                <a:ext cx="304801" cy="972457"/>
                <a:chOff x="4736494" y="3227010"/>
                <a:chExt cx="459620" cy="1630437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B447A7C5-55F0-CF47-892E-298519FBC917}"/>
                    </a:ext>
                  </a:extLst>
                </p:cNvPr>
                <p:cNvSpPr/>
                <p:nvPr/>
              </p:nvSpPr>
              <p:spPr>
                <a:xfrm>
                  <a:off x="4736495" y="322701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0E46AA60-7E38-D14F-B483-8B87C1B19C9B}"/>
                    </a:ext>
                  </a:extLst>
                </p:cNvPr>
                <p:cNvSpPr/>
                <p:nvPr/>
              </p:nvSpPr>
              <p:spPr>
                <a:xfrm>
                  <a:off x="4736495" y="381000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D08BC35-FE37-F44D-9F2E-333143043ED3}"/>
                    </a:ext>
                  </a:extLst>
                </p:cNvPr>
                <p:cNvSpPr/>
                <p:nvPr/>
              </p:nvSpPr>
              <p:spPr>
                <a:xfrm>
                  <a:off x="4736494" y="439299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4437ECA-239D-4148-B96D-E3209D83B0B2}"/>
                  </a:ext>
                </a:extLst>
              </p:cNvPr>
              <p:cNvSpPr/>
              <p:nvPr/>
            </p:nvSpPr>
            <p:spPr>
              <a:xfrm>
                <a:off x="10389809" y="2831835"/>
                <a:ext cx="166917" cy="17874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5CC41E4-336D-164D-8A96-074759C0D329}"/>
                  </a:ext>
                </a:extLst>
              </p:cNvPr>
              <p:cNvSpPr/>
              <p:nvPr/>
            </p:nvSpPr>
            <p:spPr>
              <a:xfrm>
                <a:off x="10388597" y="3535933"/>
                <a:ext cx="166917" cy="17874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C7EE44E-9075-E741-A17D-414C97451935}"/>
                  </a:ext>
                </a:extLst>
              </p:cNvPr>
              <p:cNvSpPr/>
              <p:nvPr/>
            </p:nvSpPr>
            <p:spPr>
              <a:xfrm>
                <a:off x="10388596" y="4599598"/>
                <a:ext cx="166917" cy="17874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64ABDA2A-303D-C141-B461-803C62BB6DB8}"/>
                  </a:ext>
                </a:extLst>
              </p:cNvPr>
              <p:cNvGrpSpPr/>
              <p:nvPr/>
            </p:nvGrpSpPr>
            <p:grpSpPr>
              <a:xfrm>
                <a:off x="10951026" y="2791582"/>
                <a:ext cx="304801" cy="972457"/>
                <a:chOff x="4736494" y="3227010"/>
                <a:chExt cx="459620" cy="1630437"/>
              </a:xfrm>
              <a:solidFill>
                <a:schemeClr val="accent5">
                  <a:lumMod val="50000"/>
                </a:schemeClr>
              </a:solidFill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30F0E5FF-985F-E142-BA06-CBF11ECBDC26}"/>
                    </a:ext>
                  </a:extLst>
                </p:cNvPr>
                <p:cNvSpPr/>
                <p:nvPr/>
              </p:nvSpPr>
              <p:spPr>
                <a:xfrm>
                  <a:off x="4736495" y="322701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154B9D1-740F-654A-8FA8-575F8D823931}"/>
                    </a:ext>
                  </a:extLst>
                </p:cNvPr>
                <p:cNvSpPr/>
                <p:nvPr/>
              </p:nvSpPr>
              <p:spPr>
                <a:xfrm>
                  <a:off x="4736495" y="381000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97DD9BCE-FF7D-BE40-9EA6-9C961515CA08}"/>
                    </a:ext>
                  </a:extLst>
                </p:cNvPr>
                <p:cNvSpPr/>
                <p:nvPr/>
              </p:nvSpPr>
              <p:spPr>
                <a:xfrm>
                  <a:off x="4736494" y="439299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56FAC7A-D7C3-AC41-9A94-09FCBA0346A4}"/>
                  </a:ext>
                </a:extLst>
              </p:cNvPr>
              <p:cNvGrpSpPr/>
              <p:nvPr/>
            </p:nvGrpSpPr>
            <p:grpSpPr>
              <a:xfrm>
                <a:off x="10951025" y="3862133"/>
                <a:ext cx="304801" cy="972457"/>
                <a:chOff x="4736494" y="3227010"/>
                <a:chExt cx="459620" cy="1630437"/>
              </a:xfrm>
              <a:solidFill>
                <a:schemeClr val="accent5">
                  <a:lumMod val="50000"/>
                </a:schemeClr>
              </a:solidFill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60CFF9E-5181-E14C-BCD2-110D193EB426}"/>
                    </a:ext>
                  </a:extLst>
                </p:cNvPr>
                <p:cNvSpPr/>
                <p:nvPr/>
              </p:nvSpPr>
              <p:spPr>
                <a:xfrm>
                  <a:off x="4736495" y="322701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CFE25BEE-2EE2-C246-B927-56E83CB35B26}"/>
                    </a:ext>
                  </a:extLst>
                </p:cNvPr>
                <p:cNvSpPr/>
                <p:nvPr/>
              </p:nvSpPr>
              <p:spPr>
                <a:xfrm>
                  <a:off x="4736495" y="381000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0F16CD20-0891-A94A-BB19-6D0CFCEABAE7}"/>
                    </a:ext>
                  </a:extLst>
                </p:cNvPr>
                <p:cNvSpPr/>
                <p:nvPr/>
              </p:nvSpPr>
              <p:spPr>
                <a:xfrm>
                  <a:off x="4736494" y="439299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9769B10C-3711-5F4B-9FD1-711C3E542911}"/>
                  </a:ext>
                </a:extLst>
              </p:cNvPr>
              <p:cNvGrpSpPr/>
              <p:nvPr/>
            </p:nvGrpSpPr>
            <p:grpSpPr>
              <a:xfrm>
                <a:off x="10951025" y="4932684"/>
                <a:ext cx="304801" cy="972457"/>
                <a:chOff x="4736494" y="3227010"/>
                <a:chExt cx="459620" cy="1630437"/>
              </a:xfrm>
              <a:solidFill>
                <a:schemeClr val="accent5">
                  <a:lumMod val="50000"/>
                </a:schemeClr>
              </a:solidFill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360FAF23-3A66-A04B-94A7-3D919FFFE461}"/>
                    </a:ext>
                  </a:extLst>
                </p:cNvPr>
                <p:cNvSpPr/>
                <p:nvPr/>
              </p:nvSpPr>
              <p:spPr>
                <a:xfrm>
                  <a:off x="4736495" y="322701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8D3C023C-6511-B743-99A6-E2C936173C61}"/>
                    </a:ext>
                  </a:extLst>
                </p:cNvPr>
                <p:cNvSpPr/>
                <p:nvPr/>
              </p:nvSpPr>
              <p:spPr>
                <a:xfrm>
                  <a:off x="4736495" y="381000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55A1C079-0C93-0F4B-AFC2-88D8E2677D4F}"/>
                    </a:ext>
                  </a:extLst>
                </p:cNvPr>
                <p:cNvSpPr/>
                <p:nvPr/>
              </p:nvSpPr>
              <p:spPr>
                <a:xfrm>
                  <a:off x="4736494" y="439299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6073604-4BD7-E747-A011-7E3BE58233B5}"/>
                  </a:ext>
                </a:extLst>
              </p:cNvPr>
              <p:cNvSpPr/>
              <p:nvPr/>
            </p:nvSpPr>
            <p:spPr>
              <a:xfrm>
                <a:off x="11019965" y="3196773"/>
                <a:ext cx="166917" cy="17874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32F3269-DD4D-DE43-A04F-8EA9D6F521A9}"/>
                  </a:ext>
                </a:extLst>
              </p:cNvPr>
              <p:cNvSpPr/>
              <p:nvPr/>
            </p:nvSpPr>
            <p:spPr>
              <a:xfrm>
                <a:off x="11019966" y="5324650"/>
                <a:ext cx="166917" cy="17874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9BCD164-C62C-4644-97B7-B503684AAA37}"/>
                  </a:ext>
                </a:extLst>
              </p:cNvPr>
              <p:cNvSpPr/>
              <p:nvPr/>
            </p:nvSpPr>
            <p:spPr>
              <a:xfrm>
                <a:off x="11019966" y="4619699"/>
                <a:ext cx="166917" cy="17874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521F227-178F-DF4D-BDE0-674430CDB154}"/>
                </a:ext>
              </a:extLst>
            </p:cNvPr>
            <p:cNvGrpSpPr/>
            <p:nvPr/>
          </p:nvGrpSpPr>
          <p:grpSpPr>
            <a:xfrm>
              <a:off x="6445722" y="2240187"/>
              <a:ext cx="1145183" cy="4184802"/>
              <a:chOff x="8101389" y="2829795"/>
              <a:chExt cx="936171" cy="3113559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E50C5ECA-5417-B544-B746-BD080CD631D2}"/>
                  </a:ext>
                </a:extLst>
              </p:cNvPr>
              <p:cNvGrpSpPr/>
              <p:nvPr/>
            </p:nvGrpSpPr>
            <p:grpSpPr>
              <a:xfrm>
                <a:off x="8101390" y="2829795"/>
                <a:ext cx="304801" cy="972457"/>
                <a:chOff x="4736494" y="3227010"/>
                <a:chExt cx="459620" cy="1630437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D1232CA0-780F-4442-B2CC-8553D0DBD36D}"/>
                    </a:ext>
                  </a:extLst>
                </p:cNvPr>
                <p:cNvSpPr/>
                <p:nvPr/>
              </p:nvSpPr>
              <p:spPr>
                <a:xfrm>
                  <a:off x="4736495" y="322701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D320D2A9-BBE9-C04F-A6F5-431E4768B714}"/>
                    </a:ext>
                  </a:extLst>
                </p:cNvPr>
                <p:cNvSpPr/>
                <p:nvPr/>
              </p:nvSpPr>
              <p:spPr>
                <a:xfrm>
                  <a:off x="4736495" y="381000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2D042957-F63F-9B41-9886-91E07B5E8D2E}"/>
                    </a:ext>
                  </a:extLst>
                </p:cNvPr>
                <p:cNvSpPr/>
                <p:nvPr/>
              </p:nvSpPr>
              <p:spPr>
                <a:xfrm>
                  <a:off x="4736494" y="439299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08B233D7-D478-4F45-8D63-25896D218A4E}"/>
                  </a:ext>
                </a:extLst>
              </p:cNvPr>
              <p:cNvGrpSpPr/>
              <p:nvPr/>
            </p:nvGrpSpPr>
            <p:grpSpPr>
              <a:xfrm>
                <a:off x="8101389" y="3900346"/>
                <a:ext cx="304801" cy="972457"/>
                <a:chOff x="4736494" y="3227010"/>
                <a:chExt cx="459620" cy="1630437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A35B3B91-AF7E-F74C-8AE3-DDD84769C227}"/>
                    </a:ext>
                  </a:extLst>
                </p:cNvPr>
                <p:cNvSpPr/>
                <p:nvPr/>
              </p:nvSpPr>
              <p:spPr>
                <a:xfrm>
                  <a:off x="4736495" y="322701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B4BE9C11-C625-D247-89AE-3054A2A89457}"/>
                    </a:ext>
                  </a:extLst>
                </p:cNvPr>
                <p:cNvSpPr/>
                <p:nvPr/>
              </p:nvSpPr>
              <p:spPr>
                <a:xfrm>
                  <a:off x="4736495" y="381000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2AB0B979-A1DE-1E44-9E44-CEFFC46A765B}"/>
                    </a:ext>
                  </a:extLst>
                </p:cNvPr>
                <p:cNvSpPr/>
                <p:nvPr/>
              </p:nvSpPr>
              <p:spPr>
                <a:xfrm>
                  <a:off x="4736494" y="439299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EA8E13D0-A4BD-574B-B431-7675A649B7A9}"/>
                  </a:ext>
                </a:extLst>
              </p:cNvPr>
              <p:cNvGrpSpPr/>
              <p:nvPr/>
            </p:nvGrpSpPr>
            <p:grpSpPr>
              <a:xfrm>
                <a:off x="8101389" y="4970897"/>
                <a:ext cx="304801" cy="972457"/>
                <a:chOff x="4736494" y="3227010"/>
                <a:chExt cx="459620" cy="1630437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19516208-5E45-EC4D-82A0-1D5DF35CA935}"/>
                    </a:ext>
                  </a:extLst>
                </p:cNvPr>
                <p:cNvSpPr/>
                <p:nvPr/>
              </p:nvSpPr>
              <p:spPr>
                <a:xfrm>
                  <a:off x="4736495" y="322701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ADE59E42-90BA-7D42-A215-D8373047BB1A}"/>
                    </a:ext>
                  </a:extLst>
                </p:cNvPr>
                <p:cNvSpPr/>
                <p:nvPr/>
              </p:nvSpPr>
              <p:spPr>
                <a:xfrm>
                  <a:off x="4736495" y="381000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34C02C6A-10C0-D541-A405-E9E0F3B81338}"/>
                    </a:ext>
                  </a:extLst>
                </p:cNvPr>
                <p:cNvSpPr/>
                <p:nvPr/>
              </p:nvSpPr>
              <p:spPr>
                <a:xfrm>
                  <a:off x="4736494" y="439299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70499E9C-E1B6-9B43-B29A-AFC7708C23DE}"/>
                  </a:ext>
                </a:extLst>
              </p:cNvPr>
              <p:cNvSpPr/>
              <p:nvPr/>
            </p:nvSpPr>
            <p:spPr>
              <a:xfrm>
                <a:off x="8170329" y="4637811"/>
                <a:ext cx="166917" cy="17874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9BD5DA6-BF2D-0C48-8AD7-C3A2911C54FF}"/>
                  </a:ext>
                </a:extLst>
              </p:cNvPr>
              <p:cNvGrpSpPr/>
              <p:nvPr/>
            </p:nvGrpSpPr>
            <p:grpSpPr>
              <a:xfrm>
                <a:off x="8732759" y="2829795"/>
                <a:ext cx="304801" cy="972457"/>
                <a:chOff x="4736494" y="3227010"/>
                <a:chExt cx="459620" cy="1630437"/>
              </a:xfrm>
              <a:solidFill>
                <a:schemeClr val="accent5">
                  <a:lumMod val="50000"/>
                </a:schemeClr>
              </a:solidFill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5DEC8B3C-6FA4-EA41-B7F0-17C7E905577B}"/>
                    </a:ext>
                  </a:extLst>
                </p:cNvPr>
                <p:cNvSpPr/>
                <p:nvPr/>
              </p:nvSpPr>
              <p:spPr>
                <a:xfrm>
                  <a:off x="4736495" y="322701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06360A15-3025-1D40-BEF8-4E9678C2133D}"/>
                    </a:ext>
                  </a:extLst>
                </p:cNvPr>
                <p:cNvSpPr/>
                <p:nvPr/>
              </p:nvSpPr>
              <p:spPr>
                <a:xfrm>
                  <a:off x="4736495" y="381000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BECDEF92-507F-3B46-92DC-339196F4D1A9}"/>
                    </a:ext>
                  </a:extLst>
                </p:cNvPr>
                <p:cNvSpPr/>
                <p:nvPr/>
              </p:nvSpPr>
              <p:spPr>
                <a:xfrm>
                  <a:off x="4736494" y="439299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21817350-876C-5F4D-8052-AE98EB34A381}"/>
                  </a:ext>
                </a:extLst>
              </p:cNvPr>
              <p:cNvGrpSpPr/>
              <p:nvPr/>
            </p:nvGrpSpPr>
            <p:grpSpPr>
              <a:xfrm>
                <a:off x="8732758" y="3900346"/>
                <a:ext cx="304801" cy="972457"/>
                <a:chOff x="4736494" y="3227010"/>
                <a:chExt cx="459620" cy="1630437"/>
              </a:xfrm>
              <a:solidFill>
                <a:schemeClr val="accent5">
                  <a:lumMod val="50000"/>
                </a:schemeClr>
              </a:solidFill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39E98C0B-9BE5-AC47-92FD-3C984D4E1012}"/>
                    </a:ext>
                  </a:extLst>
                </p:cNvPr>
                <p:cNvSpPr/>
                <p:nvPr/>
              </p:nvSpPr>
              <p:spPr>
                <a:xfrm>
                  <a:off x="4736495" y="322701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47A943BB-F686-464B-9910-41270B949D74}"/>
                    </a:ext>
                  </a:extLst>
                </p:cNvPr>
                <p:cNvSpPr/>
                <p:nvPr/>
              </p:nvSpPr>
              <p:spPr>
                <a:xfrm>
                  <a:off x="4736495" y="381000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42B12442-197F-3347-95D9-BC4D3EC6BEE8}"/>
                    </a:ext>
                  </a:extLst>
                </p:cNvPr>
                <p:cNvSpPr/>
                <p:nvPr/>
              </p:nvSpPr>
              <p:spPr>
                <a:xfrm>
                  <a:off x="4736494" y="439299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7358276C-37C2-7040-98B2-43F3BF6EB686}"/>
                  </a:ext>
                </a:extLst>
              </p:cNvPr>
              <p:cNvGrpSpPr/>
              <p:nvPr/>
            </p:nvGrpSpPr>
            <p:grpSpPr>
              <a:xfrm>
                <a:off x="8732758" y="4970897"/>
                <a:ext cx="304801" cy="972457"/>
                <a:chOff x="4736494" y="3227010"/>
                <a:chExt cx="459620" cy="1630437"/>
              </a:xfrm>
              <a:solidFill>
                <a:schemeClr val="accent5">
                  <a:lumMod val="50000"/>
                </a:schemeClr>
              </a:solidFill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EB3B5AB1-5167-884C-B104-113942F36CA2}"/>
                    </a:ext>
                  </a:extLst>
                </p:cNvPr>
                <p:cNvSpPr/>
                <p:nvPr/>
              </p:nvSpPr>
              <p:spPr>
                <a:xfrm>
                  <a:off x="4736495" y="322701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512FEB32-65B0-A345-BEC8-7DFDD2F95EB5}"/>
                    </a:ext>
                  </a:extLst>
                </p:cNvPr>
                <p:cNvSpPr/>
                <p:nvPr/>
              </p:nvSpPr>
              <p:spPr>
                <a:xfrm>
                  <a:off x="4736495" y="381000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FC245F7A-A617-A447-B401-233F74E8AF2A}"/>
                    </a:ext>
                  </a:extLst>
                </p:cNvPr>
                <p:cNvSpPr/>
                <p:nvPr/>
              </p:nvSpPr>
              <p:spPr>
                <a:xfrm>
                  <a:off x="4736494" y="439299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F1FBBF6C-D2F0-F54A-81DB-7FF33D0126D5}"/>
                  </a:ext>
                </a:extLst>
              </p:cNvPr>
              <p:cNvSpPr/>
              <p:nvPr/>
            </p:nvSpPr>
            <p:spPr>
              <a:xfrm>
                <a:off x="8801699" y="4657912"/>
                <a:ext cx="166917" cy="17874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F1B79985-1687-524C-8861-773999B64ADC}"/>
                </a:ext>
              </a:extLst>
            </p:cNvPr>
            <p:cNvGrpSpPr/>
            <p:nvPr/>
          </p:nvGrpSpPr>
          <p:grpSpPr>
            <a:xfrm>
              <a:off x="4024664" y="2240188"/>
              <a:ext cx="383180" cy="4184802"/>
              <a:chOff x="3651791" y="2809819"/>
              <a:chExt cx="304802" cy="3113559"/>
            </a:xfrm>
            <a:solidFill>
              <a:schemeClr val="tx1"/>
            </a:solidFill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3391C60E-F8DB-454F-8778-EC0DA5AF3042}"/>
                  </a:ext>
                </a:extLst>
              </p:cNvPr>
              <p:cNvGrpSpPr/>
              <p:nvPr/>
            </p:nvGrpSpPr>
            <p:grpSpPr>
              <a:xfrm>
                <a:off x="3651792" y="2809819"/>
                <a:ext cx="304801" cy="972457"/>
                <a:chOff x="4736494" y="3227010"/>
                <a:chExt cx="459620" cy="1630437"/>
              </a:xfrm>
              <a:grpFill/>
            </p:grpSpPr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944827BA-A397-844E-BC41-88809E34C6FE}"/>
                    </a:ext>
                  </a:extLst>
                </p:cNvPr>
                <p:cNvSpPr/>
                <p:nvPr/>
              </p:nvSpPr>
              <p:spPr>
                <a:xfrm>
                  <a:off x="4736495" y="322701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6567852B-18F0-8941-B27C-2CEFE2A134A8}"/>
                    </a:ext>
                  </a:extLst>
                </p:cNvPr>
                <p:cNvSpPr/>
                <p:nvPr/>
              </p:nvSpPr>
              <p:spPr>
                <a:xfrm>
                  <a:off x="4736495" y="381000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425128E5-1D3A-2248-9ECF-3B1A7595D49A}"/>
                    </a:ext>
                  </a:extLst>
                </p:cNvPr>
                <p:cNvSpPr/>
                <p:nvPr/>
              </p:nvSpPr>
              <p:spPr>
                <a:xfrm>
                  <a:off x="4736494" y="439299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C59265A-8904-B64E-9FFB-DDC195F716D1}"/>
                  </a:ext>
                </a:extLst>
              </p:cNvPr>
              <p:cNvGrpSpPr/>
              <p:nvPr/>
            </p:nvGrpSpPr>
            <p:grpSpPr>
              <a:xfrm>
                <a:off x="3651791" y="3880370"/>
                <a:ext cx="304801" cy="972457"/>
                <a:chOff x="4736494" y="3227010"/>
                <a:chExt cx="459620" cy="1630437"/>
              </a:xfrm>
              <a:grpFill/>
            </p:grpSpPr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7A69F312-949D-B448-B64B-4B805D0D43FD}"/>
                    </a:ext>
                  </a:extLst>
                </p:cNvPr>
                <p:cNvSpPr/>
                <p:nvPr/>
              </p:nvSpPr>
              <p:spPr>
                <a:xfrm>
                  <a:off x="4736495" y="322701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7A864F1D-3916-B540-9EF2-F4A849CDCAC7}"/>
                    </a:ext>
                  </a:extLst>
                </p:cNvPr>
                <p:cNvSpPr/>
                <p:nvPr/>
              </p:nvSpPr>
              <p:spPr>
                <a:xfrm>
                  <a:off x="4736495" y="381000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E02E3764-0C0A-1141-9F94-9E34A87A3920}"/>
                    </a:ext>
                  </a:extLst>
                </p:cNvPr>
                <p:cNvSpPr/>
                <p:nvPr/>
              </p:nvSpPr>
              <p:spPr>
                <a:xfrm>
                  <a:off x="4736494" y="439299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436ED6CD-F1B6-CD4D-B423-78316CB930D9}"/>
                  </a:ext>
                </a:extLst>
              </p:cNvPr>
              <p:cNvGrpSpPr/>
              <p:nvPr/>
            </p:nvGrpSpPr>
            <p:grpSpPr>
              <a:xfrm>
                <a:off x="3651791" y="4950921"/>
                <a:ext cx="304801" cy="972457"/>
                <a:chOff x="4736494" y="3227010"/>
                <a:chExt cx="459620" cy="1630437"/>
              </a:xfrm>
              <a:grpFill/>
            </p:grpSpPr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FBAC7660-40B6-CE47-98F7-2943BA5A79AD}"/>
                    </a:ext>
                  </a:extLst>
                </p:cNvPr>
                <p:cNvSpPr/>
                <p:nvPr/>
              </p:nvSpPr>
              <p:spPr>
                <a:xfrm>
                  <a:off x="4736495" y="322701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6184FCAC-1B39-B647-B86B-D2F619A8A4BC}"/>
                    </a:ext>
                  </a:extLst>
                </p:cNvPr>
                <p:cNvSpPr/>
                <p:nvPr/>
              </p:nvSpPr>
              <p:spPr>
                <a:xfrm>
                  <a:off x="4736495" y="381000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865B1C10-5838-4849-A6F2-4940D2FB0ECF}"/>
                    </a:ext>
                  </a:extLst>
                </p:cNvPr>
                <p:cNvSpPr/>
                <p:nvPr/>
              </p:nvSpPr>
              <p:spPr>
                <a:xfrm>
                  <a:off x="4736494" y="439299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6373839C-6B96-BA48-A5C0-EBE6FC76AF17}"/>
                  </a:ext>
                </a:extLst>
              </p:cNvPr>
              <p:cNvSpPr/>
              <p:nvPr/>
            </p:nvSpPr>
            <p:spPr>
              <a:xfrm>
                <a:off x="3720731" y="4617835"/>
                <a:ext cx="166917" cy="17874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0" name="Right Arrow 79">
              <a:extLst>
                <a:ext uri="{FF2B5EF4-FFF2-40B4-BE49-F238E27FC236}">
                  <a16:creationId xmlns:a16="http://schemas.microsoft.com/office/drawing/2014/main" id="{53F2CD25-D4C9-E049-8072-8DE61841E7BE}"/>
                </a:ext>
              </a:extLst>
            </p:cNvPr>
            <p:cNvSpPr/>
            <p:nvPr/>
          </p:nvSpPr>
          <p:spPr>
            <a:xfrm>
              <a:off x="4842316" y="3483430"/>
              <a:ext cx="1001485" cy="10692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ight Arrow 80">
              <a:extLst>
                <a:ext uri="{FF2B5EF4-FFF2-40B4-BE49-F238E27FC236}">
                  <a16:creationId xmlns:a16="http://schemas.microsoft.com/office/drawing/2014/main" id="{CDA3A2DD-7E2F-B545-B1AC-1B4BBBF1267C}"/>
                </a:ext>
              </a:extLst>
            </p:cNvPr>
            <p:cNvSpPr/>
            <p:nvPr/>
          </p:nvSpPr>
          <p:spPr>
            <a:xfrm>
              <a:off x="8081374" y="3483430"/>
              <a:ext cx="1001485" cy="10692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915328" y="3658674"/>
              <a:ext cx="425885" cy="433769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9663830" y="4565439"/>
              <a:ext cx="1290180" cy="457489"/>
            </a:xfrm>
            <a:prstGeom prst="rect">
              <a:avLst/>
            </a:prstGeom>
            <a:noFill/>
            <a:ln w="571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364190" y="4565439"/>
              <a:ext cx="1290180" cy="457489"/>
            </a:xfrm>
            <a:prstGeom prst="rect">
              <a:avLst/>
            </a:prstGeom>
            <a:noFill/>
            <a:ln w="571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3958225" y="4580044"/>
              <a:ext cx="519830" cy="457489"/>
            </a:xfrm>
            <a:prstGeom prst="rect">
              <a:avLst/>
            </a:prstGeom>
            <a:noFill/>
            <a:ln w="571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1001290" y="4528778"/>
              <a:ext cx="4196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endParaRPr lang="en-US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7764199" y="4518754"/>
              <a:ext cx="4196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endParaRPr lang="en-US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548903" y="4538331"/>
              <a:ext cx="4196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endParaRPr lang="en-US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8238613" y="2149283"/>
            <a:ext cx="3795121" cy="3430552"/>
            <a:chOff x="6419968" y="1592615"/>
            <a:chExt cx="5668028" cy="5010363"/>
          </a:xfrm>
        </p:grpSpPr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6505862F-444C-0746-A0EA-789FDF7312F8}"/>
                </a:ext>
              </a:extLst>
            </p:cNvPr>
            <p:cNvSpPr/>
            <p:nvPr/>
          </p:nvSpPr>
          <p:spPr>
            <a:xfrm>
              <a:off x="6419968" y="1592615"/>
              <a:ext cx="5668028" cy="501036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>
                <a:solidFill>
                  <a:schemeClr val="tx1"/>
                </a:solidFill>
              </a:endParaRPr>
            </a:p>
          </p:txBody>
        </p:sp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B614E89C-1C9E-6D4F-9F5D-14719D3C78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92188"/>
                      </a14:imgEffect>
                    </a14:imgLayer>
                  </a14:imgProps>
                </a:ext>
              </a:extLst>
            </a:blip>
            <a:srcRect l="17106" b="50487"/>
            <a:stretch/>
          </p:blipFill>
          <p:spPr>
            <a:xfrm>
              <a:off x="6734212" y="3228551"/>
              <a:ext cx="1621957" cy="1327042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24CEFAA-747F-A24E-BFCF-F3E3681B1A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87" b="100000" l="1099" r="100000"/>
                      </a14:imgEffect>
                    </a14:imgLayer>
                  </a14:imgProps>
                </a:ext>
              </a:extLst>
            </a:blip>
            <a:srcRect r="13761" b="56574"/>
            <a:stretch/>
          </p:blipFill>
          <p:spPr>
            <a:xfrm>
              <a:off x="10040545" y="3285312"/>
              <a:ext cx="1650975" cy="1260725"/>
            </a:xfrm>
            <a:prstGeom prst="rect">
              <a:avLst/>
            </a:prstGeom>
          </p:spPr>
        </p:pic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78FB0743-49E8-794E-987C-3037F141E88D}"/>
                </a:ext>
              </a:extLst>
            </p:cNvPr>
            <p:cNvGrpSpPr/>
            <p:nvPr/>
          </p:nvGrpSpPr>
          <p:grpSpPr>
            <a:xfrm>
              <a:off x="8788440" y="1848695"/>
              <a:ext cx="372853" cy="4184802"/>
              <a:chOff x="6445722" y="2240187"/>
              <a:chExt cx="372853" cy="4184802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D9071AB2-D9AE-5847-A689-4C5FC14A6607}"/>
                  </a:ext>
                </a:extLst>
              </p:cNvPr>
              <p:cNvGrpSpPr/>
              <p:nvPr/>
            </p:nvGrpSpPr>
            <p:grpSpPr>
              <a:xfrm>
                <a:off x="6445723" y="2240187"/>
                <a:ext cx="372852" cy="1307038"/>
                <a:chOff x="4736494" y="3227010"/>
                <a:chExt cx="459620" cy="1630437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57628E68-0C92-964D-B8C3-35EC0919AE06}"/>
                    </a:ext>
                  </a:extLst>
                </p:cNvPr>
                <p:cNvSpPr/>
                <p:nvPr/>
              </p:nvSpPr>
              <p:spPr>
                <a:xfrm>
                  <a:off x="4736495" y="322701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FB8F580E-A0D0-F541-A97E-97A8A9D18038}"/>
                    </a:ext>
                  </a:extLst>
                </p:cNvPr>
                <p:cNvSpPr/>
                <p:nvPr/>
              </p:nvSpPr>
              <p:spPr>
                <a:xfrm>
                  <a:off x="4736495" y="381000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25B11110-74E3-2048-9A04-748A87275947}"/>
                    </a:ext>
                  </a:extLst>
                </p:cNvPr>
                <p:cNvSpPr/>
                <p:nvPr/>
              </p:nvSpPr>
              <p:spPr>
                <a:xfrm>
                  <a:off x="4736494" y="439299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6DF728DC-47E1-2C42-A743-08C7AA27B8C8}"/>
                  </a:ext>
                </a:extLst>
              </p:cNvPr>
              <p:cNvGrpSpPr/>
              <p:nvPr/>
            </p:nvGrpSpPr>
            <p:grpSpPr>
              <a:xfrm>
                <a:off x="6445722" y="3679069"/>
                <a:ext cx="372852" cy="1307038"/>
                <a:chOff x="4736494" y="3227010"/>
                <a:chExt cx="459620" cy="1630437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46DF3EF3-D04A-6741-AC45-B8D4DC1FC478}"/>
                    </a:ext>
                  </a:extLst>
                </p:cNvPr>
                <p:cNvSpPr/>
                <p:nvPr/>
              </p:nvSpPr>
              <p:spPr>
                <a:xfrm>
                  <a:off x="4736495" y="322701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C827422B-1652-E742-9AB7-EFB0EAF86981}"/>
                    </a:ext>
                  </a:extLst>
                </p:cNvPr>
                <p:cNvSpPr/>
                <p:nvPr/>
              </p:nvSpPr>
              <p:spPr>
                <a:xfrm>
                  <a:off x="4736495" y="381000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ED82B418-FD97-254E-92AD-C3116A4D26B7}"/>
                    </a:ext>
                  </a:extLst>
                </p:cNvPr>
                <p:cNvSpPr/>
                <p:nvPr/>
              </p:nvSpPr>
              <p:spPr>
                <a:xfrm>
                  <a:off x="4736494" y="439299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38BB05BA-9067-9748-83A8-DC0C883D633E}"/>
                  </a:ext>
                </a:extLst>
              </p:cNvPr>
              <p:cNvGrpSpPr/>
              <p:nvPr/>
            </p:nvGrpSpPr>
            <p:grpSpPr>
              <a:xfrm>
                <a:off x="6445722" y="5117951"/>
                <a:ext cx="372852" cy="1307038"/>
                <a:chOff x="4736494" y="3227010"/>
                <a:chExt cx="459620" cy="1630437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98720AB7-D929-FA48-8A8D-78CD6152C613}"/>
                    </a:ext>
                  </a:extLst>
                </p:cNvPr>
                <p:cNvSpPr/>
                <p:nvPr/>
              </p:nvSpPr>
              <p:spPr>
                <a:xfrm>
                  <a:off x="4736495" y="322701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065EE870-15A6-4C43-BFD4-28B9ABAC7C9F}"/>
                    </a:ext>
                  </a:extLst>
                </p:cNvPr>
                <p:cNvSpPr/>
                <p:nvPr/>
              </p:nvSpPr>
              <p:spPr>
                <a:xfrm>
                  <a:off x="4736495" y="381000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4EFDDA37-68BD-6B4B-8320-4C0711A67CC6}"/>
                    </a:ext>
                  </a:extLst>
                </p:cNvPr>
                <p:cNvSpPr/>
                <p:nvPr/>
              </p:nvSpPr>
              <p:spPr>
                <a:xfrm>
                  <a:off x="4736494" y="439299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5D305429-0EDC-AA44-B3E8-BFDE9A6A4D36}"/>
                </a:ext>
              </a:extLst>
            </p:cNvPr>
            <p:cNvGrpSpPr/>
            <p:nvPr/>
          </p:nvGrpSpPr>
          <p:grpSpPr>
            <a:xfrm>
              <a:off x="9466162" y="1844009"/>
              <a:ext cx="372853" cy="4184802"/>
              <a:chOff x="7218052" y="2240187"/>
              <a:chExt cx="372853" cy="4184802"/>
            </a:xfrm>
          </p:grpSpPr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2BACB87E-55E6-1B4A-8F70-DB671CFE3472}"/>
                  </a:ext>
                </a:extLst>
              </p:cNvPr>
              <p:cNvGrpSpPr/>
              <p:nvPr/>
            </p:nvGrpSpPr>
            <p:grpSpPr>
              <a:xfrm>
                <a:off x="7218053" y="2240187"/>
                <a:ext cx="372852" cy="1307038"/>
                <a:chOff x="4736494" y="3227010"/>
                <a:chExt cx="459620" cy="1630437"/>
              </a:xfrm>
              <a:solidFill>
                <a:schemeClr val="accent5">
                  <a:lumMod val="50000"/>
                </a:schemeClr>
              </a:solidFill>
            </p:grpSpPr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8702A262-807F-4B43-8B50-1FC0D2984F84}"/>
                    </a:ext>
                  </a:extLst>
                </p:cNvPr>
                <p:cNvSpPr/>
                <p:nvPr/>
              </p:nvSpPr>
              <p:spPr>
                <a:xfrm>
                  <a:off x="4736495" y="322701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F3DE6334-17BA-6A45-AD7A-93864F588E6E}"/>
                    </a:ext>
                  </a:extLst>
                </p:cNvPr>
                <p:cNvSpPr/>
                <p:nvPr/>
              </p:nvSpPr>
              <p:spPr>
                <a:xfrm>
                  <a:off x="4736495" y="381000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F328EF85-1006-704A-8B48-93E34D4F1256}"/>
                    </a:ext>
                  </a:extLst>
                </p:cNvPr>
                <p:cNvSpPr/>
                <p:nvPr/>
              </p:nvSpPr>
              <p:spPr>
                <a:xfrm>
                  <a:off x="4736494" y="439299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D0F1D744-965D-704D-AE54-84F30036691B}"/>
                  </a:ext>
                </a:extLst>
              </p:cNvPr>
              <p:cNvGrpSpPr/>
              <p:nvPr/>
            </p:nvGrpSpPr>
            <p:grpSpPr>
              <a:xfrm>
                <a:off x="7218052" y="3679069"/>
                <a:ext cx="372852" cy="1307038"/>
                <a:chOff x="4736494" y="3227010"/>
                <a:chExt cx="459620" cy="1630437"/>
              </a:xfrm>
              <a:solidFill>
                <a:schemeClr val="accent5">
                  <a:lumMod val="50000"/>
                </a:schemeClr>
              </a:solidFill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FBEB67AC-D59D-EA4A-8262-F4B457534D7F}"/>
                    </a:ext>
                  </a:extLst>
                </p:cNvPr>
                <p:cNvSpPr/>
                <p:nvPr/>
              </p:nvSpPr>
              <p:spPr>
                <a:xfrm>
                  <a:off x="4736495" y="322701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7D9251CD-DF56-5D48-B7DD-6CB77AEDC2EF}"/>
                    </a:ext>
                  </a:extLst>
                </p:cNvPr>
                <p:cNvSpPr/>
                <p:nvPr/>
              </p:nvSpPr>
              <p:spPr>
                <a:xfrm>
                  <a:off x="4736495" y="381000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0A38C161-EA5D-6344-BF29-E31373A25F31}"/>
                    </a:ext>
                  </a:extLst>
                </p:cNvPr>
                <p:cNvSpPr/>
                <p:nvPr/>
              </p:nvSpPr>
              <p:spPr>
                <a:xfrm>
                  <a:off x="4736494" y="439299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770C8324-D138-9344-96BC-825DB4CAFC64}"/>
                  </a:ext>
                </a:extLst>
              </p:cNvPr>
              <p:cNvGrpSpPr/>
              <p:nvPr/>
            </p:nvGrpSpPr>
            <p:grpSpPr>
              <a:xfrm>
                <a:off x="7218052" y="5117951"/>
                <a:ext cx="372852" cy="1307038"/>
                <a:chOff x="4736494" y="3227010"/>
                <a:chExt cx="459620" cy="1630437"/>
              </a:xfrm>
              <a:solidFill>
                <a:schemeClr val="accent5">
                  <a:lumMod val="50000"/>
                </a:schemeClr>
              </a:solidFill>
            </p:grpSpPr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2929D7DC-B481-F742-B9F5-4754656D3002}"/>
                    </a:ext>
                  </a:extLst>
                </p:cNvPr>
                <p:cNvSpPr/>
                <p:nvPr/>
              </p:nvSpPr>
              <p:spPr>
                <a:xfrm>
                  <a:off x="4736495" y="322701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8AB3A21A-6C1C-FD4A-8AB4-9FF7B214A1C9}"/>
                    </a:ext>
                  </a:extLst>
                </p:cNvPr>
                <p:cNvSpPr/>
                <p:nvPr/>
              </p:nvSpPr>
              <p:spPr>
                <a:xfrm>
                  <a:off x="4736495" y="381000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BA5E6B14-97F1-4B41-BC73-D1D0845BD5D8}"/>
                    </a:ext>
                  </a:extLst>
                </p:cNvPr>
                <p:cNvSpPr/>
                <p:nvPr/>
              </p:nvSpPr>
              <p:spPr>
                <a:xfrm>
                  <a:off x="4736494" y="439299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870D5C6B-56AC-0045-A3E3-81C5CFC5B4C3}"/>
                </a:ext>
              </a:extLst>
            </p:cNvPr>
            <p:cNvGrpSpPr/>
            <p:nvPr/>
          </p:nvGrpSpPr>
          <p:grpSpPr>
            <a:xfrm>
              <a:off x="8891406" y="1930544"/>
              <a:ext cx="192187" cy="2583639"/>
              <a:chOff x="4419236" y="1900281"/>
              <a:chExt cx="192187" cy="2583639"/>
            </a:xfrm>
          </p:grpSpPr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2C3719DC-D8EC-B543-AD62-59DADB225630}"/>
                  </a:ext>
                </a:extLst>
              </p:cNvPr>
              <p:cNvSpPr/>
              <p:nvPr/>
            </p:nvSpPr>
            <p:spPr>
              <a:xfrm>
                <a:off x="4444506" y="1900281"/>
                <a:ext cx="166917" cy="17874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1B7FE3E8-3307-D940-B283-84FAAB9D0123}"/>
                  </a:ext>
                </a:extLst>
              </p:cNvPr>
              <p:cNvSpPr/>
              <p:nvPr/>
            </p:nvSpPr>
            <p:spPr>
              <a:xfrm>
                <a:off x="4433602" y="2845981"/>
                <a:ext cx="166917" cy="17874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6AB3229A-644B-6F4B-9811-2F6651570697}"/>
                  </a:ext>
                </a:extLst>
              </p:cNvPr>
              <p:cNvSpPr/>
              <p:nvPr/>
            </p:nvSpPr>
            <p:spPr>
              <a:xfrm>
                <a:off x="4419236" y="4305172"/>
                <a:ext cx="166917" cy="17874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7A305CAA-1A65-7743-9C8E-401C91C0F149}"/>
                </a:ext>
              </a:extLst>
            </p:cNvPr>
            <p:cNvGrpSpPr/>
            <p:nvPr/>
          </p:nvGrpSpPr>
          <p:grpSpPr>
            <a:xfrm>
              <a:off x="9550494" y="2347610"/>
              <a:ext cx="204184" cy="3141235"/>
              <a:chOff x="7281232" y="2322033"/>
              <a:chExt cx="204184" cy="3141235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ADE37631-4EB2-CD43-B7DE-B1A7B9212C30}"/>
                  </a:ext>
                </a:extLst>
              </p:cNvPr>
              <p:cNvSpPr/>
              <p:nvPr/>
            </p:nvSpPr>
            <p:spPr>
              <a:xfrm>
                <a:off x="7281233" y="4275526"/>
                <a:ext cx="204183" cy="24024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F9508F1D-99C5-7841-8F6B-41558CFC5C1D}"/>
                  </a:ext>
                </a:extLst>
              </p:cNvPr>
              <p:cNvSpPr/>
              <p:nvPr/>
            </p:nvSpPr>
            <p:spPr>
              <a:xfrm>
                <a:off x="7281233" y="5223020"/>
                <a:ext cx="204183" cy="24024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BEDF0C39-0691-9C46-B62D-04567E3AD6DC}"/>
                  </a:ext>
                </a:extLst>
              </p:cNvPr>
              <p:cNvSpPr/>
              <p:nvPr/>
            </p:nvSpPr>
            <p:spPr>
              <a:xfrm>
                <a:off x="7281232" y="2322033"/>
                <a:ext cx="204183" cy="24024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41" name="Right Arrow 140">
            <a:extLst>
              <a:ext uri="{FF2B5EF4-FFF2-40B4-BE49-F238E27FC236}">
                <a16:creationId xmlns:a16="http://schemas.microsoft.com/office/drawing/2014/main" id="{CDA3A2DD-7E2F-B545-B1AC-1B4BBBF1267C}"/>
              </a:ext>
            </a:extLst>
          </p:cNvPr>
          <p:cNvSpPr/>
          <p:nvPr/>
        </p:nvSpPr>
        <p:spPr>
          <a:xfrm>
            <a:off x="7352371" y="3137741"/>
            <a:ext cx="643533" cy="708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0" name="Group 129"/>
          <p:cNvGrpSpPr/>
          <p:nvPr/>
        </p:nvGrpSpPr>
        <p:grpSpPr>
          <a:xfrm>
            <a:off x="4987825" y="2339165"/>
            <a:ext cx="867508" cy="906214"/>
            <a:chOff x="7863017" y="1846390"/>
            <a:chExt cx="1566734" cy="1637039"/>
          </a:xfrm>
        </p:grpSpPr>
        <p:sp>
          <p:nvSpPr>
            <p:cNvPr id="131" name="Flowchart: Alternate Process 130"/>
            <p:cNvSpPr/>
            <p:nvPr/>
          </p:nvSpPr>
          <p:spPr>
            <a:xfrm>
              <a:off x="7863017" y="1846390"/>
              <a:ext cx="1566734" cy="1637039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2" name="Picture 4" descr="Cartoon Plant Clip Art - Clipart library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1374" y="2024653"/>
              <a:ext cx="1187370" cy="1433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3" name="Group 132"/>
          <p:cNvGrpSpPr/>
          <p:nvPr/>
        </p:nvGrpSpPr>
        <p:grpSpPr>
          <a:xfrm>
            <a:off x="1013134" y="2336136"/>
            <a:ext cx="1300690" cy="817602"/>
            <a:chOff x="1986785" y="2177541"/>
            <a:chExt cx="1971440" cy="1127660"/>
          </a:xfrm>
        </p:grpSpPr>
        <p:sp>
          <p:nvSpPr>
            <p:cNvPr id="134" name="Flowchart: Alternate Process 133"/>
            <p:cNvSpPr/>
            <p:nvPr/>
          </p:nvSpPr>
          <p:spPr>
            <a:xfrm>
              <a:off x="1986785" y="2177541"/>
              <a:ext cx="1971440" cy="1127660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5" name="Group 134"/>
            <p:cNvGrpSpPr/>
            <p:nvPr/>
          </p:nvGrpSpPr>
          <p:grpSpPr>
            <a:xfrm>
              <a:off x="2193330" y="2453697"/>
              <a:ext cx="1622579" cy="580637"/>
              <a:chOff x="708490" y="4483219"/>
              <a:chExt cx="3854233" cy="1394832"/>
            </a:xfrm>
          </p:grpSpPr>
          <p:grpSp>
            <p:nvGrpSpPr>
              <p:cNvPr id="136" name="Group 135"/>
              <p:cNvGrpSpPr/>
              <p:nvPr/>
            </p:nvGrpSpPr>
            <p:grpSpPr>
              <a:xfrm>
                <a:off x="3175031" y="4483219"/>
                <a:ext cx="1387692" cy="1394832"/>
                <a:chOff x="1058993" y="4232749"/>
                <a:chExt cx="1387692" cy="1394832"/>
              </a:xfrm>
            </p:grpSpPr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2FF2D91D-797A-F043-8BBB-86A53D347C11}"/>
                    </a:ext>
                  </a:extLst>
                </p:cNvPr>
                <p:cNvSpPr/>
                <p:nvPr/>
              </p:nvSpPr>
              <p:spPr>
                <a:xfrm>
                  <a:off x="1058993" y="4237597"/>
                  <a:ext cx="431229" cy="42963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2FF2D91D-797A-F043-8BBB-86A53D347C11}"/>
                    </a:ext>
                  </a:extLst>
                </p:cNvPr>
                <p:cNvSpPr/>
                <p:nvPr/>
              </p:nvSpPr>
              <p:spPr>
                <a:xfrm>
                  <a:off x="1537910" y="4237597"/>
                  <a:ext cx="431229" cy="42963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2FF2D91D-797A-F043-8BBB-86A53D347C11}"/>
                    </a:ext>
                  </a:extLst>
                </p:cNvPr>
                <p:cNvSpPr/>
                <p:nvPr/>
              </p:nvSpPr>
              <p:spPr>
                <a:xfrm>
                  <a:off x="2015456" y="4232749"/>
                  <a:ext cx="431229" cy="42963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2FF2D91D-797A-F043-8BBB-86A53D347C11}"/>
                    </a:ext>
                  </a:extLst>
                </p:cNvPr>
                <p:cNvSpPr/>
                <p:nvPr/>
              </p:nvSpPr>
              <p:spPr>
                <a:xfrm>
                  <a:off x="1058993" y="4713847"/>
                  <a:ext cx="431229" cy="42963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2FF2D91D-797A-F043-8BBB-86A53D347C11}"/>
                    </a:ext>
                  </a:extLst>
                </p:cNvPr>
                <p:cNvSpPr/>
                <p:nvPr/>
              </p:nvSpPr>
              <p:spPr>
                <a:xfrm>
                  <a:off x="1537910" y="4713847"/>
                  <a:ext cx="431229" cy="42963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2FF2D91D-797A-F043-8BBB-86A53D347C11}"/>
                    </a:ext>
                  </a:extLst>
                </p:cNvPr>
                <p:cNvSpPr/>
                <p:nvPr/>
              </p:nvSpPr>
              <p:spPr>
                <a:xfrm>
                  <a:off x="2015456" y="4708999"/>
                  <a:ext cx="431229" cy="42963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2FF2D91D-797A-F043-8BBB-86A53D347C11}"/>
                    </a:ext>
                  </a:extLst>
                </p:cNvPr>
                <p:cNvSpPr/>
                <p:nvPr/>
              </p:nvSpPr>
              <p:spPr>
                <a:xfrm>
                  <a:off x="1058993" y="5197949"/>
                  <a:ext cx="431229" cy="42963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2FF2D91D-797A-F043-8BBB-86A53D347C11}"/>
                    </a:ext>
                  </a:extLst>
                </p:cNvPr>
                <p:cNvSpPr/>
                <p:nvPr/>
              </p:nvSpPr>
              <p:spPr>
                <a:xfrm>
                  <a:off x="1537910" y="5197949"/>
                  <a:ext cx="431229" cy="42963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2FF2D91D-797A-F043-8BBB-86A53D347C11}"/>
                    </a:ext>
                  </a:extLst>
                </p:cNvPr>
                <p:cNvSpPr/>
                <p:nvPr/>
              </p:nvSpPr>
              <p:spPr>
                <a:xfrm>
                  <a:off x="2015456" y="5193101"/>
                  <a:ext cx="431229" cy="42963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24526DFA-80C1-B546-BF7E-5697F2FB3933}"/>
                  </a:ext>
                </a:extLst>
              </p:cNvPr>
              <p:cNvGrpSpPr/>
              <p:nvPr/>
            </p:nvGrpSpPr>
            <p:grpSpPr>
              <a:xfrm>
                <a:off x="708490" y="4483219"/>
                <a:ext cx="1387692" cy="1394832"/>
                <a:chOff x="1228876" y="3376990"/>
                <a:chExt cx="1494972" cy="1344991"/>
              </a:xfrm>
            </p:grpSpPr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DCF88D0C-570B-594E-BA95-E869C7E6BD35}"/>
                    </a:ext>
                  </a:extLst>
                </p:cNvPr>
                <p:cNvSpPr/>
                <p:nvPr/>
              </p:nvSpPr>
              <p:spPr>
                <a:xfrm>
                  <a:off x="1228876" y="3376990"/>
                  <a:ext cx="1494972" cy="1344991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4D4692BD-EA22-9647-95D7-24C546F9DF4F}"/>
                    </a:ext>
                  </a:extLst>
                </p:cNvPr>
                <p:cNvSpPr/>
                <p:nvPr/>
              </p:nvSpPr>
              <p:spPr>
                <a:xfrm>
                  <a:off x="1422671" y="3794386"/>
                  <a:ext cx="327078" cy="29956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8" name="Right Arrow 137">
                <a:extLst>
                  <a:ext uri="{FF2B5EF4-FFF2-40B4-BE49-F238E27FC236}">
                    <a16:creationId xmlns:a16="http://schemas.microsoft.com/office/drawing/2014/main" id="{A2137F0D-D164-EE49-BC89-7FFD304DD170}"/>
                  </a:ext>
                </a:extLst>
              </p:cNvPr>
              <p:cNvSpPr/>
              <p:nvPr/>
            </p:nvSpPr>
            <p:spPr>
              <a:xfrm>
                <a:off x="2276070" y="4808872"/>
                <a:ext cx="765580" cy="74352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4D4692BD-EA22-9647-95D7-24C546F9DF4F}"/>
                  </a:ext>
                </a:extLst>
              </p:cNvPr>
              <p:cNvSpPr/>
              <p:nvPr/>
            </p:nvSpPr>
            <p:spPr>
              <a:xfrm>
                <a:off x="3244279" y="5018953"/>
                <a:ext cx="303607" cy="310663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3" name="Group 152"/>
          <p:cNvGrpSpPr/>
          <p:nvPr/>
        </p:nvGrpSpPr>
        <p:grpSpPr>
          <a:xfrm>
            <a:off x="2707523" y="2303299"/>
            <a:ext cx="1231608" cy="817602"/>
            <a:chOff x="4548903" y="2177541"/>
            <a:chExt cx="1866733" cy="1127660"/>
          </a:xfrm>
        </p:grpSpPr>
        <p:sp>
          <p:nvSpPr>
            <p:cNvPr id="154" name="Flowchart: Alternate Process 153"/>
            <p:cNvSpPr/>
            <p:nvPr/>
          </p:nvSpPr>
          <p:spPr>
            <a:xfrm>
              <a:off x="4548903" y="2177542"/>
              <a:ext cx="1866733" cy="1106920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5" name="Group 154"/>
            <p:cNvGrpSpPr/>
            <p:nvPr/>
          </p:nvGrpSpPr>
          <p:grpSpPr>
            <a:xfrm>
              <a:off x="4774710" y="2177541"/>
              <a:ext cx="1389062" cy="1127660"/>
              <a:chOff x="5251054" y="4648201"/>
              <a:chExt cx="2228850" cy="1549400"/>
            </a:xfrm>
          </p:grpSpPr>
          <p:sp>
            <p:nvSpPr>
              <p:cNvPr id="156" name="Rectangle 155"/>
              <p:cNvSpPr/>
              <p:nvPr/>
            </p:nvSpPr>
            <p:spPr>
              <a:xfrm>
                <a:off x="5251054" y="5040610"/>
                <a:ext cx="2228850" cy="84507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01011101</a:t>
                </a:r>
              </a:p>
            </p:txBody>
          </p:sp>
          <p:cxnSp>
            <p:nvCxnSpPr>
              <p:cNvPr id="157" name="Straight Connector 156"/>
              <p:cNvCxnSpPr/>
              <p:nvPr/>
            </p:nvCxnSpPr>
            <p:spPr>
              <a:xfrm>
                <a:off x="6365479" y="4648201"/>
                <a:ext cx="0" cy="1549400"/>
              </a:xfrm>
              <a:prstGeom prst="line">
                <a:avLst/>
              </a:prstGeom>
              <a:ln w="57150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F148E961-1F5C-3846-AFA5-00D4A281D97B}"/>
              </a:ext>
            </a:extLst>
          </p:cNvPr>
          <p:cNvGrpSpPr/>
          <p:nvPr/>
        </p:nvGrpSpPr>
        <p:grpSpPr>
          <a:xfrm>
            <a:off x="237418" y="3137741"/>
            <a:ext cx="2135779" cy="2873592"/>
            <a:chOff x="237418" y="3137741"/>
            <a:chExt cx="2135779" cy="2873592"/>
          </a:xfrm>
        </p:grpSpPr>
        <p:sp>
          <p:nvSpPr>
            <p:cNvPr id="159" name="Rounded Rectangle 158">
              <a:extLst>
                <a:ext uri="{FF2B5EF4-FFF2-40B4-BE49-F238E27FC236}">
                  <a16:creationId xmlns:a16="http://schemas.microsoft.com/office/drawing/2014/main" id="{6368B349-C9C6-E54A-943E-9E3EF8AC2F41}"/>
                </a:ext>
              </a:extLst>
            </p:cNvPr>
            <p:cNvSpPr/>
            <p:nvPr/>
          </p:nvSpPr>
          <p:spPr>
            <a:xfrm>
              <a:off x="237418" y="5356531"/>
              <a:ext cx="2135779" cy="65480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Correlations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3F0AD516-1067-D740-8600-4140D8A240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1125" y="3137741"/>
              <a:ext cx="0" cy="221879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791C69F3-64E7-964D-86C2-5A526987E754}"/>
              </a:ext>
            </a:extLst>
          </p:cNvPr>
          <p:cNvGrpSpPr/>
          <p:nvPr/>
        </p:nvGrpSpPr>
        <p:grpSpPr>
          <a:xfrm>
            <a:off x="2538999" y="3120901"/>
            <a:ext cx="1647537" cy="2890432"/>
            <a:chOff x="2538999" y="3120901"/>
            <a:chExt cx="1647537" cy="2890432"/>
          </a:xfrm>
        </p:grpSpPr>
        <p:sp>
          <p:nvSpPr>
            <p:cNvPr id="196" name="Rounded Rectangle 195">
              <a:extLst>
                <a:ext uri="{FF2B5EF4-FFF2-40B4-BE49-F238E27FC236}">
                  <a16:creationId xmlns:a16="http://schemas.microsoft.com/office/drawing/2014/main" id="{ADDEC05C-AF9D-364C-BECD-8A130B602384}"/>
                </a:ext>
              </a:extLst>
            </p:cNvPr>
            <p:cNvSpPr/>
            <p:nvPr/>
          </p:nvSpPr>
          <p:spPr>
            <a:xfrm>
              <a:off x="2538999" y="5356531"/>
              <a:ext cx="1647537" cy="65480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Carries</a:t>
              </a:r>
            </a:p>
          </p:txBody>
        </p: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22867379-3580-9B46-A122-7B028A679D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731" y="3120901"/>
              <a:ext cx="0" cy="221879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7510B926-78BD-1348-A8BB-C1B73D915735}"/>
              </a:ext>
            </a:extLst>
          </p:cNvPr>
          <p:cNvGrpSpPr/>
          <p:nvPr/>
        </p:nvGrpSpPr>
        <p:grpSpPr>
          <a:xfrm>
            <a:off x="4353689" y="3245379"/>
            <a:ext cx="2135779" cy="3146629"/>
            <a:chOff x="4353689" y="3245379"/>
            <a:chExt cx="2135779" cy="3146629"/>
          </a:xfrm>
        </p:grpSpPr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D671F657-C0CC-604A-A9CF-DF975DCB8B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0442" y="3245379"/>
              <a:ext cx="0" cy="221879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97" name="Rounded Rectangle 196">
              <a:extLst>
                <a:ext uri="{FF2B5EF4-FFF2-40B4-BE49-F238E27FC236}">
                  <a16:creationId xmlns:a16="http://schemas.microsoft.com/office/drawing/2014/main" id="{31803381-1B8D-C247-B613-C973CD039E92}"/>
                </a:ext>
              </a:extLst>
            </p:cNvPr>
            <p:cNvSpPr/>
            <p:nvPr/>
          </p:nvSpPr>
          <p:spPr>
            <a:xfrm>
              <a:off x="4353689" y="5359634"/>
              <a:ext cx="2135779" cy="103237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Double-planting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337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D41A9-377D-6C4F-A224-3D5EF7686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1685" y="2112136"/>
            <a:ext cx="6993228" cy="2540694"/>
          </a:xfrm>
        </p:spPr>
        <p:txBody>
          <a:bodyPr>
            <a:noAutofit/>
          </a:bodyPr>
          <a:lstStyle/>
          <a:p>
            <a:r>
              <a:rPr lang="en-US" sz="9000" dirty="0"/>
              <a:t>FG OWFs and HC Bits</a:t>
            </a:r>
          </a:p>
        </p:txBody>
      </p:sp>
    </p:spTree>
    <p:extLst>
      <p:ext uri="{BB962C8B-B14F-4D97-AF65-F5344CB8AC3E}">
        <p14:creationId xmlns:p14="http://schemas.microsoft.com/office/powerpoint/2010/main" val="412931514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3F8B5B8A-7D47-2A42-B534-027C425C43DD}"/>
              </a:ext>
            </a:extLst>
          </p:cNvPr>
          <p:cNvSpPr/>
          <p:nvPr/>
        </p:nvSpPr>
        <p:spPr>
          <a:xfrm>
            <a:off x="6057900" y="4329820"/>
            <a:ext cx="5897737" cy="2281648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F2CF2C-CF4F-AB41-9874-C6D46BF7E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OWFs + HC 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E2C14-2253-AA45-B058-0F166D15F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44143" cy="12441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OWFs from Planting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6AA37B5-E0BB-7F45-8A14-14C1108E339C}"/>
              </a:ext>
            </a:extLst>
          </p:cNvPr>
          <p:cNvSpPr txBox="1">
            <a:spLocks/>
          </p:cNvSpPr>
          <p:nvPr/>
        </p:nvSpPr>
        <p:spPr>
          <a:xfrm>
            <a:off x="7109955" y="4495168"/>
            <a:ext cx="3766354" cy="767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dirty="0"/>
              <a:t>‘Weak’ to ‘Strong’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EAE666-0977-BB49-A678-44A964BC0FA6}"/>
              </a:ext>
            </a:extLst>
          </p:cNvPr>
          <p:cNvSpPr txBox="1">
            <a:spLocks/>
          </p:cNvSpPr>
          <p:nvPr/>
        </p:nvSpPr>
        <p:spPr>
          <a:xfrm>
            <a:off x="6453739" y="1206939"/>
            <a:ext cx="4799770" cy="597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Modified </a:t>
            </a:r>
            <a:r>
              <a:rPr lang="en-US" sz="3200" b="1" dirty="0" err="1"/>
              <a:t>Goldreich</a:t>
            </a:r>
            <a:r>
              <a:rPr lang="en-US" sz="3200" b="1" dirty="0"/>
              <a:t>-Levin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383883-006F-CD44-A662-1DEA95D9ABBE}"/>
              </a:ext>
            </a:extLst>
          </p:cNvPr>
          <p:cNvGrpSpPr/>
          <p:nvPr/>
        </p:nvGrpSpPr>
        <p:grpSpPr>
          <a:xfrm>
            <a:off x="184545" y="2778044"/>
            <a:ext cx="867508" cy="906214"/>
            <a:chOff x="7863017" y="1846390"/>
            <a:chExt cx="1566734" cy="1637039"/>
          </a:xfrm>
        </p:grpSpPr>
        <p:sp>
          <p:nvSpPr>
            <p:cNvPr id="7" name="Flowchart: Alternate Process 130">
              <a:extLst>
                <a:ext uri="{FF2B5EF4-FFF2-40B4-BE49-F238E27FC236}">
                  <a16:creationId xmlns:a16="http://schemas.microsoft.com/office/drawing/2014/main" id="{EE53802F-A8EE-8F4F-999E-359D1970E24D}"/>
                </a:ext>
              </a:extLst>
            </p:cNvPr>
            <p:cNvSpPr/>
            <p:nvPr/>
          </p:nvSpPr>
          <p:spPr>
            <a:xfrm>
              <a:off x="7863017" y="1846390"/>
              <a:ext cx="1566734" cy="1637039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4" descr="Cartoon Plant Clip Art - Clipart library">
              <a:extLst>
                <a:ext uri="{FF2B5EF4-FFF2-40B4-BE49-F238E27FC236}">
                  <a16:creationId xmlns:a16="http://schemas.microsoft.com/office/drawing/2014/main" id="{F18437D5-37A8-2944-8F85-20EE971DEE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1374" y="2024653"/>
              <a:ext cx="1187370" cy="1433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81994F-3564-ED44-81CD-ADD163B25FA9}"/>
              </a:ext>
            </a:extLst>
          </p:cNvPr>
          <p:cNvSpPr txBox="1">
            <a:spLocks/>
          </p:cNvSpPr>
          <p:nvPr/>
        </p:nvSpPr>
        <p:spPr>
          <a:xfrm>
            <a:off x="1222456" y="2935043"/>
            <a:ext cx="2908673" cy="669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Gen(n,1; r) =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633836-67D8-C846-B86A-AEAC9B9C8AC5}"/>
              </a:ext>
            </a:extLst>
          </p:cNvPr>
          <p:cNvGrpSpPr/>
          <p:nvPr/>
        </p:nvGrpSpPr>
        <p:grpSpPr>
          <a:xfrm>
            <a:off x="3582894" y="2451101"/>
            <a:ext cx="1338280" cy="1330340"/>
            <a:chOff x="1646340" y="2495814"/>
            <a:chExt cx="4096505" cy="4072199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1D8BA79-F800-904E-83E9-031D1997CF9B}"/>
                </a:ext>
              </a:extLst>
            </p:cNvPr>
            <p:cNvSpPr/>
            <p:nvPr/>
          </p:nvSpPr>
          <p:spPr>
            <a:xfrm rot="18414348">
              <a:off x="873231" y="3621893"/>
              <a:ext cx="2868692" cy="61653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B910988-4F84-2B41-A7D1-2FD39A3EFEE0}"/>
                </a:ext>
              </a:extLst>
            </p:cNvPr>
            <p:cNvSpPr/>
            <p:nvPr/>
          </p:nvSpPr>
          <p:spPr>
            <a:xfrm rot="3698781">
              <a:off x="3740810" y="3682502"/>
              <a:ext cx="2868692" cy="67751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D902950-7AAB-2B4F-8543-60FC0D68EE74}"/>
                </a:ext>
              </a:extLst>
            </p:cNvPr>
            <p:cNvSpPr/>
            <p:nvPr/>
          </p:nvSpPr>
          <p:spPr>
            <a:xfrm>
              <a:off x="2245647" y="5938536"/>
              <a:ext cx="2868692" cy="62947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387E29C-45F4-F145-A5F2-61416292A5C0}"/>
                </a:ext>
              </a:extLst>
            </p:cNvPr>
            <p:cNvSpPr/>
            <p:nvPr/>
          </p:nvSpPr>
          <p:spPr>
            <a:xfrm>
              <a:off x="2611878" y="3129826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02986E9-9AFE-534A-9859-E0FF0D85775D}"/>
                </a:ext>
              </a:extLst>
            </p:cNvPr>
            <p:cNvSpPr/>
            <p:nvPr/>
          </p:nvSpPr>
          <p:spPr>
            <a:xfrm>
              <a:off x="4778936" y="3282713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BBA721C-201D-814D-915B-2ECDCEC8ADA0}"/>
                </a:ext>
              </a:extLst>
            </p:cNvPr>
            <p:cNvSpPr/>
            <p:nvPr/>
          </p:nvSpPr>
          <p:spPr>
            <a:xfrm>
              <a:off x="5175156" y="3987817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71C06FE-6BD5-2C42-BC4B-518D11E9BBE5}"/>
                </a:ext>
              </a:extLst>
            </p:cNvPr>
            <p:cNvSpPr/>
            <p:nvPr/>
          </p:nvSpPr>
          <p:spPr>
            <a:xfrm>
              <a:off x="5442823" y="4552143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BD98CC1-0DA6-114F-ABCC-996E0758FD64}"/>
                </a:ext>
              </a:extLst>
            </p:cNvPr>
            <p:cNvSpPr/>
            <p:nvPr/>
          </p:nvSpPr>
          <p:spPr>
            <a:xfrm>
              <a:off x="2788105" y="6156754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F9829B0-0C41-6C40-A05B-80B743A79EC4}"/>
                </a:ext>
              </a:extLst>
            </p:cNvPr>
            <p:cNvSpPr/>
            <p:nvPr/>
          </p:nvSpPr>
          <p:spPr>
            <a:xfrm>
              <a:off x="3771362" y="6151451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F534BF0-10D0-D746-891E-2E71189ED8C8}"/>
                </a:ext>
              </a:extLst>
            </p:cNvPr>
            <p:cNvSpPr/>
            <p:nvPr/>
          </p:nvSpPr>
          <p:spPr>
            <a:xfrm>
              <a:off x="4623645" y="6156754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2596435-DB8B-7F41-AFC8-6283B08129EE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>
              <a:off x="2399017" y="4000940"/>
              <a:ext cx="3043806" cy="647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6A8D66F-EE82-B947-84B7-81788423BF93}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>
              <a:off x="1825351" y="4767267"/>
              <a:ext cx="1118852" cy="14177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EE73CD3-7D81-554B-978A-FF869F0967E5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2372235" y="4069190"/>
              <a:ext cx="507310" cy="20875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6900BAB-2C81-C54A-BD6C-5AE3A89408A4}"/>
                </a:ext>
              </a:extLst>
            </p:cNvPr>
            <p:cNvCxnSpPr>
              <a:cxnSpLocks/>
              <a:endCxn id="19" idx="7"/>
            </p:cNvCxnSpPr>
            <p:nvPr/>
          </p:nvCxnSpPr>
          <p:spPr>
            <a:xfrm>
              <a:off x="1857219" y="4609524"/>
              <a:ext cx="2070241" cy="15701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F5F9E44-51D8-FF45-9ED2-CE0966DF372D}"/>
                </a:ext>
              </a:extLst>
            </p:cNvPr>
            <p:cNvCxnSpPr>
              <a:cxnSpLocks/>
              <a:stCxn id="14" idx="5"/>
              <a:endCxn id="18" idx="0"/>
            </p:cNvCxnSpPr>
            <p:nvPr/>
          </p:nvCxnSpPr>
          <p:spPr>
            <a:xfrm flipH="1">
              <a:off x="2879545" y="3462355"/>
              <a:ext cx="47361" cy="26943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7D84908-2595-3746-943E-ABE40833DAAE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2372235" y="4069190"/>
              <a:ext cx="1490567" cy="20822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80B7E08-4676-D743-A15B-881BCC7D1B9E}"/>
                </a:ext>
              </a:extLst>
            </p:cNvPr>
            <p:cNvCxnSpPr>
              <a:cxnSpLocks/>
              <a:stCxn id="14" idx="5"/>
              <a:endCxn id="18" idx="0"/>
            </p:cNvCxnSpPr>
            <p:nvPr/>
          </p:nvCxnSpPr>
          <p:spPr>
            <a:xfrm flipH="1">
              <a:off x="2879545" y="3462355"/>
              <a:ext cx="47361" cy="26943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F3C7B43-E64C-6243-8E47-75FEFE4E22FB}"/>
                </a:ext>
              </a:extLst>
            </p:cNvPr>
            <p:cNvCxnSpPr>
              <a:cxnSpLocks/>
              <a:stCxn id="20" idx="0"/>
            </p:cNvCxnSpPr>
            <p:nvPr/>
          </p:nvCxnSpPr>
          <p:spPr>
            <a:xfrm flipH="1" flipV="1">
              <a:off x="2372235" y="4069190"/>
              <a:ext cx="2342850" cy="208756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437CB75-D027-8549-B2D1-DAC6ACDD9403}"/>
                </a:ext>
              </a:extLst>
            </p:cNvPr>
            <p:cNvCxnSpPr>
              <a:cxnSpLocks/>
              <a:stCxn id="20" idx="0"/>
            </p:cNvCxnSpPr>
            <p:nvPr/>
          </p:nvCxnSpPr>
          <p:spPr>
            <a:xfrm flipH="1" flipV="1">
              <a:off x="1825351" y="4767267"/>
              <a:ext cx="2889734" cy="13894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35F919B-8930-714C-BF75-85E0216D6627}"/>
                </a:ext>
              </a:extLst>
            </p:cNvPr>
            <p:cNvCxnSpPr>
              <a:cxnSpLocks/>
              <a:stCxn id="20" idx="1"/>
              <a:endCxn id="16" idx="3"/>
            </p:cNvCxnSpPr>
            <p:nvPr/>
          </p:nvCxnSpPr>
          <p:spPr>
            <a:xfrm flipV="1">
              <a:off x="4650427" y="4152587"/>
              <a:ext cx="551511" cy="203243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5028D9E-BCC0-2B41-9FE6-C304EB180F2C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>
              <a:off x="2399017" y="4000940"/>
              <a:ext cx="2776139" cy="8339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6852CF7-1FF6-F742-8BB5-23FE3179614F}"/>
                </a:ext>
              </a:extLst>
            </p:cNvPr>
            <p:cNvCxnSpPr>
              <a:cxnSpLocks/>
              <a:endCxn id="15" idx="3"/>
            </p:cNvCxnSpPr>
            <p:nvPr/>
          </p:nvCxnSpPr>
          <p:spPr>
            <a:xfrm flipV="1">
              <a:off x="2399017" y="3447483"/>
              <a:ext cx="2406701" cy="5534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8860FD0-6531-3C48-8709-47C1D8EAA50C}"/>
                </a:ext>
              </a:extLst>
            </p:cNvPr>
            <p:cNvCxnSpPr>
              <a:stCxn id="20" idx="6"/>
              <a:endCxn id="17" idx="3"/>
            </p:cNvCxnSpPr>
            <p:nvPr/>
          </p:nvCxnSpPr>
          <p:spPr>
            <a:xfrm flipV="1">
              <a:off x="4806525" y="4716913"/>
              <a:ext cx="663080" cy="15363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CC3D8EF-788F-EB49-864F-542FF3DDD075}"/>
                </a:ext>
              </a:extLst>
            </p:cNvPr>
            <p:cNvCxnSpPr>
              <a:stCxn id="20" idx="6"/>
              <a:endCxn id="15" idx="3"/>
            </p:cNvCxnSpPr>
            <p:nvPr/>
          </p:nvCxnSpPr>
          <p:spPr>
            <a:xfrm flipH="1" flipV="1">
              <a:off x="4805718" y="3447483"/>
              <a:ext cx="807" cy="28057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BD4DD3C-840F-724B-8F6C-3057CADA18ED}"/>
                </a:ext>
              </a:extLst>
            </p:cNvPr>
            <p:cNvCxnSpPr>
              <a:cxnSpLocks/>
              <a:stCxn id="14" idx="4"/>
              <a:endCxn id="19" idx="6"/>
            </p:cNvCxnSpPr>
            <p:nvPr/>
          </p:nvCxnSpPr>
          <p:spPr>
            <a:xfrm>
              <a:off x="2796417" y="3519408"/>
              <a:ext cx="1157825" cy="27285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CBD5C58-C8D0-EB4F-A3C4-000534C4B2C5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 flipH="1">
              <a:off x="3903938" y="3379233"/>
              <a:ext cx="874998" cy="27694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C2601B9-E959-9E49-B1BD-7C04FA4EFC6A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H="1">
              <a:off x="3876555" y="4716913"/>
              <a:ext cx="1593050" cy="14795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32F7A70-DF4C-EF41-9E57-A33238027420}"/>
                </a:ext>
              </a:extLst>
            </p:cNvPr>
            <p:cNvCxnSpPr>
              <a:cxnSpLocks/>
              <a:endCxn id="20" idx="5"/>
            </p:cNvCxnSpPr>
            <p:nvPr/>
          </p:nvCxnSpPr>
          <p:spPr>
            <a:xfrm>
              <a:off x="2770355" y="3345108"/>
              <a:ext cx="2009388" cy="29764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53DA4A4-FCC8-1C49-A1C8-C868504DF646}"/>
                </a:ext>
              </a:extLst>
            </p:cNvPr>
            <p:cNvCxnSpPr>
              <a:cxnSpLocks/>
              <a:stCxn id="15" idx="3"/>
              <a:endCxn id="18" idx="0"/>
            </p:cNvCxnSpPr>
            <p:nvPr/>
          </p:nvCxnSpPr>
          <p:spPr>
            <a:xfrm flipH="1">
              <a:off x="2879545" y="3447483"/>
              <a:ext cx="1926173" cy="27092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C011F77-62C8-0940-8DD1-1D430835DEA7}"/>
                </a:ext>
              </a:extLst>
            </p:cNvPr>
            <p:cNvSpPr/>
            <p:nvPr/>
          </p:nvSpPr>
          <p:spPr>
            <a:xfrm>
              <a:off x="2121997" y="3797371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3369E55-D8D0-B44A-80BA-7278C4C38819}"/>
                </a:ext>
              </a:extLst>
            </p:cNvPr>
            <p:cNvSpPr/>
            <p:nvPr/>
          </p:nvSpPr>
          <p:spPr>
            <a:xfrm>
              <a:off x="1646340" y="4403829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C063833-307C-E44C-A046-981F2DC1E1B6}"/>
                </a:ext>
              </a:extLst>
            </p:cNvPr>
            <p:cNvSpPr/>
            <p:nvPr/>
          </p:nvSpPr>
          <p:spPr>
            <a:xfrm>
              <a:off x="2699296" y="6084956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1388144-6090-804E-9791-3E62ECA99333}"/>
                </a:ext>
              </a:extLst>
            </p:cNvPr>
            <p:cNvSpPr/>
            <p:nvPr/>
          </p:nvSpPr>
          <p:spPr>
            <a:xfrm>
              <a:off x="3666860" y="6064338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BCB8F72-5D77-BF43-A10B-02B0C8D6E9DC}"/>
                </a:ext>
              </a:extLst>
            </p:cNvPr>
            <p:cNvSpPr/>
            <p:nvPr/>
          </p:nvSpPr>
          <p:spPr>
            <a:xfrm>
              <a:off x="4477291" y="6058679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43F3CB2-FEF4-DA4C-8C5F-550ADF9CFE3A}"/>
                </a:ext>
              </a:extLst>
            </p:cNvPr>
            <p:cNvSpPr/>
            <p:nvPr/>
          </p:nvSpPr>
          <p:spPr>
            <a:xfrm>
              <a:off x="5373767" y="4464115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8A15A01-3DB7-2646-AEB7-E6DB8E6F81A7}"/>
                </a:ext>
              </a:extLst>
            </p:cNvPr>
            <p:cNvSpPr/>
            <p:nvPr/>
          </p:nvSpPr>
          <p:spPr>
            <a:xfrm>
              <a:off x="5097352" y="3873398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12559E3-81EB-BB49-B8B0-C9DDBD2473EF}"/>
                </a:ext>
              </a:extLst>
            </p:cNvPr>
            <p:cNvSpPr/>
            <p:nvPr/>
          </p:nvSpPr>
          <p:spPr>
            <a:xfrm>
              <a:off x="4678246" y="3226219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06EE6DF5-DB4A-6148-8408-102211208A8A}"/>
              </a:ext>
            </a:extLst>
          </p:cNvPr>
          <p:cNvSpPr txBox="1">
            <a:spLocks/>
          </p:cNvSpPr>
          <p:nvPr/>
        </p:nvSpPr>
        <p:spPr>
          <a:xfrm>
            <a:off x="3497276" y="2708288"/>
            <a:ext cx="394536" cy="42679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7C9855A3-F2CA-EE47-BF3A-C4DE2A72C992}"/>
              </a:ext>
            </a:extLst>
          </p:cNvPr>
          <p:cNvSpPr txBox="1">
            <a:spLocks/>
          </p:cNvSpPr>
          <p:nvPr/>
        </p:nvSpPr>
        <p:spPr>
          <a:xfrm>
            <a:off x="4739611" y="2771637"/>
            <a:ext cx="394536" cy="42679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b</a:t>
            </a:r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55ECEB7B-A81F-F145-8C7D-904576E20073}"/>
              </a:ext>
            </a:extLst>
          </p:cNvPr>
          <p:cNvSpPr txBox="1">
            <a:spLocks/>
          </p:cNvSpPr>
          <p:nvPr/>
        </p:nvSpPr>
        <p:spPr>
          <a:xfrm>
            <a:off x="4155368" y="3615737"/>
            <a:ext cx="394536" cy="42679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59" name="Trapezoid 58">
            <a:extLst>
              <a:ext uri="{FF2B5EF4-FFF2-40B4-BE49-F238E27FC236}">
                <a16:creationId xmlns:a16="http://schemas.microsoft.com/office/drawing/2014/main" id="{9A3767A6-669A-6140-A0E5-A6E6EBDF1A0A}"/>
              </a:ext>
            </a:extLst>
          </p:cNvPr>
          <p:cNvSpPr/>
          <p:nvPr/>
        </p:nvSpPr>
        <p:spPr>
          <a:xfrm>
            <a:off x="1187492" y="3423908"/>
            <a:ext cx="3403393" cy="815815"/>
          </a:xfrm>
          <a:prstGeom prst="trapezoid">
            <a:avLst>
              <a:gd name="adj" fmla="val 185972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7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FB0B9C7-FA5E-8242-95AB-F65559F32860}"/>
              </a:ext>
            </a:extLst>
          </p:cNvPr>
          <p:cNvSpPr/>
          <p:nvPr/>
        </p:nvSpPr>
        <p:spPr>
          <a:xfrm>
            <a:off x="1197226" y="4231503"/>
            <a:ext cx="1963194" cy="435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random weights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A0CAAFA-3DF0-FE4C-98A7-056DF23BC033}"/>
              </a:ext>
            </a:extLst>
          </p:cNvPr>
          <p:cNvGrpSpPr/>
          <p:nvPr/>
        </p:nvGrpSpPr>
        <p:grpSpPr>
          <a:xfrm>
            <a:off x="3164345" y="4230189"/>
            <a:ext cx="1449939" cy="436488"/>
            <a:chOff x="2795593" y="3974361"/>
            <a:chExt cx="1449939" cy="446216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50C3078-6274-814E-9B14-835C45AF7F01}"/>
                </a:ext>
              </a:extLst>
            </p:cNvPr>
            <p:cNvSpPr/>
            <p:nvPr/>
          </p:nvSpPr>
          <p:spPr>
            <a:xfrm>
              <a:off x="2795593" y="3980482"/>
              <a:ext cx="485356" cy="43517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6A26097-6EA6-4342-B8A5-8E00E3799002}"/>
                </a:ext>
              </a:extLst>
            </p:cNvPr>
            <p:cNvSpPr/>
            <p:nvPr/>
          </p:nvSpPr>
          <p:spPr>
            <a:xfrm>
              <a:off x="3284874" y="3978158"/>
              <a:ext cx="485356" cy="43517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5C1E20A-EAED-6C4D-95B2-82289F8AA576}"/>
                </a:ext>
              </a:extLst>
            </p:cNvPr>
            <p:cNvSpPr/>
            <p:nvPr/>
          </p:nvSpPr>
          <p:spPr>
            <a:xfrm>
              <a:off x="3760176" y="3974361"/>
              <a:ext cx="485356" cy="44621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</p:grpSp>
      <p:sp>
        <p:nvSpPr>
          <p:cNvPr id="60" name="Left Brace 59">
            <a:extLst>
              <a:ext uri="{FF2B5EF4-FFF2-40B4-BE49-F238E27FC236}">
                <a16:creationId xmlns:a16="http://schemas.microsoft.com/office/drawing/2014/main" id="{9CC5A86B-73E2-A844-88DD-D35CC2C1291E}"/>
              </a:ext>
            </a:extLst>
          </p:cNvPr>
          <p:cNvSpPr/>
          <p:nvPr/>
        </p:nvSpPr>
        <p:spPr>
          <a:xfrm rot="16200000">
            <a:off x="3721808" y="4166301"/>
            <a:ext cx="301781" cy="138319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Content Placeholder 2">
                <a:extLst>
                  <a:ext uri="{FF2B5EF4-FFF2-40B4-BE49-F238E27FC236}">
                    <a16:creationId xmlns:a16="http://schemas.microsoft.com/office/drawing/2014/main" id="{7290DA05-9660-344E-AB27-EE365F77E1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2929" y="4914211"/>
                <a:ext cx="1917766" cy="99642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3200" i="1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wit 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200" i="1" dirty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1" name="Content Placeholder 2">
                <a:extLst>
                  <a:ext uri="{FF2B5EF4-FFF2-40B4-BE49-F238E27FC236}">
                    <a16:creationId xmlns:a16="http://schemas.microsoft.com/office/drawing/2014/main" id="{7290DA05-9660-344E-AB27-EE365F77E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929" y="4914211"/>
                <a:ext cx="1917766" cy="996429"/>
              </a:xfrm>
              <a:prstGeom prst="rect">
                <a:avLst/>
              </a:prstGeom>
              <a:blipFill>
                <a:blip r:embed="rId3"/>
                <a:stretch>
                  <a:fillRect t="-12658" b="-1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C5AA088D-B9BC-E04F-AB21-95C484D0ABDF}"/>
              </a:ext>
            </a:extLst>
          </p:cNvPr>
          <p:cNvGrpSpPr/>
          <p:nvPr/>
        </p:nvGrpSpPr>
        <p:grpSpPr>
          <a:xfrm>
            <a:off x="2645875" y="2821270"/>
            <a:ext cx="555041" cy="771205"/>
            <a:chOff x="3250032" y="2755956"/>
            <a:chExt cx="555041" cy="771205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97F4EFF-B10F-8D4C-8E50-D0765DD31DFD}"/>
                </a:ext>
              </a:extLst>
            </p:cNvPr>
            <p:cNvSpPr/>
            <p:nvPr/>
          </p:nvSpPr>
          <p:spPr>
            <a:xfrm>
              <a:off x="3250032" y="2835828"/>
              <a:ext cx="555041" cy="644813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11CCDF0-D7DB-FF44-923A-492A1E1F67CB}"/>
                </a:ext>
              </a:extLst>
            </p:cNvPr>
            <p:cNvSpPr/>
            <p:nvPr/>
          </p:nvSpPr>
          <p:spPr>
            <a:xfrm rot="2072657">
              <a:off x="3258234" y="2755956"/>
              <a:ext cx="518736" cy="771205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68F5D19D-2282-AF40-9B92-C8B0271DCDF2}"/>
              </a:ext>
            </a:extLst>
          </p:cNvPr>
          <p:cNvSpPr txBox="1">
            <a:spLocks/>
          </p:cNvSpPr>
          <p:nvPr/>
        </p:nvSpPr>
        <p:spPr>
          <a:xfrm>
            <a:off x="7155867" y="1867730"/>
            <a:ext cx="4799770" cy="597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Witness = hard-core set</a:t>
            </a:r>
            <a:endParaRPr 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Content Placeholder 2">
                <a:extLst>
                  <a:ext uri="{FF2B5EF4-FFF2-40B4-BE49-F238E27FC236}">
                    <a16:creationId xmlns:a16="http://schemas.microsoft.com/office/drawing/2014/main" id="{48887878-F26C-6347-BC8C-19D3BC5673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38304" y="2528521"/>
                <a:ext cx="6509657" cy="6699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 dirty="0" err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200" i="1" dirty="0" err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1" i="1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) =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𝐺𝑒𝑛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,1; 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),</m:t>
                      </m:r>
                      <m:r>
                        <a:rPr lang="en-US" sz="3200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𝑤𝑖𝑡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6" name="Content Placeholder 2">
                <a:extLst>
                  <a:ext uri="{FF2B5EF4-FFF2-40B4-BE49-F238E27FC236}">
                    <a16:creationId xmlns:a16="http://schemas.microsoft.com/office/drawing/2014/main" id="{48887878-F26C-6347-BC8C-19D3BC567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304" y="2528521"/>
                <a:ext cx="6509657" cy="669957"/>
              </a:xfrm>
              <a:prstGeom prst="rect">
                <a:avLst/>
              </a:prstGeom>
              <a:blipFill>
                <a:blip r:embed="rId4"/>
                <a:stretch>
                  <a:fillRect t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F8BD8D2D-487A-FD49-991B-AA8FC74E12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01500" y="3133848"/>
                <a:ext cx="5654137" cy="5937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3200" dirty="0"/>
                  <a:t>Security Reduction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3200" i="1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3200" i="0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polylog</m:t>
                    </m:r>
                    <m:r>
                      <a:rPr lang="en-US" sz="3200" b="0" i="1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i="1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F8BD8D2D-487A-FD49-991B-AA8FC74E1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500" y="3133848"/>
                <a:ext cx="5654137" cy="593794"/>
              </a:xfrm>
              <a:prstGeom prst="rect">
                <a:avLst/>
              </a:prstGeom>
              <a:blipFill>
                <a:blip r:embed="rId5"/>
                <a:stretch>
                  <a:fillRect l="-2466" t="-20833" r="-673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0A6BD6E1-4998-AA4A-B97E-7D223EC2E154}"/>
              </a:ext>
            </a:extLst>
          </p:cNvPr>
          <p:cNvSpPr txBox="1">
            <a:spLocks/>
          </p:cNvSpPr>
          <p:nvPr/>
        </p:nvSpPr>
        <p:spPr>
          <a:xfrm>
            <a:off x="6937080" y="5233314"/>
            <a:ext cx="4729843" cy="767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Advantage 1 – 1/sub-poly</a:t>
            </a:r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E1DA684C-71F9-A240-BFDF-E05DC4A7A519}"/>
              </a:ext>
            </a:extLst>
          </p:cNvPr>
          <p:cNvSpPr txBox="1">
            <a:spLocks/>
          </p:cNvSpPr>
          <p:nvPr/>
        </p:nvSpPr>
        <p:spPr>
          <a:xfrm>
            <a:off x="6618724" y="5844182"/>
            <a:ext cx="5366554" cy="767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&lt; 1/sub-poly (for-all sub-poly)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18110D9-A76B-664C-9C0F-697E00408DF7}"/>
              </a:ext>
            </a:extLst>
          </p:cNvPr>
          <p:cNvSpPr/>
          <p:nvPr/>
        </p:nvSpPr>
        <p:spPr>
          <a:xfrm>
            <a:off x="6068727" y="1166041"/>
            <a:ext cx="5897737" cy="2662626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668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DE31FD9B-7CE5-B741-998B-AC0C87790E61}"/>
              </a:ext>
            </a:extLst>
          </p:cNvPr>
          <p:cNvGrpSpPr/>
          <p:nvPr/>
        </p:nvGrpSpPr>
        <p:grpSpPr>
          <a:xfrm>
            <a:off x="2957902" y="425950"/>
            <a:ext cx="6986014" cy="5990526"/>
            <a:chOff x="2071914" y="226697"/>
            <a:chExt cx="7518775" cy="644737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8701D3E-1F88-AF4D-875A-0717C9E6C490}"/>
                </a:ext>
              </a:extLst>
            </p:cNvPr>
            <p:cNvSpPr/>
            <p:nvPr/>
          </p:nvSpPr>
          <p:spPr>
            <a:xfrm>
              <a:off x="2071914" y="229634"/>
              <a:ext cx="2927131" cy="292713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F772962-9E5A-744E-A02F-F164D5D88A1D}"/>
                </a:ext>
              </a:extLst>
            </p:cNvPr>
            <p:cNvSpPr/>
            <p:nvPr/>
          </p:nvSpPr>
          <p:spPr>
            <a:xfrm>
              <a:off x="6663558" y="226697"/>
              <a:ext cx="2927131" cy="292713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84EC0DD-04AE-F842-B98D-A0A94A4059C4}"/>
                </a:ext>
              </a:extLst>
            </p:cNvPr>
            <p:cNvSpPr/>
            <p:nvPr/>
          </p:nvSpPr>
          <p:spPr>
            <a:xfrm>
              <a:off x="4346027" y="3746936"/>
              <a:ext cx="2927131" cy="292713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B7B94C1-966A-3447-8E78-27368D17A259}"/>
                </a:ext>
              </a:extLst>
            </p:cNvPr>
            <p:cNvCxnSpPr>
              <a:cxnSpLocks/>
              <a:stCxn id="32" idx="5"/>
            </p:cNvCxnSpPr>
            <p:nvPr/>
          </p:nvCxnSpPr>
          <p:spPr>
            <a:xfrm>
              <a:off x="4570377" y="2728097"/>
              <a:ext cx="1198873" cy="463955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9460233-33ED-4445-AF20-2E3EF4D1C2C8}"/>
                </a:ext>
              </a:extLst>
            </p:cNvPr>
            <p:cNvCxnSpPr>
              <a:cxnSpLocks/>
              <a:endCxn id="33" idx="3"/>
            </p:cNvCxnSpPr>
            <p:nvPr/>
          </p:nvCxnSpPr>
          <p:spPr>
            <a:xfrm flipV="1">
              <a:off x="5809592" y="2725160"/>
              <a:ext cx="1282634" cy="42866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D2450A3-4E6B-8248-A7F5-4A5EC0CA8F7E}"/>
                </a:ext>
              </a:extLst>
            </p:cNvPr>
            <p:cNvCxnSpPr>
              <a:cxnSpLocks/>
              <a:endCxn id="34" idx="0"/>
            </p:cNvCxnSpPr>
            <p:nvPr/>
          </p:nvCxnSpPr>
          <p:spPr>
            <a:xfrm>
              <a:off x="5809593" y="3153828"/>
              <a:ext cx="0" cy="593108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6A361CB-9E99-7D42-9727-5A1732E45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3493" y="803838"/>
              <a:ext cx="1805233" cy="1805233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F699442-5E7A-1647-9583-5CF2C973EB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202" t="19636" r="27354" b="8048"/>
            <a:stretch/>
          </p:blipFill>
          <p:spPr>
            <a:xfrm>
              <a:off x="7497508" y="803838"/>
              <a:ext cx="1259231" cy="1805233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1D16AD-6242-D846-957F-8780BC254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252" t="15105" r="19796"/>
            <a:stretch/>
          </p:blipFill>
          <p:spPr>
            <a:xfrm>
              <a:off x="4977335" y="4139198"/>
              <a:ext cx="1664513" cy="2142605"/>
            </a:xfrm>
            <a:prstGeom prst="rect">
              <a:avLst/>
            </a:prstGeom>
          </p:spPr>
        </p:pic>
      </p:grp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87ED3C2-07A5-E54B-B21F-D5A423ACD8CB}"/>
              </a:ext>
            </a:extLst>
          </p:cNvPr>
          <p:cNvSpPr/>
          <p:nvPr/>
        </p:nvSpPr>
        <p:spPr>
          <a:xfrm>
            <a:off x="1447222" y="938144"/>
            <a:ext cx="10007374" cy="1053463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1. MPC with Better Privacy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A71E8A6-1C70-254F-9B1C-02BB7732CB75}"/>
              </a:ext>
            </a:extLst>
          </p:cNvPr>
          <p:cNvSpPr/>
          <p:nvPr/>
        </p:nvSpPr>
        <p:spPr>
          <a:xfrm>
            <a:off x="1447222" y="2701624"/>
            <a:ext cx="10007374" cy="1053463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2. Hashing with Better Functionality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342904E-F413-4A47-9E95-4F8795D8D122}"/>
              </a:ext>
            </a:extLst>
          </p:cNvPr>
          <p:cNvSpPr/>
          <p:nvPr/>
        </p:nvSpPr>
        <p:spPr>
          <a:xfrm>
            <a:off x="1447222" y="4465104"/>
            <a:ext cx="10007374" cy="1053463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3. Encryption with Different Security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7E5A8A7-C91F-8B4E-8A34-519709766478}"/>
              </a:ext>
            </a:extLst>
          </p:cNvPr>
          <p:cNvSpPr/>
          <p:nvPr/>
        </p:nvSpPr>
        <p:spPr>
          <a:xfrm>
            <a:off x="1447222" y="938144"/>
            <a:ext cx="10007374" cy="1053463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1. Topology-Hiding Computation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FBBB07D-C82C-7044-AA6E-996509ECFCEF}"/>
              </a:ext>
            </a:extLst>
          </p:cNvPr>
          <p:cNvSpPr/>
          <p:nvPr/>
        </p:nvSpPr>
        <p:spPr>
          <a:xfrm>
            <a:off x="1447222" y="2701624"/>
            <a:ext cx="10007374" cy="1053463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2. Robust Property Preserving Hashing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E1BE60D-0458-7047-AB05-5E7891585C99}"/>
              </a:ext>
            </a:extLst>
          </p:cNvPr>
          <p:cNvSpPr/>
          <p:nvPr/>
        </p:nvSpPr>
        <p:spPr>
          <a:xfrm>
            <a:off x="1447222" y="4465104"/>
            <a:ext cx="10007374" cy="1053463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3. Fine-Grained Cryptography</a:t>
            </a:r>
          </a:p>
        </p:txBody>
      </p:sp>
    </p:spTree>
    <p:extLst>
      <p:ext uri="{BB962C8B-B14F-4D97-AF65-F5344CB8AC3E}">
        <p14:creationId xmlns:p14="http://schemas.microsoft.com/office/powerpoint/2010/main" val="252690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DE31FD9B-7CE5-B741-998B-AC0C87790E61}"/>
              </a:ext>
            </a:extLst>
          </p:cNvPr>
          <p:cNvGrpSpPr/>
          <p:nvPr/>
        </p:nvGrpSpPr>
        <p:grpSpPr>
          <a:xfrm>
            <a:off x="2957902" y="425950"/>
            <a:ext cx="6986014" cy="5990526"/>
            <a:chOff x="2071914" y="226697"/>
            <a:chExt cx="7518775" cy="644737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8701D3E-1F88-AF4D-875A-0717C9E6C490}"/>
                </a:ext>
              </a:extLst>
            </p:cNvPr>
            <p:cNvSpPr/>
            <p:nvPr/>
          </p:nvSpPr>
          <p:spPr>
            <a:xfrm>
              <a:off x="2071914" y="229634"/>
              <a:ext cx="2927131" cy="292713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F772962-9E5A-744E-A02F-F164D5D88A1D}"/>
                </a:ext>
              </a:extLst>
            </p:cNvPr>
            <p:cNvSpPr/>
            <p:nvPr/>
          </p:nvSpPr>
          <p:spPr>
            <a:xfrm>
              <a:off x="6663558" y="226697"/>
              <a:ext cx="2927131" cy="292713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84EC0DD-04AE-F842-B98D-A0A94A4059C4}"/>
                </a:ext>
              </a:extLst>
            </p:cNvPr>
            <p:cNvSpPr/>
            <p:nvPr/>
          </p:nvSpPr>
          <p:spPr>
            <a:xfrm>
              <a:off x="4346027" y="3746936"/>
              <a:ext cx="2927131" cy="292713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B7B94C1-966A-3447-8E78-27368D17A259}"/>
                </a:ext>
              </a:extLst>
            </p:cNvPr>
            <p:cNvCxnSpPr>
              <a:cxnSpLocks/>
              <a:stCxn id="32" idx="5"/>
            </p:cNvCxnSpPr>
            <p:nvPr/>
          </p:nvCxnSpPr>
          <p:spPr>
            <a:xfrm>
              <a:off x="4570377" y="2728097"/>
              <a:ext cx="1198873" cy="463955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9460233-33ED-4445-AF20-2E3EF4D1C2C8}"/>
                </a:ext>
              </a:extLst>
            </p:cNvPr>
            <p:cNvCxnSpPr>
              <a:cxnSpLocks/>
              <a:endCxn id="33" idx="3"/>
            </p:cNvCxnSpPr>
            <p:nvPr/>
          </p:nvCxnSpPr>
          <p:spPr>
            <a:xfrm flipV="1">
              <a:off x="5809592" y="2725160"/>
              <a:ext cx="1282634" cy="42866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D2450A3-4E6B-8248-A7F5-4A5EC0CA8F7E}"/>
                </a:ext>
              </a:extLst>
            </p:cNvPr>
            <p:cNvCxnSpPr>
              <a:cxnSpLocks/>
              <a:endCxn id="34" idx="0"/>
            </p:cNvCxnSpPr>
            <p:nvPr/>
          </p:nvCxnSpPr>
          <p:spPr>
            <a:xfrm>
              <a:off x="5809593" y="3153828"/>
              <a:ext cx="0" cy="593108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6A361CB-9E99-7D42-9727-5A1732E45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3493" y="803838"/>
              <a:ext cx="1805233" cy="1805233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F699442-5E7A-1647-9583-5CF2C973EB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202" t="19636" r="27354" b="8048"/>
            <a:stretch/>
          </p:blipFill>
          <p:spPr>
            <a:xfrm>
              <a:off x="7497508" y="803838"/>
              <a:ext cx="1259231" cy="1805233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1D16AD-6242-D846-957F-8780BC254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252" t="15105" r="19796"/>
            <a:stretch/>
          </p:blipFill>
          <p:spPr>
            <a:xfrm>
              <a:off x="4977335" y="4139198"/>
              <a:ext cx="1664513" cy="2142605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94D69D9-61DF-5A41-A29F-9E2640B76CF2}"/>
              </a:ext>
            </a:extLst>
          </p:cNvPr>
          <p:cNvGrpSpPr/>
          <p:nvPr/>
        </p:nvGrpSpPr>
        <p:grpSpPr>
          <a:xfrm>
            <a:off x="1447222" y="938144"/>
            <a:ext cx="10007374" cy="4580423"/>
            <a:chOff x="1447222" y="938144"/>
            <a:chExt cx="10007374" cy="4580423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C87ED3C2-07A5-E54B-B21F-D5A423ACD8CB}"/>
                </a:ext>
              </a:extLst>
            </p:cNvPr>
            <p:cNvSpPr/>
            <p:nvPr/>
          </p:nvSpPr>
          <p:spPr>
            <a:xfrm>
              <a:off x="1447222" y="938144"/>
              <a:ext cx="10007374" cy="1053463"/>
            </a:xfrm>
            <a:prstGeom prst="roundRect">
              <a:avLst/>
            </a:prstGeom>
            <a:solidFill>
              <a:srgbClr val="FFDA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b="1" dirty="0">
                  <a:solidFill>
                    <a:schemeClr val="tx1"/>
                  </a:solidFill>
                </a:rPr>
                <a:t>1. Topology-Hiding Computation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5A71E8A6-1C70-254F-9B1C-02BB7732CB75}"/>
                </a:ext>
              </a:extLst>
            </p:cNvPr>
            <p:cNvSpPr/>
            <p:nvPr/>
          </p:nvSpPr>
          <p:spPr>
            <a:xfrm>
              <a:off x="1447222" y="2701624"/>
              <a:ext cx="10007374" cy="1053463"/>
            </a:xfrm>
            <a:prstGeom prst="roundRect">
              <a:avLst/>
            </a:prstGeom>
            <a:solidFill>
              <a:srgbClr val="FFDA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dirty="0">
                  <a:solidFill>
                    <a:schemeClr val="tx1"/>
                  </a:solidFill>
                </a:rPr>
                <a:t>2. Robust Property Preserving Hashing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B342904E-F413-4A47-9E95-4F8795D8D122}"/>
                </a:ext>
              </a:extLst>
            </p:cNvPr>
            <p:cNvSpPr/>
            <p:nvPr/>
          </p:nvSpPr>
          <p:spPr>
            <a:xfrm>
              <a:off x="1447222" y="4465104"/>
              <a:ext cx="10007374" cy="1053463"/>
            </a:xfrm>
            <a:prstGeom prst="roundRect">
              <a:avLst/>
            </a:prstGeom>
            <a:solidFill>
              <a:srgbClr val="FFDA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dirty="0">
                  <a:solidFill>
                    <a:schemeClr val="tx1"/>
                  </a:solidFill>
                </a:rPr>
                <a:t>3. Fine-Grained Cryptography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5941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44A2C7-216A-364E-A3A6-956D263EDC44}"/>
              </a:ext>
            </a:extLst>
          </p:cNvPr>
          <p:cNvCxnSpPr/>
          <p:nvPr/>
        </p:nvCxnSpPr>
        <p:spPr>
          <a:xfrm>
            <a:off x="2595300" y="2191027"/>
            <a:ext cx="3698721" cy="363928"/>
          </a:xfrm>
          <a:prstGeom prst="line">
            <a:avLst/>
          </a:prstGeom>
          <a:ln w="63500">
            <a:solidFill>
              <a:srgbClr val="4563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8DB080F-9E32-CF43-A4DD-58190C79A933}"/>
              </a:ext>
            </a:extLst>
          </p:cNvPr>
          <p:cNvCxnSpPr/>
          <p:nvPr/>
        </p:nvCxnSpPr>
        <p:spPr>
          <a:xfrm flipH="1" flipV="1">
            <a:off x="6384879" y="2554955"/>
            <a:ext cx="273575" cy="1065714"/>
          </a:xfrm>
          <a:prstGeom prst="line">
            <a:avLst/>
          </a:prstGeom>
          <a:ln w="63500">
            <a:solidFill>
              <a:srgbClr val="4563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42C5ECE-1C49-AD4B-A28A-F4C6E90FC7D4}"/>
              </a:ext>
            </a:extLst>
          </p:cNvPr>
          <p:cNvCxnSpPr/>
          <p:nvPr/>
        </p:nvCxnSpPr>
        <p:spPr>
          <a:xfrm flipH="1">
            <a:off x="6156278" y="1885906"/>
            <a:ext cx="1459744" cy="658220"/>
          </a:xfrm>
          <a:prstGeom prst="line">
            <a:avLst/>
          </a:prstGeom>
          <a:ln w="63500">
            <a:solidFill>
              <a:srgbClr val="4563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A6FFFB36-3EBB-B84B-AA1D-386B585C4852}"/>
              </a:ext>
            </a:extLst>
          </p:cNvPr>
          <p:cNvGrpSpPr/>
          <p:nvPr/>
        </p:nvGrpSpPr>
        <p:grpSpPr>
          <a:xfrm>
            <a:off x="2289173" y="924974"/>
            <a:ext cx="7470326" cy="3424882"/>
            <a:chOff x="-1201162" y="2005134"/>
            <a:chExt cx="9987051" cy="457871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2203D12-5915-1046-9258-3DDCB3A51CD3}"/>
                </a:ext>
              </a:extLst>
            </p:cNvPr>
            <p:cNvGrpSpPr/>
            <p:nvPr/>
          </p:nvGrpSpPr>
          <p:grpSpPr>
            <a:xfrm>
              <a:off x="-1201162" y="2005134"/>
              <a:ext cx="9987051" cy="4578712"/>
              <a:chOff x="914633" y="917487"/>
              <a:chExt cx="9987051" cy="4578712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36A2C96-0AE6-2248-94DE-355B1398FAAE}"/>
                  </a:ext>
                </a:extLst>
              </p:cNvPr>
              <p:cNvCxnSpPr>
                <a:endCxn id="9" idx="5"/>
              </p:cNvCxnSpPr>
              <p:nvPr/>
            </p:nvCxnSpPr>
            <p:spPr>
              <a:xfrm flipV="1">
                <a:off x="2497001" y="3096602"/>
                <a:ext cx="3893166" cy="766679"/>
              </a:xfrm>
              <a:prstGeom prst="line">
                <a:avLst/>
              </a:prstGeom>
              <a:ln w="38100">
                <a:solidFill>
                  <a:srgbClr val="678DD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98DB850-FB30-5345-B557-899AE40E9ABB}"/>
                  </a:ext>
                </a:extLst>
              </p:cNvPr>
              <p:cNvCxnSpPr>
                <a:endCxn id="9" idx="5"/>
              </p:cNvCxnSpPr>
              <p:nvPr/>
            </p:nvCxnSpPr>
            <p:spPr>
              <a:xfrm flipV="1">
                <a:off x="4631356" y="3096602"/>
                <a:ext cx="1758811" cy="2399597"/>
              </a:xfrm>
              <a:prstGeom prst="line">
                <a:avLst/>
              </a:prstGeom>
              <a:ln w="38100">
                <a:solidFill>
                  <a:srgbClr val="678DD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5152640-8D3A-974D-9D94-AF8EAE87D162}"/>
                  </a:ext>
                </a:extLst>
              </p:cNvPr>
              <p:cNvCxnSpPr/>
              <p:nvPr/>
            </p:nvCxnSpPr>
            <p:spPr>
              <a:xfrm flipV="1">
                <a:off x="1562308" y="3098898"/>
                <a:ext cx="4797004" cy="1666805"/>
              </a:xfrm>
              <a:prstGeom prst="line">
                <a:avLst/>
              </a:prstGeom>
              <a:ln w="38100">
                <a:solidFill>
                  <a:srgbClr val="678DD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C28ADD8-4854-8A4C-BFD8-41EA85EC440D}"/>
                  </a:ext>
                </a:extLst>
              </p:cNvPr>
              <p:cNvCxnSpPr>
                <a:endCxn id="9" idx="5"/>
              </p:cNvCxnSpPr>
              <p:nvPr/>
            </p:nvCxnSpPr>
            <p:spPr>
              <a:xfrm flipH="1" flipV="1">
                <a:off x="6390167" y="3096602"/>
                <a:ext cx="2702122" cy="1063742"/>
              </a:xfrm>
              <a:prstGeom prst="line">
                <a:avLst/>
              </a:prstGeom>
              <a:ln w="38100">
                <a:solidFill>
                  <a:srgbClr val="678DD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1127F022-0B18-864E-AE3C-401AEA5683A4}"/>
                  </a:ext>
                </a:extLst>
              </p:cNvPr>
              <p:cNvCxnSpPr>
                <a:endCxn id="9" idx="5"/>
              </p:cNvCxnSpPr>
              <p:nvPr/>
            </p:nvCxnSpPr>
            <p:spPr>
              <a:xfrm flipH="1">
                <a:off x="6390167" y="2623866"/>
                <a:ext cx="4511517" cy="472736"/>
              </a:xfrm>
              <a:prstGeom prst="line">
                <a:avLst/>
              </a:prstGeom>
              <a:ln w="38100">
                <a:solidFill>
                  <a:srgbClr val="678DD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49084EE0-AE93-9E45-98AC-19E20FC0CC20}"/>
                  </a:ext>
                </a:extLst>
              </p:cNvPr>
              <p:cNvCxnSpPr>
                <a:endCxn id="9" idx="6"/>
              </p:cNvCxnSpPr>
              <p:nvPr/>
            </p:nvCxnSpPr>
            <p:spPr>
              <a:xfrm flipH="1">
                <a:off x="6415324" y="917487"/>
                <a:ext cx="1445907" cy="2130323"/>
              </a:xfrm>
              <a:prstGeom prst="line">
                <a:avLst/>
              </a:prstGeom>
              <a:ln w="38100">
                <a:solidFill>
                  <a:srgbClr val="678DD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2D19AA5-B99A-F947-A03C-F811067C0A22}"/>
                  </a:ext>
                </a:extLst>
              </p:cNvPr>
              <p:cNvCxnSpPr>
                <a:endCxn id="9" idx="5"/>
              </p:cNvCxnSpPr>
              <p:nvPr/>
            </p:nvCxnSpPr>
            <p:spPr>
              <a:xfrm>
                <a:off x="4761581" y="1340940"/>
                <a:ext cx="1628586" cy="1755662"/>
              </a:xfrm>
              <a:prstGeom prst="line">
                <a:avLst/>
              </a:prstGeom>
              <a:ln w="38100">
                <a:solidFill>
                  <a:srgbClr val="678DD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7B5BB2F-C6E2-8C4C-B61C-712270126DD8}"/>
                  </a:ext>
                </a:extLst>
              </p:cNvPr>
              <p:cNvCxnSpPr>
                <a:endCxn id="9" idx="2"/>
              </p:cNvCxnSpPr>
              <p:nvPr/>
            </p:nvCxnSpPr>
            <p:spPr>
              <a:xfrm>
                <a:off x="3809044" y="1903714"/>
                <a:ext cx="2434497" cy="1144096"/>
              </a:xfrm>
              <a:prstGeom prst="line">
                <a:avLst/>
              </a:prstGeom>
              <a:ln w="38100">
                <a:solidFill>
                  <a:srgbClr val="678DD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800A2779-4F84-4B4C-8C96-036312141CDA}"/>
                  </a:ext>
                </a:extLst>
              </p:cNvPr>
              <p:cNvCxnSpPr>
                <a:endCxn id="9" idx="5"/>
              </p:cNvCxnSpPr>
              <p:nvPr/>
            </p:nvCxnSpPr>
            <p:spPr>
              <a:xfrm>
                <a:off x="914633" y="1633341"/>
                <a:ext cx="5475534" cy="1463261"/>
              </a:xfrm>
              <a:prstGeom prst="line">
                <a:avLst/>
              </a:prstGeom>
              <a:ln w="38100">
                <a:solidFill>
                  <a:srgbClr val="678DD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37420C0-9DE6-F749-AECA-291B5EA2CED2}"/>
                </a:ext>
              </a:extLst>
            </p:cNvPr>
            <p:cNvSpPr/>
            <p:nvPr/>
          </p:nvSpPr>
          <p:spPr>
            <a:xfrm>
              <a:off x="4127746" y="4066454"/>
              <a:ext cx="171783" cy="138006"/>
            </a:xfrm>
            <a:prstGeom prst="ellipse">
              <a:avLst/>
            </a:prstGeom>
            <a:ln>
              <a:solidFill>
                <a:srgbClr val="678D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12F5248-E5B8-DF44-A525-409D6D54EDF9}"/>
              </a:ext>
            </a:extLst>
          </p:cNvPr>
          <p:cNvGrpSpPr/>
          <p:nvPr/>
        </p:nvGrpSpPr>
        <p:grpSpPr>
          <a:xfrm>
            <a:off x="1842665" y="189666"/>
            <a:ext cx="8232677" cy="4219539"/>
            <a:chOff x="399133" y="92683"/>
            <a:chExt cx="11006235" cy="564108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367C2D0-4B50-954C-BAB5-70DFC97B6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54291" y="3842803"/>
              <a:ext cx="975149" cy="128355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B999728-61A4-6D4C-925D-C9F3F199C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907800" y="2938445"/>
              <a:ext cx="975149" cy="128355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2E30D8B-4EDE-0743-AC00-375C0C114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53459" y="4450209"/>
              <a:ext cx="975149" cy="1283559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19830F9-E06A-9B42-8B72-B5ECD58FC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688639" y="3318334"/>
              <a:ext cx="975149" cy="128355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5549140-3224-4A48-832F-E392AAF42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430219" y="1713637"/>
              <a:ext cx="975149" cy="128355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18BDEC-F00B-B64D-895F-E0EB5A730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274492" y="92683"/>
              <a:ext cx="975149" cy="128355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E70D3B7-79AB-AE4B-BB37-6C9718211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480675" y="338689"/>
              <a:ext cx="975149" cy="1283559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17562E9-6652-A14C-B977-415776251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282984" y="881858"/>
              <a:ext cx="975149" cy="128355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3D489E1-FFD8-D54E-A95A-F0AF37854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99133" y="644493"/>
              <a:ext cx="975149" cy="1283559"/>
            </a:xfrm>
            <a:prstGeom prst="rect">
              <a:avLst/>
            </a:prstGeom>
          </p:spPr>
        </p:pic>
      </p:grpSp>
      <p:pic>
        <p:nvPicPr>
          <p:cNvPr id="29" name="Picture 28" descr="C:\Documents and Settings\Willy Wonka\Local Settings\Temporary Internet Files\Content.IE5\YMBBCSK0\facebook_icon[1].jpg">
            <a:extLst>
              <a:ext uri="{FF2B5EF4-FFF2-40B4-BE49-F238E27FC236}">
                <a16:creationId xmlns:a16="http://schemas.microsoft.com/office/drawing/2014/main" id="{55172B57-C5F6-264F-AF3D-1C6A140E2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3325" y="1745441"/>
            <a:ext cx="1612100" cy="1612100"/>
          </a:xfrm>
          <a:prstGeom prst="rect">
            <a:avLst/>
          </a:prstGeom>
          <a:noFill/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D03F987-A7CE-6941-BE0F-2D739214649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031"/>
          <a:stretch/>
        </p:blipFill>
        <p:spPr>
          <a:xfrm>
            <a:off x="7616022" y="1429924"/>
            <a:ext cx="869215" cy="91196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043D358-F12D-A748-954D-DCD481B928A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8" r="81250" b="73542"/>
          <a:stretch/>
        </p:blipFill>
        <p:spPr>
          <a:xfrm>
            <a:off x="6230971" y="3620669"/>
            <a:ext cx="854965" cy="91196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F193BD4-631D-5B43-9D0D-6F027EA61A8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5" b="21903"/>
          <a:stretch/>
        </p:blipFill>
        <p:spPr>
          <a:xfrm>
            <a:off x="1706274" y="1740074"/>
            <a:ext cx="889026" cy="901905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47388776-BB49-0742-AE82-82AC6304070C}"/>
              </a:ext>
            </a:extLst>
          </p:cNvPr>
          <p:cNvSpPr/>
          <p:nvPr/>
        </p:nvSpPr>
        <p:spPr>
          <a:xfrm>
            <a:off x="2335704" y="4503932"/>
            <a:ext cx="809834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Computes functions on data &amp; graph </a:t>
            </a:r>
            <a:r>
              <a:rPr lang="en-US" sz="3200" dirty="0">
                <a:sym typeface="Wingdings"/>
              </a:rPr>
              <a:t></a:t>
            </a:r>
            <a:endParaRPr lang="en-US" sz="3200" dirty="0"/>
          </a:p>
          <a:p>
            <a:r>
              <a:rPr lang="en-US" sz="3200" dirty="0"/>
              <a:t>Holds personal data &amp; “social graph” </a:t>
            </a:r>
            <a:r>
              <a:rPr lang="en-US" sz="3200" dirty="0">
                <a:sym typeface="Wingdings"/>
              </a:rPr>
              <a:t></a:t>
            </a:r>
            <a:endParaRPr lang="en-US" sz="3200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8819C83-0A4D-8548-94D0-159CB86E75E4}"/>
              </a:ext>
            </a:extLst>
          </p:cNvPr>
          <p:cNvSpPr/>
          <p:nvPr/>
        </p:nvSpPr>
        <p:spPr>
          <a:xfrm>
            <a:off x="1674196" y="5673808"/>
            <a:ext cx="8930358" cy="84548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Facebook = “trusted third party”</a:t>
            </a:r>
          </a:p>
        </p:txBody>
      </p:sp>
    </p:spTree>
    <p:extLst>
      <p:ext uri="{BB962C8B-B14F-4D97-AF65-F5344CB8AC3E}">
        <p14:creationId xmlns:p14="http://schemas.microsoft.com/office/powerpoint/2010/main" val="252596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A6BDD0-DC15-C049-AA31-F26C878CC5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62" t="24797" r="25527" b="26527"/>
          <a:stretch/>
        </p:blipFill>
        <p:spPr>
          <a:xfrm>
            <a:off x="3906687" y="1571979"/>
            <a:ext cx="2421228" cy="26413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98C4A2-2BCE-BD46-B43E-ECB010EEA2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40" t="17852" r="23494" b="25047"/>
          <a:stretch/>
        </p:blipFill>
        <p:spPr>
          <a:xfrm>
            <a:off x="9122629" y="2770887"/>
            <a:ext cx="1967501" cy="2356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E1D35A-EDC0-E645-B91F-0A44E0CC4C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03" t="16838" r="22627" b="14828"/>
          <a:stretch/>
        </p:blipFill>
        <p:spPr>
          <a:xfrm>
            <a:off x="6825790" y="826177"/>
            <a:ext cx="2112137" cy="282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70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DC0A104-7DF7-6E47-88BF-1CABE8756C4E}"/>
              </a:ext>
            </a:extLst>
          </p:cNvPr>
          <p:cNvGrpSpPr/>
          <p:nvPr/>
        </p:nvGrpSpPr>
        <p:grpSpPr>
          <a:xfrm>
            <a:off x="2514005" y="3116860"/>
            <a:ext cx="7639976" cy="3397844"/>
            <a:chOff x="2514005" y="2978310"/>
            <a:chExt cx="7639976" cy="339784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1EF601A-1D6C-F34A-A5F5-C8C26D2CA9E3}"/>
                </a:ext>
              </a:extLst>
            </p:cNvPr>
            <p:cNvCxnSpPr/>
            <p:nvPr/>
          </p:nvCxnSpPr>
          <p:spPr>
            <a:xfrm>
              <a:off x="2632364" y="3356546"/>
              <a:ext cx="2230581" cy="228742"/>
            </a:xfrm>
            <a:prstGeom prst="line">
              <a:avLst/>
            </a:prstGeom>
            <a:ln w="38100">
              <a:solidFill>
                <a:srgbClr val="678D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9A6C13B-0F15-924C-8839-F45B4FFB048B}"/>
                </a:ext>
              </a:extLst>
            </p:cNvPr>
            <p:cNvCxnSpPr/>
            <p:nvPr/>
          </p:nvCxnSpPr>
          <p:spPr>
            <a:xfrm flipV="1">
              <a:off x="4862945" y="3172533"/>
              <a:ext cx="960719" cy="412755"/>
            </a:xfrm>
            <a:prstGeom prst="line">
              <a:avLst/>
            </a:prstGeom>
            <a:ln w="38100">
              <a:solidFill>
                <a:srgbClr val="678D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A2B6C79-433E-8F46-AE2D-136D80F05B79}"/>
                </a:ext>
              </a:extLst>
            </p:cNvPr>
            <p:cNvCxnSpPr/>
            <p:nvPr/>
          </p:nvCxnSpPr>
          <p:spPr>
            <a:xfrm flipV="1">
              <a:off x="5458691" y="3172534"/>
              <a:ext cx="364973" cy="2923466"/>
            </a:xfrm>
            <a:prstGeom prst="line">
              <a:avLst/>
            </a:prstGeom>
            <a:ln w="38100">
              <a:solidFill>
                <a:srgbClr val="678D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BFC4746-3F51-2B4D-B0BB-58B606653859}"/>
                </a:ext>
              </a:extLst>
            </p:cNvPr>
            <p:cNvCxnSpPr/>
            <p:nvPr/>
          </p:nvCxnSpPr>
          <p:spPr>
            <a:xfrm flipH="1" flipV="1">
              <a:off x="3782291" y="5017524"/>
              <a:ext cx="1676400" cy="1078476"/>
            </a:xfrm>
            <a:prstGeom prst="line">
              <a:avLst/>
            </a:prstGeom>
            <a:ln w="38100">
              <a:solidFill>
                <a:srgbClr val="678D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6D71FFD-A9ED-8D4D-BC95-68CC771BF4DB}"/>
                </a:ext>
              </a:extLst>
            </p:cNvPr>
            <p:cNvCxnSpPr/>
            <p:nvPr/>
          </p:nvCxnSpPr>
          <p:spPr>
            <a:xfrm flipH="1">
              <a:off x="3782291" y="3585288"/>
              <a:ext cx="1080654" cy="1432236"/>
            </a:xfrm>
            <a:prstGeom prst="line">
              <a:avLst/>
            </a:prstGeom>
            <a:ln w="38100">
              <a:solidFill>
                <a:srgbClr val="678D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D92FE81-F5C5-0C4A-85AA-62254385C6F3}"/>
                </a:ext>
              </a:extLst>
            </p:cNvPr>
            <p:cNvCxnSpPr/>
            <p:nvPr/>
          </p:nvCxnSpPr>
          <p:spPr>
            <a:xfrm>
              <a:off x="2632364" y="4385009"/>
              <a:ext cx="1149927" cy="632515"/>
            </a:xfrm>
            <a:prstGeom prst="line">
              <a:avLst/>
            </a:prstGeom>
            <a:ln w="38100">
              <a:solidFill>
                <a:srgbClr val="678D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43DA0BE-15F2-5C45-A42F-95A7A505AAC0}"/>
                </a:ext>
              </a:extLst>
            </p:cNvPr>
            <p:cNvCxnSpPr/>
            <p:nvPr/>
          </p:nvCxnSpPr>
          <p:spPr>
            <a:xfrm flipV="1">
              <a:off x="2632364" y="3585288"/>
              <a:ext cx="2230581" cy="799721"/>
            </a:xfrm>
            <a:prstGeom prst="line">
              <a:avLst/>
            </a:prstGeom>
            <a:ln w="38100">
              <a:solidFill>
                <a:srgbClr val="678D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C3B63F5-22BC-E740-B269-A52071AE0949}"/>
                </a:ext>
              </a:extLst>
            </p:cNvPr>
            <p:cNvCxnSpPr/>
            <p:nvPr/>
          </p:nvCxnSpPr>
          <p:spPr>
            <a:xfrm flipH="1" flipV="1">
              <a:off x="2776070" y="4385009"/>
              <a:ext cx="262576" cy="1392336"/>
            </a:xfrm>
            <a:prstGeom prst="line">
              <a:avLst/>
            </a:prstGeom>
            <a:ln w="38100">
              <a:solidFill>
                <a:srgbClr val="678D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B609CD8-43C2-7A4D-B64A-0314E2795910}"/>
                </a:ext>
              </a:extLst>
            </p:cNvPr>
            <p:cNvCxnSpPr/>
            <p:nvPr/>
          </p:nvCxnSpPr>
          <p:spPr>
            <a:xfrm flipV="1">
              <a:off x="2603892" y="3356546"/>
              <a:ext cx="104353" cy="1008104"/>
            </a:xfrm>
            <a:prstGeom prst="line">
              <a:avLst/>
            </a:prstGeom>
            <a:ln w="38100">
              <a:solidFill>
                <a:srgbClr val="678D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8AE7DA0-19D3-5D45-95FA-3C9AE9BEB110}"/>
                </a:ext>
              </a:extLst>
            </p:cNvPr>
            <p:cNvCxnSpPr/>
            <p:nvPr/>
          </p:nvCxnSpPr>
          <p:spPr>
            <a:xfrm>
              <a:off x="7793494" y="2978727"/>
              <a:ext cx="657784" cy="1006421"/>
            </a:xfrm>
            <a:prstGeom prst="line">
              <a:avLst/>
            </a:prstGeom>
            <a:ln w="38100">
              <a:solidFill>
                <a:srgbClr val="678D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FA19052-1A9A-5E46-A52B-510A7E61D65E}"/>
                </a:ext>
              </a:extLst>
            </p:cNvPr>
            <p:cNvCxnSpPr/>
            <p:nvPr/>
          </p:nvCxnSpPr>
          <p:spPr>
            <a:xfrm flipH="1">
              <a:off x="3747654" y="3985148"/>
              <a:ext cx="4644353" cy="1096029"/>
            </a:xfrm>
            <a:prstGeom prst="line">
              <a:avLst/>
            </a:prstGeom>
            <a:ln w="38100">
              <a:solidFill>
                <a:srgbClr val="678D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F1DADB3-93A0-3C48-9C4B-CCFB72EA22A5}"/>
                </a:ext>
              </a:extLst>
            </p:cNvPr>
            <p:cNvCxnSpPr/>
            <p:nvPr/>
          </p:nvCxnSpPr>
          <p:spPr>
            <a:xfrm flipH="1" flipV="1">
              <a:off x="8379935" y="3966683"/>
              <a:ext cx="471342" cy="1334484"/>
            </a:xfrm>
            <a:prstGeom prst="line">
              <a:avLst/>
            </a:prstGeom>
            <a:ln w="38100">
              <a:solidFill>
                <a:srgbClr val="678D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5DCE320-3A35-BB43-AC21-1082CA0F4110}"/>
                </a:ext>
              </a:extLst>
            </p:cNvPr>
            <p:cNvCxnSpPr/>
            <p:nvPr/>
          </p:nvCxnSpPr>
          <p:spPr>
            <a:xfrm flipV="1">
              <a:off x="8783777" y="4213789"/>
              <a:ext cx="1370204" cy="1087378"/>
            </a:xfrm>
            <a:prstGeom prst="line">
              <a:avLst/>
            </a:prstGeom>
            <a:ln w="38100">
              <a:solidFill>
                <a:srgbClr val="678D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0580047-CFD0-0B4B-8F5D-E5168C41DF4F}"/>
                </a:ext>
              </a:extLst>
            </p:cNvPr>
            <p:cNvCxnSpPr/>
            <p:nvPr/>
          </p:nvCxnSpPr>
          <p:spPr>
            <a:xfrm flipV="1">
              <a:off x="7004257" y="5301167"/>
              <a:ext cx="1813270" cy="933378"/>
            </a:xfrm>
            <a:prstGeom prst="line">
              <a:avLst/>
            </a:prstGeom>
            <a:ln w="38100">
              <a:solidFill>
                <a:srgbClr val="678D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CF12E1-9E25-5B44-9246-F223B0920CC7}"/>
                </a:ext>
              </a:extLst>
            </p:cNvPr>
            <p:cNvCxnSpPr/>
            <p:nvPr/>
          </p:nvCxnSpPr>
          <p:spPr>
            <a:xfrm>
              <a:off x="7793494" y="2978310"/>
              <a:ext cx="2360487" cy="1235479"/>
            </a:xfrm>
            <a:prstGeom prst="line">
              <a:avLst/>
            </a:prstGeom>
            <a:ln w="38100">
              <a:solidFill>
                <a:srgbClr val="678D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5DD947D-14D4-5042-A986-F2DCF4961CD8}"/>
                </a:ext>
              </a:extLst>
            </p:cNvPr>
            <p:cNvCxnSpPr/>
            <p:nvPr/>
          </p:nvCxnSpPr>
          <p:spPr>
            <a:xfrm>
              <a:off x="5424941" y="6096000"/>
              <a:ext cx="1652290" cy="222311"/>
            </a:xfrm>
            <a:prstGeom prst="line">
              <a:avLst/>
            </a:prstGeom>
            <a:ln w="38100">
              <a:solidFill>
                <a:srgbClr val="678D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9FEA232-B1A2-3C40-BEA9-522040BB0A5B}"/>
                </a:ext>
              </a:extLst>
            </p:cNvPr>
            <p:cNvCxnSpPr/>
            <p:nvPr/>
          </p:nvCxnSpPr>
          <p:spPr>
            <a:xfrm flipV="1">
              <a:off x="5458691" y="5294177"/>
              <a:ext cx="3325086" cy="820288"/>
            </a:xfrm>
            <a:prstGeom prst="line">
              <a:avLst/>
            </a:prstGeom>
            <a:ln w="38100">
              <a:solidFill>
                <a:srgbClr val="678D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EADB8A2-B69A-774E-8896-F443385437C6}"/>
                </a:ext>
              </a:extLst>
            </p:cNvPr>
            <p:cNvCxnSpPr/>
            <p:nvPr/>
          </p:nvCxnSpPr>
          <p:spPr>
            <a:xfrm flipH="1">
              <a:off x="3046300" y="5257860"/>
              <a:ext cx="5882283" cy="486039"/>
            </a:xfrm>
            <a:prstGeom prst="line">
              <a:avLst/>
            </a:prstGeom>
            <a:ln w="38100">
              <a:solidFill>
                <a:srgbClr val="678D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A4A21A8-1CF6-9E4B-B6E6-F83EE86D0FF2}"/>
                </a:ext>
              </a:extLst>
            </p:cNvPr>
            <p:cNvCxnSpPr/>
            <p:nvPr/>
          </p:nvCxnSpPr>
          <p:spPr>
            <a:xfrm flipH="1" flipV="1">
              <a:off x="5823664" y="3230376"/>
              <a:ext cx="980929" cy="2967440"/>
            </a:xfrm>
            <a:prstGeom prst="line">
              <a:avLst/>
            </a:prstGeom>
            <a:ln w="38100">
              <a:solidFill>
                <a:srgbClr val="678D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C37383B-346E-9946-809A-755C0D4EC970}"/>
                </a:ext>
              </a:extLst>
            </p:cNvPr>
            <p:cNvGrpSpPr/>
            <p:nvPr/>
          </p:nvGrpSpPr>
          <p:grpSpPr>
            <a:xfrm>
              <a:off x="2514005" y="3950629"/>
              <a:ext cx="5882679" cy="2425525"/>
              <a:chOff x="2514005" y="3950629"/>
              <a:chExt cx="5882679" cy="2425525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2196021F-1EA8-D849-9822-86D1EBAA950B}"/>
                  </a:ext>
                </a:extLst>
              </p:cNvPr>
              <p:cNvCxnSpPr/>
              <p:nvPr/>
            </p:nvCxnSpPr>
            <p:spPr>
              <a:xfrm flipV="1">
                <a:off x="7001509" y="4008472"/>
                <a:ext cx="1395175" cy="2367682"/>
              </a:xfrm>
              <a:prstGeom prst="line">
                <a:avLst/>
              </a:prstGeom>
              <a:ln w="635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5B636CD-4912-AC41-A6B1-9643609B41A9}"/>
                  </a:ext>
                </a:extLst>
              </p:cNvPr>
              <p:cNvCxnSpPr/>
              <p:nvPr/>
            </p:nvCxnSpPr>
            <p:spPr>
              <a:xfrm flipH="1" flipV="1">
                <a:off x="2665014" y="4379516"/>
                <a:ext cx="4436785" cy="1898337"/>
              </a:xfrm>
              <a:prstGeom prst="line">
                <a:avLst/>
              </a:prstGeom>
              <a:ln w="635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5D0C761-16AE-BC48-B5E8-32668F102FB2}"/>
                  </a:ext>
                </a:extLst>
              </p:cNvPr>
              <p:cNvCxnSpPr/>
              <p:nvPr/>
            </p:nvCxnSpPr>
            <p:spPr>
              <a:xfrm flipH="1">
                <a:off x="2514005" y="3950629"/>
                <a:ext cx="5861254" cy="457247"/>
              </a:xfrm>
              <a:prstGeom prst="line">
                <a:avLst/>
              </a:prstGeom>
              <a:ln w="635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649A853D-1FB5-1349-8C67-B956BF94B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5065" y="1413039"/>
            <a:ext cx="8444752" cy="116541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200" i="1" dirty="0"/>
              <a:t>No trusted third party</a:t>
            </a:r>
            <a:br>
              <a:rPr lang="en-US" sz="3200" i="1" dirty="0"/>
            </a:br>
            <a:r>
              <a:rPr lang="en-US" sz="3600" dirty="0"/>
              <a:t>Privacy</a:t>
            </a:r>
            <a:r>
              <a:rPr lang="en-US" sz="3600" b="1" dirty="0">
                <a:solidFill>
                  <a:srgbClr val="0070C0"/>
                </a:solidFill>
              </a:rPr>
              <a:t> </a:t>
            </a:r>
            <a:r>
              <a:rPr lang="en-US" sz="3600" dirty="0"/>
              <a:t>for </a:t>
            </a:r>
            <a:r>
              <a:rPr lang="en-US" sz="3600" b="1" dirty="0">
                <a:solidFill>
                  <a:schemeClr val="accent5"/>
                </a:solidFill>
              </a:rPr>
              <a:t>data </a:t>
            </a:r>
            <a:r>
              <a:rPr lang="en-US" sz="3600" dirty="0"/>
              <a:t>&amp;</a:t>
            </a:r>
            <a:r>
              <a:rPr lang="en-US" sz="3600" b="1" dirty="0">
                <a:solidFill>
                  <a:schemeClr val="accent5"/>
                </a:solidFill>
              </a:rPr>
              <a:t> graph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32BB172-0C35-B446-8955-07E2DFBAE34B}"/>
              </a:ext>
            </a:extLst>
          </p:cNvPr>
          <p:cNvGrpSpPr/>
          <p:nvPr/>
        </p:nvGrpSpPr>
        <p:grpSpPr>
          <a:xfrm>
            <a:off x="2286011" y="2350979"/>
            <a:ext cx="8232677" cy="4219539"/>
            <a:chOff x="399133" y="92683"/>
            <a:chExt cx="11006235" cy="564108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49E8230-2C6E-5149-87CF-EB703F4F1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54291" y="3842803"/>
              <a:ext cx="975149" cy="128355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B3C2EDC-C5E9-B74E-BC44-28144AEA1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907800" y="2938445"/>
              <a:ext cx="975149" cy="1283559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7CA3FD9-CAE6-5346-891C-3A5F863A6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53459" y="4450209"/>
              <a:ext cx="975149" cy="128355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0C7559B-3F47-FE4B-8FEC-9392A4C0A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688639" y="3318334"/>
              <a:ext cx="975149" cy="1283559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346E3B6-073F-224F-9719-D4F0B310B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430219" y="1713637"/>
              <a:ext cx="975149" cy="1283559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303664D-8E1F-104B-A70F-B0BA390AC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274492" y="92683"/>
              <a:ext cx="975149" cy="1283559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F42D415-B8BA-0643-991B-374CCD6EA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480675" y="338689"/>
              <a:ext cx="975149" cy="1283559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2E9A6B4-7039-D14C-8404-1FC2AE36E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282984" y="881858"/>
              <a:ext cx="975149" cy="1283559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8AEA6B8-B137-864F-A5BD-EEC136CCB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99133" y="644493"/>
              <a:ext cx="975149" cy="1283559"/>
            </a:xfrm>
            <a:prstGeom prst="rect">
              <a:avLst/>
            </a:prstGeom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4AF9A87B-C7BB-D54A-ACB2-CA03016ED0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031"/>
          <a:stretch/>
        </p:blipFill>
        <p:spPr>
          <a:xfrm>
            <a:off x="8059368" y="3591237"/>
            <a:ext cx="869215" cy="91196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3AB1F51-59CB-7C4C-8940-E5DA327B256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8" r="81250" b="73542"/>
          <a:stretch/>
        </p:blipFill>
        <p:spPr>
          <a:xfrm>
            <a:off x="6674317" y="5781982"/>
            <a:ext cx="854965" cy="9119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6D83811-B956-C444-A91E-809B217F750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5" b="21903"/>
          <a:stretch/>
        </p:blipFill>
        <p:spPr>
          <a:xfrm>
            <a:off x="2149620" y="3901387"/>
            <a:ext cx="889026" cy="901905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1EEEAA1-DCF5-484C-B01C-FF4D9CD9A9F5}"/>
              </a:ext>
            </a:extLst>
          </p:cNvPr>
          <p:cNvSpPr/>
          <p:nvPr/>
        </p:nvSpPr>
        <p:spPr>
          <a:xfrm>
            <a:off x="1914613" y="338564"/>
            <a:ext cx="8672946" cy="960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Goal: Decentralized Social Network</a:t>
            </a:r>
          </a:p>
        </p:txBody>
      </p:sp>
    </p:spTree>
    <p:extLst>
      <p:ext uri="{BB962C8B-B14F-4D97-AF65-F5344CB8AC3E}">
        <p14:creationId xmlns:p14="http://schemas.microsoft.com/office/powerpoint/2010/main" val="214965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06E5B12-21B2-6946-88C7-9783BB29BE4D}"/>
              </a:ext>
            </a:extLst>
          </p:cNvPr>
          <p:cNvSpPr txBox="1"/>
          <p:nvPr/>
        </p:nvSpPr>
        <p:spPr>
          <a:xfrm>
            <a:off x="188947" y="300472"/>
            <a:ext cx="261642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3">
                    <a:lumMod val="50000"/>
                  </a:schemeClr>
                </a:solidFill>
              </a:rPr>
              <a:t>Functionality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B03EDF-2A17-9C40-9A9D-B15EE09C3996}"/>
              </a:ext>
            </a:extLst>
          </p:cNvPr>
          <p:cNvSpPr txBox="1"/>
          <p:nvPr/>
        </p:nvSpPr>
        <p:spPr>
          <a:xfrm>
            <a:off x="9195966" y="448488"/>
            <a:ext cx="169148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Security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FE6927-B306-694D-994B-802F402E2952}"/>
              </a:ext>
            </a:extLst>
          </p:cNvPr>
          <p:cNvSpPr txBox="1"/>
          <p:nvPr/>
        </p:nvSpPr>
        <p:spPr>
          <a:xfrm>
            <a:off x="6907149" y="5831701"/>
            <a:ext cx="151644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Privacy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1544EEA-F82A-A945-90E9-8F88D6EE66EA}"/>
              </a:ext>
            </a:extLst>
          </p:cNvPr>
          <p:cNvGrpSpPr/>
          <p:nvPr/>
        </p:nvGrpSpPr>
        <p:grpSpPr>
          <a:xfrm>
            <a:off x="2357913" y="425950"/>
            <a:ext cx="6986014" cy="5990526"/>
            <a:chOff x="2071914" y="226697"/>
            <a:chExt cx="7518775" cy="644737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C6CDF80-AA60-E145-A05E-7925FFB8DAC5}"/>
                </a:ext>
              </a:extLst>
            </p:cNvPr>
            <p:cNvSpPr/>
            <p:nvPr/>
          </p:nvSpPr>
          <p:spPr>
            <a:xfrm>
              <a:off x="2071914" y="229634"/>
              <a:ext cx="2927131" cy="292713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6EACDB9-F605-B04A-B255-23D38D563934}"/>
                </a:ext>
              </a:extLst>
            </p:cNvPr>
            <p:cNvSpPr/>
            <p:nvPr/>
          </p:nvSpPr>
          <p:spPr>
            <a:xfrm>
              <a:off x="6663558" y="226697"/>
              <a:ext cx="2927131" cy="292713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29C79B4-6CD3-D84C-A5F3-A00DA9A529AA}"/>
                </a:ext>
              </a:extLst>
            </p:cNvPr>
            <p:cNvSpPr/>
            <p:nvPr/>
          </p:nvSpPr>
          <p:spPr>
            <a:xfrm>
              <a:off x="4346027" y="3746936"/>
              <a:ext cx="2927131" cy="292713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656D062-EEF0-5145-9479-0ED94A736138}"/>
                </a:ext>
              </a:extLst>
            </p:cNvPr>
            <p:cNvCxnSpPr>
              <a:cxnSpLocks/>
              <a:stCxn id="4" idx="5"/>
            </p:cNvCxnSpPr>
            <p:nvPr/>
          </p:nvCxnSpPr>
          <p:spPr>
            <a:xfrm>
              <a:off x="4570377" y="2728097"/>
              <a:ext cx="1198873" cy="463955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DC1E14B-2828-3042-89A7-1B163E5F20F0}"/>
                </a:ext>
              </a:extLst>
            </p:cNvPr>
            <p:cNvCxnSpPr>
              <a:cxnSpLocks/>
              <a:endCxn id="5" idx="3"/>
            </p:cNvCxnSpPr>
            <p:nvPr/>
          </p:nvCxnSpPr>
          <p:spPr>
            <a:xfrm flipV="1">
              <a:off x="5809592" y="2725160"/>
              <a:ext cx="1282634" cy="42866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588626F-783F-8F42-B044-7C985AB405F9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5809593" y="3153828"/>
              <a:ext cx="0" cy="593108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37A1431-A165-2649-BB81-6814C69CF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3493" y="803838"/>
              <a:ext cx="1805233" cy="1805233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FB721DB-CA8F-3048-A319-E1EE32CDC7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202" t="19636" r="27354" b="8048"/>
            <a:stretch/>
          </p:blipFill>
          <p:spPr>
            <a:xfrm>
              <a:off x="7497508" y="803838"/>
              <a:ext cx="1259231" cy="1805233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C75FD3A-7A5C-F040-B558-9033446FFF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252" t="15105" r="19796"/>
            <a:stretch/>
          </p:blipFill>
          <p:spPr>
            <a:xfrm>
              <a:off x="4977335" y="4139198"/>
              <a:ext cx="1664513" cy="2142605"/>
            </a:xfrm>
            <a:prstGeom prst="rect">
              <a:avLst/>
            </a:prstGeom>
          </p:spPr>
        </p:pic>
      </p:grp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52FD86-6CFC-DD4E-A6FC-A18BEB635B8E}"/>
              </a:ext>
            </a:extLst>
          </p:cNvPr>
          <p:cNvSpPr/>
          <p:nvPr/>
        </p:nvSpPr>
        <p:spPr>
          <a:xfrm>
            <a:off x="5176014" y="300472"/>
            <a:ext cx="1390149" cy="780982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MPC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570A30-FC6C-574D-9EC1-4433860332DC}"/>
              </a:ext>
            </a:extLst>
          </p:cNvPr>
          <p:cNvSpPr/>
          <p:nvPr/>
        </p:nvSpPr>
        <p:spPr>
          <a:xfrm>
            <a:off x="17777" y="13854"/>
            <a:ext cx="12174223" cy="6858001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84969E-A73D-5349-9864-3DBCFF38A87A}"/>
              </a:ext>
            </a:extLst>
          </p:cNvPr>
          <p:cNvCxnSpPr>
            <a:cxnSpLocks/>
            <a:stCxn id="27" idx="1"/>
            <a:endCxn id="30" idx="0"/>
          </p:cNvCxnSpPr>
          <p:nvPr/>
        </p:nvCxnSpPr>
        <p:spPr>
          <a:xfrm>
            <a:off x="4339396" y="2528086"/>
            <a:ext cx="3236579" cy="20397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05172C8-5FEB-E54E-8F5C-F1B7C55B52C3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 flipV="1">
            <a:off x="4339396" y="2557967"/>
            <a:ext cx="3385002" cy="536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EDC6DD5-5F80-C242-ABF2-8333F96395C9}"/>
              </a:ext>
            </a:extLst>
          </p:cNvPr>
          <p:cNvCxnSpPr>
            <a:cxnSpLocks/>
            <a:stCxn id="27" idx="3"/>
            <a:endCxn id="32" idx="6"/>
          </p:cNvCxnSpPr>
          <p:nvPr/>
        </p:nvCxnSpPr>
        <p:spPr>
          <a:xfrm>
            <a:off x="4339396" y="2611604"/>
            <a:ext cx="1551750" cy="26248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043B5A-DB98-EB49-AEFE-B5A86DBCD8FC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5991961" y="2142693"/>
            <a:ext cx="1584014" cy="24251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8D4773B-0509-914B-9408-BF87713BCAA9}"/>
              </a:ext>
            </a:extLst>
          </p:cNvPr>
          <p:cNvCxnSpPr>
            <a:cxnSpLocks/>
            <a:stCxn id="28" idx="1"/>
            <a:endCxn id="29" idx="7"/>
          </p:cNvCxnSpPr>
          <p:nvPr/>
        </p:nvCxnSpPr>
        <p:spPr>
          <a:xfrm>
            <a:off x="5991961" y="2059175"/>
            <a:ext cx="1648919" cy="498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493AEC5-DFD8-7E48-ABFF-82486143768A}"/>
              </a:ext>
            </a:extLst>
          </p:cNvPr>
          <p:cNvCxnSpPr>
            <a:cxnSpLocks/>
            <a:stCxn id="27" idx="0"/>
            <a:endCxn id="28" idx="7"/>
          </p:cNvCxnSpPr>
          <p:nvPr/>
        </p:nvCxnSpPr>
        <p:spPr>
          <a:xfrm flipV="1">
            <a:off x="4297637" y="2059175"/>
            <a:ext cx="1610806" cy="4516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CACB7E0-7C28-4E4C-B390-3F0098B77A90}"/>
              </a:ext>
            </a:extLst>
          </p:cNvPr>
          <p:cNvCxnSpPr>
            <a:cxnSpLocks/>
            <a:stCxn id="27" idx="3"/>
            <a:endCxn id="34" idx="1"/>
          </p:cNvCxnSpPr>
          <p:nvPr/>
        </p:nvCxnSpPr>
        <p:spPr>
          <a:xfrm flipH="1">
            <a:off x="4336446" y="2611604"/>
            <a:ext cx="2950" cy="197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5B43FBE4-54F5-824E-B76E-5AEAD4790221}"/>
              </a:ext>
            </a:extLst>
          </p:cNvPr>
          <p:cNvSpPr/>
          <p:nvPr/>
        </p:nvSpPr>
        <p:spPr>
          <a:xfrm flipH="1">
            <a:off x="4238581" y="2510789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53634E4-C1C0-734C-A378-B23ECE7228A8}"/>
              </a:ext>
            </a:extLst>
          </p:cNvPr>
          <p:cNvSpPr/>
          <p:nvPr/>
        </p:nvSpPr>
        <p:spPr>
          <a:xfrm flipH="1">
            <a:off x="5891146" y="2041878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350120F-B124-804C-B769-0910F4AEC9E7}"/>
              </a:ext>
            </a:extLst>
          </p:cNvPr>
          <p:cNvSpPr/>
          <p:nvPr/>
        </p:nvSpPr>
        <p:spPr>
          <a:xfrm flipH="1">
            <a:off x="7623583" y="2540670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CAC89BC-D658-7F4D-92E0-5D360658AF5D}"/>
              </a:ext>
            </a:extLst>
          </p:cNvPr>
          <p:cNvSpPr/>
          <p:nvPr/>
        </p:nvSpPr>
        <p:spPr>
          <a:xfrm flipH="1">
            <a:off x="7516919" y="4567840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9040CB-B426-644E-8D4C-26544998C174}"/>
              </a:ext>
            </a:extLst>
          </p:cNvPr>
          <p:cNvSpPr/>
          <p:nvPr/>
        </p:nvSpPr>
        <p:spPr>
          <a:xfrm flipH="1">
            <a:off x="5891146" y="5177440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96D2A1E-75BA-0447-A7F3-1383D91ED982}"/>
              </a:ext>
            </a:extLst>
          </p:cNvPr>
          <p:cNvSpPr/>
          <p:nvPr/>
        </p:nvSpPr>
        <p:spPr>
          <a:xfrm flipH="1">
            <a:off x="4235631" y="4568307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5FB53FB-F29B-ED49-BE1C-0721FA9E8839}"/>
              </a:ext>
            </a:extLst>
          </p:cNvPr>
          <p:cNvCxnSpPr>
            <a:cxnSpLocks/>
            <a:stCxn id="30" idx="5"/>
            <a:endCxn id="32" idx="1"/>
          </p:cNvCxnSpPr>
          <p:nvPr/>
        </p:nvCxnSpPr>
        <p:spPr>
          <a:xfrm flipH="1">
            <a:off x="5991961" y="4668655"/>
            <a:ext cx="1542255" cy="526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4DD5D79-185C-1644-BF3B-7614B336495B}"/>
              </a:ext>
            </a:extLst>
          </p:cNvPr>
          <p:cNvCxnSpPr>
            <a:cxnSpLocks/>
            <a:stCxn id="29" idx="4"/>
          </p:cNvCxnSpPr>
          <p:nvPr/>
        </p:nvCxnSpPr>
        <p:spPr>
          <a:xfrm flipH="1">
            <a:off x="7569715" y="2658782"/>
            <a:ext cx="112924" cy="18445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3DD6C66-E90F-5B45-BA04-9688CC6A0607}"/>
              </a:ext>
            </a:extLst>
          </p:cNvPr>
          <p:cNvCxnSpPr>
            <a:cxnSpLocks/>
            <a:stCxn id="28" idx="1"/>
            <a:endCxn id="34" idx="1"/>
          </p:cNvCxnSpPr>
          <p:nvPr/>
        </p:nvCxnSpPr>
        <p:spPr>
          <a:xfrm flipH="1">
            <a:off x="4336446" y="2059175"/>
            <a:ext cx="1655515" cy="2526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51C2918-0397-AD41-8937-58748BE8CE40}"/>
              </a:ext>
            </a:extLst>
          </p:cNvPr>
          <p:cNvCxnSpPr>
            <a:cxnSpLocks/>
            <a:stCxn id="28" idx="6"/>
            <a:endCxn id="32" idx="0"/>
          </p:cNvCxnSpPr>
          <p:nvPr/>
        </p:nvCxnSpPr>
        <p:spPr>
          <a:xfrm>
            <a:off x="5891146" y="2100934"/>
            <a:ext cx="59056" cy="30765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A8E2556-3FED-3B46-9AD0-DEC0A378CD90}"/>
              </a:ext>
            </a:extLst>
          </p:cNvPr>
          <p:cNvCxnSpPr>
            <a:cxnSpLocks/>
            <a:stCxn id="29" idx="5"/>
            <a:endCxn id="34" idx="0"/>
          </p:cNvCxnSpPr>
          <p:nvPr/>
        </p:nvCxnSpPr>
        <p:spPr>
          <a:xfrm flipH="1">
            <a:off x="4294687" y="2641485"/>
            <a:ext cx="3346193" cy="19268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B559A48-D3BB-B247-BA3E-3467F64B3607}"/>
              </a:ext>
            </a:extLst>
          </p:cNvPr>
          <p:cNvCxnSpPr>
            <a:cxnSpLocks/>
            <a:stCxn id="29" idx="5"/>
            <a:endCxn id="32" idx="1"/>
          </p:cNvCxnSpPr>
          <p:nvPr/>
        </p:nvCxnSpPr>
        <p:spPr>
          <a:xfrm flipH="1">
            <a:off x="5991961" y="2641485"/>
            <a:ext cx="1648919" cy="25532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FE0DE5D-1F3D-054D-BC1A-0AFB5730CF6F}"/>
              </a:ext>
            </a:extLst>
          </p:cNvPr>
          <p:cNvCxnSpPr>
            <a:cxnSpLocks/>
            <a:stCxn id="32" idx="5"/>
            <a:endCxn id="34" idx="3"/>
          </p:cNvCxnSpPr>
          <p:nvPr/>
        </p:nvCxnSpPr>
        <p:spPr>
          <a:xfrm flipH="1" flipV="1">
            <a:off x="4336446" y="4669122"/>
            <a:ext cx="1571997" cy="6091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23C41A2-E71E-634C-9341-3DE922611992}"/>
              </a:ext>
            </a:extLst>
          </p:cNvPr>
          <p:cNvCxnSpPr>
            <a:cxnSpLocks/>
            <a:stCxn id="30" idx="5"/>
            <a:endCxn id="34" idx="2"/>
          </p:cNvCxnSpPr>
          <p:nvPr/>
        </p:nvCxnSpPr>
        <p:spPr>
          <a:xfrm flipH="1" flipV="1">
            <a:off x="4353743" y="4627363"/>
            <a:ext cx="3180473" cy="412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C92597E-6195-1B41-84E5-C717584B4E66}"/>
              </a:ext>
            </a:extLst>
          </p:cNvPr>
          <p:cNvGrpSpPr/>
          <p:nvPr/>
        </p:nvGrpSpPr>
        <p:grpSpPr>
          <a:xfrm>
            <a:off x="3929981" y="1285777"/>
            <a:ext cx="4117365" cy="4195393"/>
            <a:chOff x="3929981" y="1285777"/>
            <a:chExt cx="4117365" cy="4195393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24454139-A3F0-3140-8ADD-12A662742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606739" y="1285777"/>
              <a:ext cx="729413" cy="960104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20D32F5-DB96-DF40-BD68-D211C504F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205009" y="3851804"/>
              <a:ext cx="729413" cy="960104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10E38604-6079-E441-8A50-420E466FB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317933" y="1841526"/>
              <a:ext cx="729413" cy="960104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B1E23372-44B2-394B-BC1C-4955DA4FA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929981" y="3846603"/>
              <a:ext cx="729413" cy="960104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29021FD-B0A7-B047-AD9D-D8BEAE65A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933439" y="1841526"/>
              <a:ext cx="729413" cy="960104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F34A039-0626-4E47-AB82-92C96566C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585496" y="4521066"/>
              <a:ext cx="729413" cy="96010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7BF97D-6261-2540-A426-895DBF7AE55B}"/>
                  </a:ext>
                </a:extLst>
              </p:cNvPr>
              <p:cNvSpPr txBox="1"/>
              <p:nvPr/>
            </p:nvSpPr>
            <p:spPr>
              <a:xfrm>
                <a:off x="3430456" y="2056710"/>
                <a:ext cx="6723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7BF97D-6261-2540-A426-895DBF7AE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456" y="2056710"/>
                <a:ext cx="672364" cy="584775"/>
              </a:xfrm>
              <a:prstGeom prst="rect">
                <a:avLst/>
              </a:prstGeom>
              <a:blipFill>
                <a:blip r:embed="rId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B1D55E-FE7A-604B-842D-6EC093AB3E06}"/>
                  </a:ext>
                </a:extLst>
              </p:cNvPr>
              <p:cNvSpPr txBox="1"/>
              <p:nvPr/>
            </p:nvSpPr>
            <p:spPr>
              <a:xfrm>
                <a:off x="5164203" y="1295908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B1D55E-FE7A-604B-842D-6EC093AB3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203" y="1295908"/>
                <a:ext cx="681853" cy="584775"/>
              </a:xfrm>
              <a:prstGeom prst="rect">
                <a:avLst/>
              </a:prstGeom>
              <a:blipFill>
                <a:blip r:embed="rId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EEB8C7B-783C-E54A-B54D-167D7439BE3B}"/>
                  </a:ext>
                </a:extLst>
              </p:cNvPr>
              <p:cNvSpPr txBox="1"/>
              <p:nvPr/>
            </p:nvSpPr>
            <p:spPr>
              <a:xfrm>
                <a:off x="7862321" y="1926014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EEB8C7B-783C-E54A-B54D-167D7439B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321" y="1926014"/>
                <a:ext cx="681853" cy="584775"/>
              </a:xfrm>
              <a:prstGeom prst="rect">
                <a:avLst/>
              </a:prstGeom>
              <a:blipFill>
                <a:blip r:embed="rId8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3D287D9-046E-194F-9140-1E4FA0E6AAF2}"/>
                  </a:ext>
                </a:extLst>
              </p:cNvPr>
              <p:cNvSpPr txBox="1"/>
              <p:nvPr/>
            </p:nvSpPr>
            <p:spPr>
              <a:xfrm>
                <a:off x="7699936" y="3936291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3D287D9-046E-194F-9140-1E4FA0E6A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936" y="3936291"/>
                <a:ext cx="681853" cy="584775"/>
              </a:xfrm>
              <a:prstGeom prst="rect">
                <a:avLst/>
              </a:prstGeom>
              <a:blipFill>
                <a:blip r:embed="rId9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99E3ED5-C025-B04C-A46B-881724EBF285}"/>
                  </a:ext>
                </a:extLst>
              </p:cNvPr>
              <p:cNvSpPr txBox="1"/>
              <p:nvPr/>
            </p:nvSpPr>
            <p:spPr>
              <a:xfrm>
                <a:off x="6252198" y="5001118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99E3ED5-C025-B04C-A46B-881724EBF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198" y="5001118"/>
                <a:ext cx="681853" cy="584775"/>
              </a:xfrm>
              <a:prstGeom prst="rect">
                <a:avLst/>
              </a:prstGeom>
              <a:blipFill>
                <a:blip r:embed="rId10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920E7F5-62C8-6E43-9827-431F66273C29}"/>
                  </a:ext>
                </a:extLst>
              </p:cNvPr>
              <p:cNvSpPr txBox="1"/>
              <p:nvPr/>
            </p:nvSpPr>
            <p:spPr>
              <a:xfrm>
                <a:off x="3446454" y="4376267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920E7F5-62C8-6E43-9827-431F66273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454" y="4376267"/>
                <a:ext cx="681853" cy="584775"/>
              </a:xfrm>
              <a:prstGeom prst="rect">
                <a:avLst/>
              </a:prstGeom>
              <a:blipFill>
                <a:blip r:embed="rId11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58">
            <a:extLst>
              <a:ext uri="{FF2B5EF4-FFF2-40B4-BE49-F238E27FC236}">
                <a16:creationId xmlns:a16="http://schemas.microsoft.com/office/drawing/2014/main" id="{301EDFCE-04B2-7049-AEF7-53CC41EBE7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37552" y="1880683"/>
            <a:ext cx="862148" cy="88219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E21D2DE-64A0-8C41-9B61-D3CB9D6E7A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27777" y="4608047"/>
            <a:ext cx="862148" cy="8821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612CA2A7-0ABD-4F48-ADE9-E94EC9C4B6E6}"/>
                  </a:ext>
                </a:extLst>
              </p:cNvPr>
              <p:cNvSpPr/>
              <p:nvPr/>
            </p:nvSpPr>
            <p:spPr>
              <a:xfrm>
                <a:off x="231909" y="1162304"/>
                <a:ext cx="4029848" cy="665703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Compute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612CA2A7-0ABD-4F48-ADE9-E94EC9C4B6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09" y="1162304"/>
                <a:ext cx="4029848" cy="665703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6C348B4E-AEA3-1C44-8C8E-C1FA0AF7619D}"/>
                  </a:ext>
                </a:extLst>
              </p:cNvPr>
              <p:cNvSpPr/>
              <p:nvPr/>
            </p:nvSpPr>
            <p:spPr>
              <a:xfrm>
                <a:off x="2151605" y="5096012"/>
                <a:ext cx="2836524" cy="665703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Hide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6C348B4E-AEA3-1C44-8C8E-C1FA0AF76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605" y="5096012"/>
                <a:ext cx="2836524" cy="665703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4869C01B-1CAD-8742-988F-2EF625D2D6C7}"/>
              </a:ext>
            </a:extLst>
          </p:cNvPr>
          <p:cNvSpPr/>
          <p:nvPr/>
        </p:nvSpPr>
        <p:spPr>
          <a:xfrm>
            <a:off x="8756605" y="690963"/>
            <a:ext cx="2836524" cy="66570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254000" dist="63500" dir="29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Passive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950EE01-22FF-3D44-A8F2-7F8E164FC7EB}"/>
              </a:ext>
            </a:extLst>
          </p:cNvPr>
          <p:cNvSpPr/>
          <p:nvPr/>
        </p:nvSpPr>
        <p:spPr>
          <a:xfrm>
            <a:off x="8403559" y="1573918"/>
            <a:ext cx="2836524" cy="66570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254000" dist="63500" dir="29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Active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28F5E9F-DDB4-1E45-8E98-1E96C78975D6}"/>
              </a:ext>
            </a:extLst>
          </p:cNvPr>
          <p:cNvSpPr/>
          <p:nvPr/>
        </p:nvSpPr>
        <p:spPr>
          <a:xfrm>
            <a:off x="0" y="13854"/>
            <a:ext cx="12174223" cy="6858001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A50E658-0C11-9A40-BC7F-F2C7E5B26088}"/>
              </a:ext>
            </a:extLst>
          </p:cNvPr>
          <p:cNvSpPr/>
          <p:nvPr/>
        </p:nvSpPr>
        <p:spPr>
          <a:xfrm>
            <a:off x="5176014" y="300472"/>
            <a:ext cx="1390149" cy="780982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MPC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A4903D8-012B-3F46-9E07-7DAEC61EC274}"/>
              </a:ext>
            </a:extLst>
          </p:cNvPr>
          <p:cNvSpPr/>
          <p:nvPr/>
        </p:nvSpPr>
        <p:spPr>
          <a:xfrm>
            <a:off x="1929901" y="3730979"/>
            <a:ext cx="7974082" cy="27590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Communication topology is </a:t>
            </a:r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public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5"/>
                </a:solidFill>
              </a:rPr>
              <a:t>Complete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graph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General</a:t>
            </a:r>
            <a:r>
              <a:rPr lang="en-US" sz="2400" dirty="0"/>
              <a:t> </a:t>
            </a:r>
            <a:r>
              <a:rPr lang="en-US" sz="2400" b="1" dirty="0">
                <a:solidFill>
                  <a:schemeClr val="accent5"/>
                </a:solidFill>
              </a:rPr>
              <a:t>public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topologies</a:t>
            </a:r>
            <a:br>
              <a:rPr lang="en-US" sz="24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[Dolev-Dwork-Waarts-Yung’93, ..., Halevi-Ishai-Jain-Kushilevitz-Rabin’2016]</a:t>
            </a:r>
            <a:endParaRPr lang="en-US" sz="2400" dirty="0"/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98BB67F0-7178-3840-8FFC-60574548D14F}"/>
              </a:ext>
            </a:extLst>
          </p:cNvPr>
          <p:cNvSpPr/>
          <p:nvPr/>
        </p:nvSpPr>
        <p:spPr>
          <a:xfrm>
            <a:off x="1929901" y="1517709"/>
            <a:ext cx="7974082" cy="21234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Multiparty Computation (MPC) [Yao’86, Goldreich-Micali-Wigderson’87]:</a:t>
            </a:r>
          </a:p>
          <a:p>
            <a:r>
              <a:rPr lang="en-US" sz="2400" dirty="0">
                <a:solidFill>
                  <a:schemeClr val="tx1"/>
                </a:solidFill>
                <a:latin typeface="Book Antiqua" panose="02040602050305030304" pitchFamily="18" charset="0"/>
              </a:rPr>
              <a:t>	multiple parties can jointly compute </a:t>
            </a:r>
            <a:br>
              <a:rPr lang="en-US" sz="2400" dirty="0">
                <a:solidFill>
                  <a:schemeClr val="tx1"/>
                </a:solidFill>
                <a:latin typeface="Book Antiqua" panose="020406020503050303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Book Antiqua" panose="02040602050305030304" pitchFamily="18" charset="0"/>
              </a:rPr>
              <a:t>	a function of their private inputs, </a:t>
            </a:r>
            <a:br>
              <a:rPr lang="en-US" sz="2400" dirty="0">
                <a:solidFill>
                  <a:schemeClr val="tx1"/>
                </a:solidFill>
                <a:latin typeface="Book Antiqua" panose="020406020503050303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Book Antiqua" panose="02040602050305030304" pitchFamily="18" charset="0"/>
              </a:rPr>
              <a:t>	while </a:t>
            </a:r>
            <a:r>
              <a:rPr lang="en-US" sz="2400" i="1" dirty="0">
                <a:solidFill>
                  <a:schemeClr val="tx1"/>
                </a:solidFill>
                <a:latin typeface="Book Antiqua" panose="02040602050305030304" pitchFamily="18" charset="0"/>
              </a:rPr>
              <a:t>revealing nothing beyond the output</a:t>
            </a:r>
          </a:p>
        </p:txBody>
      </p:sp>
    </p:spTree>
    <p:extLst>
      <p:ext uri="{BB962C8B-B14F-4D97-AF65-F5344CB8AC3E}">
        <p14:creationId xmlns:p14="http://schemas.microsoft.com/office/powerpoint/2010/main" val="172691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06E5B12-21B2-6946-88C7-9783BB29BE4D}"/>
              </a:ext>
            </a:extLst>
          </p:cNvPr>
          <p:cNvSpPr txBox="1"/>
          <p:nvPr/>
        </p:nvSpPr>
        <p:spPr>
          <a:xfrm>
            <a:off x="188947" y="300472"/>
            <a:ext cx="261642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3">
                    <a:lumMod val="50000"/>
                  </a:schemeClr>
                </a:solidFill>
              </a:rPr>
              <a:t>Functionality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B03EDF-2A17-9C40-9A9D-B15EE09C3996}"/>
              </a:ext>
            </a:extLst>
          </p:cNvPr>
          <p:cNvSpPr txBox="1"/>
          <p:nvPr/>
        </p:nvSpPr>
        <p:spPr>
          <a:xfrm>
            <a:off x="9195966" y="448488"/>
            <a:ext cx="169148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Security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FE6927-B306-694D-994B-802F402E2952}"/>
              </a:ext>
            </a:extLst>
          </p:cNvPr>
          <p:cNvSpPr txBox="1"/>
          <p:nvPr/>
        </p:nvSpPr>
        <p:spPr>
          <a:xfrm>
            <a:off x="6907149" y="5831701"/>
            <a:ext cx="151644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Privacy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1544EEA-F82A-A945-90E9-8F88D6EE66EA}"/>
              </a:ext>
            </a:extLst>
          </p:cNvPr>
          <p:cNvGrpSpPr/>
          <p:nvPr/>
        </p:nvGrpSpPr>
        <p:grpSpPr>
          <a:xfrm>
            <a:off x="2357913" y="425950"/>
            <a:ext cx="6986014" cy="5990526"/>
            <a:chOff x="2071914" y="226697"/>
            <a:chExt cx="7518775" cy="644737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C6CDF80-AA60-E145-A05E-7925FFB8DAC5}"/>
                </a:ext>
              </a:extLst>
            </p:cNvPr>
            <p:cNvSpPr/>
            <p:nvPr/>
          </p:nvSpPr>
          <p:spPr>
            <a:xfrm>
              <a:off x="2071914" y="229634"/>
              <a:ext cx="2927131" cy="292713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6EACDB9-F605-B04A-B255-23D38D563934}"/>
                </a:ext>
              </a:extLst>
            </p:cNvPr>
            <p:cNvSpPr/>
            <p:nvPr/>
          </p:nvSpPr>
          <p:spPr>
            <a:xfrm>
              <a:off x="6663558" y="226697"/>
              <a:ext cx="2927131" cy="292713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29C79B4-6CD3-D84C-A5F3-A00DA9A529AA}"/>
                </a:ext>
              </a:extLst>
            </p:cNvPr>
            <p:cNvSpPr/>
            <p:nvPr/>
          </p:nvSpPr>
          <p:spPr>
            <a:xfrm>
              <a:off x="4346027" y="3746936"/>
              <a:ext cx="2927131" cy="292713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656D062-EEF0-5145-9479-0ED94A736138}"/>
                </a:ext>
              </a:extLst>
            </p:cNvPr>
            <p:cNvCxnSpPr>
              <a:cxnSpLocks/>
              <a:stCxn id="4" idx="5"/>
            </p:cNvCxnSpPr>
            <p:nvPr/>
          </p:nvCxnSpPr>
          <p:spPr>
            <a:xfrm>
              <a:off x="4570377" y="2728097"/>
              <a:ext cx="1198873" cy="463955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DC1E14B-2828-3042-89A7-1B163E5F20F0}"/>
                </a:ext>
              </a:extLst>
            </p:cNvPr>
            <p:cNvCxnSpPr>
              <a:cxnSpLocks/>
              <a:endCxn id="5" idx="3"/>
            </p:cNvCxnSpPr>
            <p:nvPr/>
          </p:nvCxnSpPr>
          <p:spPr>
            <a:xfrm flipV="1">
              <a:off x="5809592" y="2725160"/>
              <a:ext cx="1282634" cy="42866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588626F-783F-8F42-B044-7C985AB405F9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5809593" y="3153828"/>
              <a:ext cx="0" cy="593108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37A1431-A165-2649-BB81-6814C69CF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3493" y="803838"/>
              <a:ext cx="1805233" cy="1805233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FB721DB-CA8F-3048-A319-E1EE32CDC7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202" t="19636" r="27354" b="8048"/>
            <a:stretch/>
          </p:blipFill>
          <p:spPr>
            <a:xfrm>
              <a:off x="7497508" y="803838"/>
              <a:ext cx="1259231" cy="1805233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C75FD3A-7A5C-F040-B558-9033446FFF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252" t="15105" r="19796"/>
            <a:stretch/>
          </p:blipFill>
          <p:spPr>
            <a:xfrm>
              <a:off x="4977335" y="4139198"/>
              <a:ext cx="1664513" cy="2142605"/>
            </a:xfrm>
            <a:prstGeom prst="rect">
              <a:avLst/>
            </a:prstGeom>
          </p:spPr>
        </p:pic>
      </p:grp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52FD86-6CFC-DD4E-A6FC-A18BEB635B8E}"/>
              </a:ext>
            </a:extLst>
          </p:cNvPr>
          <p:cNvSpPr/>
          <p:nvPr/>
        </p:nvSpPr>
        <p:spPr>
          <a:xfrm>
            <a:off x="5176014" y="300472"/>
            <a:ext cx="1390149" cy="780982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MPC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570A30-FC6C-574D-9EC1-4433860332DC}"/>
              </a:ext>
            </a:extLst>
          </p:cNvPr>
          <p:cNvSpPr/>
          <p:nvPr/>
        </p:nvSpPr>
        <p:spPr>
          <a:xfrm>
            <a:off x="17777" y="13854"/>
            <a:ext cx="12174223" cy="6858001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84969E-A73D-5349-9864-3DBCFF38A87A}"/>
              </a:ext>
            </a:extLst>
          </p:cNvPr>
          <p:cNvCxnSpPr>
            <a:cxnSpLocks/>
            <a:stCxn id="27" idx="1"/>
            <a:endCxn id="30" idx="0"/>
          </p:cNvCxnSpPr>
          <p:nvPr/>
        </p:nvCxnSpPr>
        <p:spPr>
          <a:xfrm>
            <a:off x="4339396" y="2528086"/>
            <a:ext cx="3236579" cy="20397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05172C8-5FEB-E54E-8F5C-F1B7C55B52C3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 flipV="1">
            <a:off x="4339396" y="2557967"/>
            <a:ext cx="3385002" cy="536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EDC6DD5-5F80-C242-ABF2-8333F96395C9}"/>
              </a:ext>
            </a:extLst>
          </p:cNvPr>
          <p:cNvCxnSpPr>
            <a:cxnSpLocks/>
            <a:stCxn id="27" idx="3"/>
            <a:endCxn id="32" idx="6"/>
          </p:cNvCxnSpPr>
          <p:nvPr/>
        </p:nvCxnSpPr>
        <p:spPr>
          <a:xfrm>
            <a:off x="4339396" y="2611604"/>
            <a:ext cx="1551750" cy="26248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043B5A-DB98-EB49-AEFE-B5A86DBCD8FC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5991961" y="2142693"/>
            <a:ext cx="1584014" cy="24251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8D4773B-0509-914B-9408-BF87713BCAA9}"/>
              </a:ext>
            </a:extLst>
          </p:cNvPr>
          <p:cNvCxnSpPr>
            <a:cxnSpLocks/>
            <a:stCxn id="28" idx="1"/>
            <a:endCxn id="29" idx="7"/>
          </p:cNvCxnSpPr>
          <p:nvPr/>
        </p:nvCxnSpPr>
        <p:spPr>
          <a:xfrm>
            <a:off x="5991961" y="2059175"/>
            <a:ext cx="1648919" cy="498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493AEC5-DFD8-7E48-ABFF-82486143768A}"/>
              </a:ext>
            </a:extLst>
          </p:cNvPr>
          <p:cNvCxnSpPr>
            <a:cxnSpLocks/>
            <a:stCxn id="27" idx="0"/>
            <a:endCxn id="28" idx="7"/>
          </p:cNvCxnSpPr>
          <p:nvPr/>
        </p:nvCxnSpPr>
        <p:spPr>
          <a:xfrm flipV="1">
            <a:off x="4297637" y="2059175"/>
            <a:ext cx="1610806" cy="4516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CACB7E0-7C28-4E4C-B390-3F0098B77A90}"/>
              </a:ext>
            </a:extLst>
          </p:cNvPr>
          <p:cNvCxnSpPr>
            <a:cxnSpLocks/>
            <a:stCxn id="27" idx="3"/>
            <a:endCxn id="34" idx="1"/>
          </p:cNvCxnSpPr>
          <p:nvPr/>
        </p:nvCxnSpPr>
        <p:spPr>
          <a:xfrm flipH="1">
            <a:off x="4336446" y="2611604"/>
            <a:ext cx="2950" cy="197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5B43FBE4-54F5-824E-B76E-5AEAD4790221}"/>
              </a:ext>
            </a:extLst>
          </p:cNvPr>
          <p:cNvSpPr/>
          <p:nvPr/>
        </p:nvSpPr>
        <p:spPr>
          <a:xfrm flipH="1">
            <a:off x="4238581" y="2510789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53634E4-C1C0-734C-A378-B23ECE7228A8}"/>
              </a:ext>
            </a:extLst>
          </p:cNvPr>
          <p:cNvSpPr/>
          <p:nvPr/>
        </p:nvSpPr>
        <p:spPr>
          <a:xfrm flipH="1">
            <a:off x="5891146" y="2041878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350120F-B124-804C-B769-0910F4AEC9E7}"/>
              </a:ext>
            </a:extLst>
          </p:cNvPr>
          <p:cNvSpPr/>
          <p:nvPr/>
        </p:nvSpPr>
        <p:spPr>
          <a:xfrm flipH="1">
            <a:off x="7623583" y="2540670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CAC89BC-D658-7F4D-92E0-5D360658AF5D}"/>
              </a:ext>
            </a:extLst>
          </p:cNvPr>
          <p:cNvSpPr/>
          <p:nvPr/>
        </p:nvSpPr>
        <p:spPr>
          <a:xfrm flipH="1">
            <a:off x="7516919" y="4567840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9040CB-B426-644E-8D4C-26544998C174}"/>
              </a:ext>
            </a:extLst>
          </p:cNvPr>
          <p:cNvSpPr/>
          <p:nvPr/>
        </p:nvSpPr>
        <p:spPr>
          <a:xfrm flipH="1">
            <a:off x="5891146" y="5177440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96D2A1E-75BA-0447-A7F3-1383D91ED982}"/>
              </a:ext>
            </a:extLst>
          </p:cNvPr>
          <p:cNvSpPr/>
          <p:nvPr/>
        </p:nvSpPr>
        <p:spPr>
          <a:xfrm flipH="1">
            <a:off x="4235631" y="4568307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5FB53FB-F29B-ED49-BE1C-0721FA9E8839}"/>
              </a:ext>
            </a:extLst>
          </p:cNvPr>
          <p:cNvCxnSpPr>
            <a:cxnSpLocks/>
            <a:stCxn id="30" idx="5"/>
            <a:endCxn id="32" idx="1"/>
          </p:cNvCxnSpPr>
          <p:nvPr/>
        </p:nvCxnSpPr>
        <p:spPr>
          <a:xfrm flipH="1">
            <a:off x="5991961" y="4668655"/>
            <a:ext cx="1542255" cy="526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4DD5D79-185C-1644-BF3B-7614B336495B}"/>
              </a:ext>
            </a:extLst>
          </p:cNvPr>
          <p:cNvCxnSpPr>
            <a:cxnSpLocks/>
            <a:stCxn id="29" idx="4"/>
          </p:cNvCxnSpPr>
          <p:nvPr/>
        </p:nvCxnSpPr>
        <p:spPr>
          <a:xfrm flipH="1">
            <a:off x="7569715" y="2658782"/>
            <a:ext cx="112924" cy="18445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3DD6C66-E90F-5B45-BA04-9688CC6A0607}"/>
              </a:ext>
            </a:extLst>
          </p:cNvPr>
          <p:cNvCxnSpPr>
            <a:cxnSpLocks/>
            <a:stCxn id="28" idx="1"/>
            <a:endCxn id="34" idx="1"/>
          </p:cNvCxnSpPr>
          <p:nvPr/>
        </p:nvCxnSpPr>
        <p:spPr>
          <a:xfrm flipH="1">
            <a:off x="4336446" y="2059175"/>
            <a:ext cx="1655515" cy="2526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51C2918-0397-AD41-8937-58748BE8CE40}"/>
              </a:ext>
            </a:extLst>
          </p:cNvPr>
          <p:cNvCxnSpPr>
            <a:cxnSpLocks/>
            <a:stCxn id="28" idx="6"/>
            <a:endCxn id="32" idx="0"/>
          </p:cNvCxnSpPr>
          <p:nvPr/>
        </p:nvCxnSpPr>
        <p:spPr>
          <a:xfrm>
            <a:off x="5891146" y="2100934"/>
            <a:ext cx="59056" cy="30765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A8E2556-3FED-3B46-9AD0-DEC0A378CD90}"/>
              </a:ext>
            </a:extLst>
          </p:cNvPr>
          <p:cNvCxnSpPr>
            <a:cxnSpLocks/>
            <a:stCxn id="29" idx="5"/>
            <a:endCxn id="34" idx="0"/>
          </p:cNvCxnSpPr>
          <p:nvPr/>
        </p:nvCxnSpPr>
        <p:spPr>
          <a:xfrm flipH="1">
            <a:off x="4294687" y="2641485"/>
            <a:ext cx="3346193" cy="19268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B559A48-D3BB-B247-BA3E-3467F64B3607}"/>
              </a:ext>
            </a:extLst>
          </p:cNvPr>
          <p:cNvCxnSpPr>
            <a:cxnSpLocks/>
            <a:stCxn id="29" idx="5"/>
            <a:endCxn id="32" idx="1"/>
          </p:cNvCxnSpPr>
          <p:nvPr/>
        </p:nvCxnSpPr>
        <p:spPr>
          <a:xfrm flipH="1">
            <a:off x="5991961" y="2641485"/>
            <a:ext cx="1648919" cy="25532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FE0DE5D-1F3D-054D-BC1A-0AFB5730CF6F}"/>
              </a:ext>
            </a:extLst>
          </p:cNvPr>
          <p:cNvCxnSpPr>
            <a:cxnSpLocks/>
            <a:stCxn id="32" idx="5"/>
            <a:endCxn id="34" idx="3"/>
          </p:cNvCxnSpPr>
          <p:nvPr/>
        </p:nvCxnSpPr>
        <p:spPr>
          <a:xfrm flipH="1" flipV="1">
            <a:off x="4336446" y="4669122"/>
            <a:ext cx="1571997" cy="6091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23C41A2-E71E-634C-9341-3DE922611992}"/>
              </a:ext>
            </a:extLst>
          </p:cNvPr>
          <p:cNvCxnSpPr>
            <a:cxnSpLocks/>
            <a:stCxn id="30" idx="5"/>
            <a:endCxn id="34" idx="2"/>
          </p:cNvCxnSpPr>
          <p:nvPr/>
        </p:nvCxnSpPr>
        <p:spPr>
          <a:xfrm flipH="1" flipV="1">
            <a:off x="4353743" y="4627363"/>
            <a:ext cx="3180473" cy="412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C92597E-6195-1B41-84E5-C717584B4E66}"/>
              </a:ext>
            </a:extLst>
          </p:cNvPr>
          <p:cNvGrpSpPr/>
          <p:nvPr/>
        </p:nvGrpSpPr>
        <p:grpSpPr>
          <a:xfrm>
            <a:off x="3929981" y="1285777"/>
            <a:ext cx="4117365" cy="4195393"/>
            <a:chOff x="3929981" y="1285777"/>
            <a:chExt cx="4117365" cy="4195393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24454139-A3F0-3140-8ADD-12A662742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606739" y="1285777"/>
              <a:ext cx="729413" cy="960104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20D32F5-DB96-DF40-BD68-D211C504F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205009" y="3851804"/>
              <a:ext cx="729413" cy="960104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10E38604-6079-E441-8A50-420E466FB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317933" y="1841526"/>
              <a:ext cx="729413" cy="960104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B1E23372-44B2-394B-BC1C-4955DA4FA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929981" y="3846603"/>
              <a:ext cx="729413" cy="960104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29021FD-B0A7-B047-AD9D-D8BEAE65A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933439" y="1841526"/>
              <a:ext cx="729413" cy="960104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F34A039-0626-4E47-AB82-92C96566C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585496" y="4521066"/>
              <a:ext cx="729413" cy="96010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7BF97D-6261-2540-A426-895DBF7AE55B}"/>
                  </a:ext>
                </a:extLst>
              </p:cNvPr>
              <p:cNvSpPr txBox="1"/>
              <p:nvPr/>
            </p:nvSpPr>
            <p:spPr>
              <a:xfrm>
                <a:off x="3430456" y="2056710"/>
                <a:ext cx="6723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7BF97D-6261-2540-A426-895DBF7AE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456" y="2056710"/>
                <a:ext cx="672364" cy="584775"/>
              </a:xfrm>
              <a:prstGeom prst="rect">
                <a:avLst/>
              </a:prstGeom>
              <a:blipFill>
                <a:blip r:embed="rId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B1D55E-FE7A-604B-842D-6EC093AB3E06}"/>
                  </a:ext>
                </a:extLst>
              </p:cNvPr>
              <p:cNvSpPr txBox="1"/>
              <p:nvPr/>
            </p:nvSpPr>
            <p:spPr>
              <a:xfrm>
                <a:off x="5164203" y="1295908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B1D55E-FE7A-604B-842D-6EC093AB3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203" y="1295908"/>
                <a:ext cx="681853" cy="584775"/>
              </a:xfrm>
              <a:prstGeom prst="rect">
                <a:avLst/>
              </a:prstGeom>
              <a:blipFill>
                <a:blip r:embed="rId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EEB8C7B-783C-E54A-B54D-167D7439BE3B}"/>
                  </a:ext>
                </a:extLst>
              </p:cNvPr>
              <p:cNvSpPr txBox="1"/>
              <p:nvPr/>
            </p:nvSpPr>
            <p:spPr>
              <a:xfrm>
                <a:off x="7862321" y="1926014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EEB8C7B-783C-E54A-B54D-167D7439B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321" y="1926014"/>
                <a:ext cx="681853" cy="584775"/>
              </a:xfrm>
              <a:prstGeom prst="rect">
                <a:avLst/>
              </a:prstGeom>
              <a:blipFill>
                <a:blip r:embed="rId8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3D287D9-046E-194F-9140-1E4FA0E6AAF2}"/>
                  </a:ext>
                </a:extLst>
              </p:cNvPr>
              <p:cNvSpPr txBox="1"/>
              <p:nvPr/>
            </p:nvSpPr>
            <p:spPr>
              <a:xfrm>
                <a:off x="7699936" y="3936291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3D287D9-046E-194F-9140-1E4FA0E6A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936" y="3936291"/>
                <a:ext cx="681853" cy="584775"/>
              </a:xfrm>
              <a:prstGeom prst="rect">
                <a:avLst/>
              </a:prstGeom>
              <a:blipFill>
                <a:blip r:embed="rId9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99E3ED5-C025-B04C-A46B-881724EBF285}"/>
                  </a:ext>
                </a:extLst>
              </p:cNvPr>
              <p:cNvSpPr txBox="1"/>
              <p:nvPr/>
            </p:nvSpPr>
            <p:spPr>
              <a:xfrm>
                <a:off x="6252198" y="5001118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99E3ED5-C025-B04C-A46B-881724EBF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198" y="5001118"/>
                <a:ext cx="681853" cy="584775"/>
              </a:xfrm>
              <a:prstGeom prst="rect">
                <a:avLst/>
              </a:prstGeom>
              <a:blipFill>
                <a:blip r:embed="rId10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920E7F5-62C8-6E43-9827-431F66273C29}"/>
                  </a:ext>
                </a:extLst>
              </p:cNvPr>
              <p:cNvSpPr txBox="1"/>
              <p:nvPr/>
            </p:nvSpPr>
            <p:spPr>
              <a:xfrm>
                <a:off x="3446454" y="4376267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920E7F5-62C8-6E43-9827-431F66273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454" y="4376267"/>
                <a:ext cx="681853" cy="584775"/>
              </a:xfrm>
              <a:prstGeom prst="rect">
                <a:avLst/>
              </a:prstGeom>
              <a:blipFill>
                <a:blip r:embed="rId11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58">
            <a:extLst>
              <a:ext uri="{FF2B5EF4-FFF2-40B4-BE49-F238E27FC236}">
                <a16:creationId xmlns:a16="http://schemas.microsoft.com/office/drawing/2014/main" id="{301EDFCE-04B2-7049-AEF7-53CC41EBE7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37552" y="1880683"/>
            <a:ext cx="862148" cy="88219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E21D2DE-64A0-8C41-9B61-D3CB9D6E7A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27777" y="4608047"/>
            <a:ext cx="862148" cy="8821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612CA2A7-0ABD-4F48-ADE9-E94EC9C4B6E6}"/>
                  </a:ext>
                </a:extLst>
              </p:cNvPr>
              <p:cNvSpPr/>
              <p:nvPr/>
            </p:nvSpPr>
            <p:spPr>
              <a:xfrm>
                <a:off x="231909" y="1162304"/>
                <a:ext cx="4029848" cy="665703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Compute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612CA2A7-0ABD-4F48-ADE9-E94EC9C4B6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09" y="1162304"/>
                <a:ext cx="4029848" cy="665703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6C348B4E-AEA3-1C44-8C8E-C1FA0AF7619D}"/>
                  </a:ext>
                </a:extLst>
              </p:cNvPr>
              <p:cNvSpPr/>
              <p:nvPr/>
            </p:nvSpPr>
            <p:spPr>
              <a:xfrm>
                <a:off x="2151605" y="5096012"/>
                <a:ext cx="2836524" cy="665703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Hide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6C348B4E-AEA3-1C44-8C8E-C1FA0AF76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605" y="5096012"/>
                <a:ext cx="2836524" cy="665703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4869C01B-1CAD-8742-988F-2EF625D2D6C7}"/>
              </a:ext>
            </a:extLst>
          </p:cNvPr>
          <p:cNvSpPr/>
          <p:nvPr/>
        </p:nvSpPr>
        <p:spPr>
          <a:xfrm>
            <a:off x="8756605" y="690963"/>
            <a:ext cx="2836524" cy="66570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254000" dist="63500" dir="29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Passive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950EE01-22FF-3D44-A8F2-7F8E164FC7EB}"/>
              </a:ext>
            </a:extLst>
          </p:cNvPr>
          <p:cNvSpPr/>
          <p:nvPr/>
        </p:nvSpPr>
        <p:spPr>
          <a:xfrm>
            <a:off x="8403559" y="1573918"/>
            <a:ext cx="2836524" cy="66570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254000" dist="63500" dir="29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Active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28F5E9F-DDB4-1E45-8E98-1E96C78975D6}"/>
              </a:ext>
            </a:extLst>
          </p:cNvPr>
          <p:cNvSpPr/>
          <p:nvPr/>
        </p:nvSpPr>
        <p:spPr>
          <a:xfrm>
            <a:off x="0" y="13854"/>
            <a:ext cx="12174223" cy="6858001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A50E658-0C11-9A40-BC7F-F2C7E5B26088}"/>
              </a:ext>
            </a:extLst>
          </p:cNvPr>
          <p:cNvSpPr/>
          <p:nvPr/>
        </p:nvSpPr>
        <p:spPr>
          <a:xfrm>
            <a:off x="5176014" y="300472"/>
            <a:ext cx="1390149" cy="780982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MPC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A4903D8-012B-3F46-9E07-7DAEC61EC274}"/>
              </a:ext>
            </a:extLst>
          </p:cNvPr>
          <p:cNvSpPr/>
          <p:nvPr/>
        </p:nvSpPr>
        <p:spPr>
          <a:xfrm>
            <a:off x="1929901" y="3730979"/>
            <a:ext cx="7974082" cy="27590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Communication topology is </a:t>
            </a:r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public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5"/>
                </a:solidFill>
              </a:rPr>
              <a:t>Complete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graph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General</a:t>
            </a:r>
            <a:r>
              <a:rPr lang="en-US" sz="2400" dirty="0"/>
              <a:t> </a:t>
            </a:r>
            <a:r>
              <a:rPr lang="en-US" sz="2400" b="1" dirty="0">
                <a:solidFill>
                  <a:schemeClr val="accent5"/>
                </a:solidFill>
              </a:rPr>
              <a:t>public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topologies</a:t>
            </a:r>
            <a:br>
              <a:rPr lang="en-US" sz="24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[Dolev-Dwork-Waarts-Yung’93, ..., Halevi-Ishai-Jain-Kushilevitz-Rabin’2016]</a:t>
            </a:r>
            <a:endParaRPr lang="en-US" sz="2400" dirty="0"/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98BB67F0-7178-3840-8FFC-60574548D14F}"/>
              </a:ext>
            </a:extLst>
          </p:cNvPr>
          <p:cNvSpPr/>
          <p:nvPr/>
        </p:nvSpPr>
        <p:spPr>
          <a:xfrm>
            <a:off x="1929901" y="1517709"/>
            <a:ext cx="7974082" cy="21234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Multiparty Computation (MPC) [Yao’86, Goldreich-Micali-Wigderson’87]:</a:t>
            </a:r>
          </a:p>
          <a:p>
            <a:r>
              <a:rPr lang="en-US" sz="2400" dirty="0">
                <a:solidFill>
                  <a:schemeClr val="tx1"/>
                </a:solidFill>
                <a:latin typeface="Book Antiqua" panose="02040602050305030304" pitchFamily="18" charset="0"/>
              </a:rPr>
              <a:t>	multiple parties can jointly compute </a:t>
            </a:r>
            <a:br>
              <a:rPr lang="en-US" sz="2400" dirty="0">
                <a:solidFill>
                  <a:schemeClr val="tx1"/>
                </a:solidFill>
                <a:latin typeface="Book Antiqua" panose="020406020503050303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Book Antiqua" panose="02040602050305030304" pitchFamily="18" charset="0"/>
              </a:rPr>
              <a:t>	a function of their private inputs, </a:t>
            </a:r>
            <a:br>
              <a:rPr lang="en-US" sz="2400" dirty="0">
                <a:solidFill>
                  <a:schemeClr val="tx1"/>
                </a:solidFill>
                <a:latin typeface="Book Antiqua" panose="020406020503050303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Book Antiqua" panose="02040602050305030304" pitchFamily="18" charset="0"/>
              </a:rPr>
              <a:t>	while </a:t>
            </a:r>
            <a:r>
              <a:rPr lang="en-US" sz="2400" i="1" dirty="0">
                <a:solidFill>
                  <a:schemeClr val="tx1"/>
                </a:solidFill>
                <a:latin typeface="Book Antiqua" panose="02040602050305030304" pitchFamily="18" charset="0"/>
              </a:rPr>
              <a:t>revealing nothing beyond the output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BDE734F5-100E-704D-992A-0634843BD6DA}"/>
              </a:ext>
            </a:extLst>
          </p:cNvPr>
          <p:cNvSpPr/>
          <p:nvPr/>
        </p:nvSpPr>
        <p:spPr>
          <a:xfrm>
            <a:off x="2892804" y="3610638"/>
            <a:ext cx="5595443" cy="790879"/>
          </a:xfrm>
          <a:prstGeom prst="roundRect">
            <a:avLst/>
          </a:prstGeom>
          <a:solidFill>
            <a:srgbClr val="FFDA8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What about 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metadata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?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710CEE62-9C7A-AA4D-A557-9C8C13810BBE}"/>
              </a:ext>
            </a:extLst>
          </p:cNvPr>
          <p:cNvSpPr/>
          <p:nvPr/>
        </p:nvSpPr>
        <p:spPr>
          <a:xfrm>
            <a:off x="2864607" y="2448456"/>
            <a:ext cx="5595443" cy="79087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Privacy for your data!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53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06E5B12-21B2-6946-88C7-9783BB29BE4D}"/>
              </a:ext>
            </a:extLst>
          </p:cNvPr>
          <p:cNvSpPr txBox="1"/>
          <p:nvPr/>
        </p:nvSpPr>
        <p:spPr>
          <a:xfrm>
            <a:off x="188947" y="300472"/>
            <a:ext cx="261642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3">
                    <a:lumMod val="50000"/>
                  </a:schemeClr>
                </a:solidFill>
              </a:rPr>
              <a:t>Functionality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B03EDF-2A17-9C40-9A9D-B15EE09C3996}"/>
              </a:ext>
            </a:extLst>
          </p:cNvPr>
          <p:cNvSpPr txBox="1"/>
          <p:nvPr/>
        </p:nvSpPr>
        <p:spPr>
          <a:xfrm>
            <a:off x="9195966" y="448488"/>
            <a:ext cx="169148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Security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FE6927-B306-694D-994B-802F402E2952}"/>
              </a:ext>
            </a:extLst>
          </p:cNvPr>
          <p:cNvSpPr txBox="1"/>
          <p:nvPr/>
        </p:nvSpPr>
        <p:spPr>
          <a:xfrm>
            <a:off x="6907149" y="5831701"/>
            <a:ext cx="151644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Privacy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1544EEA-F82A-A945-90E9-8F88D6EE66EA}"/>
              </a:ext>
            </a:extLst>
          </p:cNvPr>
          <p:cNvGrpSpPr/>
          <p:nvPr/>
        </p:nvGrpSpPr>
        <p:grpSpPr>
          <a:xfrm>
            <a:off x="2357913" y="425950"/>
            <a:ext cx="6986014" cy="5990526"/>
            <a:chOff x="2071914" y="226697"/>
            <a:chExt cx="7518775" cy="644737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C6CDF80-AA60-E145-A05E-7925FFB8DAC5}"/>
                </a:ext>
              </a:extLst>
            </p:cNvPr>
            <p:cNvSpPr/>
            <p:nvPr/>
          </p:nvSpPr>
          <p:spPr>
            <a:xfrm>
              <a:off x="2071914" y="229634"/>
              <a:ext cx="2927131" cy="292713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6EACDB9-F605-B04A-B255-23D38D563934}"/>
                </a:ext>
              </a:extLst>
            </p:cNvPr>
            <p:cNvSpPr/>
            <p:nvPr/>
          </p:nvSpPr>
          <p:spPr>
            <a:xfrm>
              <a:off x="6663558" y="226697"/>
              <a:ext cx="2927131" cy="292713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29C79B4-6CD3-D84C-A5F3-A00DA9A529AA}"/>
                </a:ext>
              </a:extLst>
            </p:cNvPr>
            <p:cNvSpPr/>
            <p:nvPr/>
          </p:nvSpPr>
          <p:spPr>
            <a:xfrm>
              <a:off x="4346027" y="3746936"/>
              <a:ext cx="2927131" cy="292713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656D062-EEF0-5145-9479-0ED94A736138}"/>
                </a:ext>
              </a:extLst>
            </p:cNvPr>
            <p:cNvCxnSpPr>
              <a:cxnSpLocks/>
              <a:stCxn id="4" idx="5"/>
            </p:cNvCxnSpPr>
            <p:nvPr/>
          </p:nvCxnSpPr>
          <p:spPr>
            <a:xfrm>
              <a:off x="4570377" y="2728097"/>
              <a:ext cx="1198873" cy="463955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DC1E14B-2828-3042-89A7-1B163E5F20F0}"/>
                </a:ext>
              </a:extLst>
            </p:cNvPr>
            <p:cNvCxnSpPr>
              <a:cxnSpLocks/>
              <a:endCxn id="5" idx="3"/>
            </p:cNvCxnSpPr>
            <p:nvPr/>
          </p:nvCxnSpPr>
          <p:spPr>
            <a:xfrm flipV="1">
              <a:off x="5809592" y="2725160"/>
              <a:ext cx="1282634" cy="42866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588626F-783F-8F42-B044-7C985AB405F9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5809593" y="3153828"/>
              <a:ext cx="0" cy="593108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37A1431-A165-2649-BB81-6814C69CF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3493" y="803838"/>
              <a:ext cx="1805233" cy="1805233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FB721DB-CA8F-3048-A319-E1EE32CDC7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202" t="19636" r="27354" b="8048"/>
            <a:stretch/>
          </p:blipFill>
          <p:spPr>
            <a:xfrm>
              <a:off x="7497508" y="803838"/>
              <a:ext cx="1259231" cy="1805233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C75FD3A-7A5C-F040-B558-9033446FFF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252" t="15105" r="19796"/>
            <a:stretch/>
          </p:blipFill>
          <p:spPr>
            <a:xfrm>
              <a:off x="4977335" y="4139198"/>
              <a:ext cx="1664513" cy="2142605"/>
            </a:xfrm>
            <a:prstGeom prst="rect">
              <a:avLst/>
            </a:prstGeom>
          </p:spPr>
        </p:pic>
      </p:grp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52FD86-6CFC-DD4E-A6FC-A18BEB635B8E}"/>
              </a:ext>
            </a:extLst>
          </p:cNvPr>
          <p:cNvSpPr/>
          <p:nvPr/>
        </p:nvSpPr>
        <p:spPr>
          <a:xfrm>
            <a:off x="5176014" y="300472"/>
            <a:ext cx="1390149" cy="780982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MPC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570A30-FC6C-574D-9EC1-4433860332DC}"/>
              </a:ext>
            </a:extLst>
          </p:cNvPr>
          <p:cNvSpPr/>
          <p:nvPr/>
        </p:nvSpPr>
        <p:spPr>
          <a:xfrm>
            <a:off x="17777" y="13854"/>
            <a:ext cx="12174223" cy="6858001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A50E658-0C11-9A40-BC7F-F2C7E5B26088}"/>
              </a:ext>
            </a:extLst>
          </p:cNvPr>
          <p:cNvSpPr/>
          <p:nvPr/>
        </p:nvSpPr>
        <p:spPr>
          <a:xfrm>
            <a:off x="5176014" y="300472"/>
            <a:ext cx="1390149" cy="780982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MPC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84969E-A73D-5349-9864-3DBCFF38A87A}"/>
              </a:ext>
            </a:extLst>
          </p:cNvPr>
          <p:cNvCxnSpPr>
            <a:cxnSpLocks/>
            <a:stCxn id="27" idx="1"/>
            <a:endCxn id="30" idx="0"/>
          </p:cNvCxnSpPr>
          <p:nvPr/>
        </p:nvCxnSpPr>
        <p:spPr>
          <a:xfrm>
            <a:off x="4339396" y="2528086"/>
            <a:ext cx="3236579" cy="20397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EDC6DD5-5F80-C242-ABF2-8333F96395C9}"/>
              </a:ext>
            </a:extLst>
          </p:cNvPr>
          <p:cNvCxnSpPr>
            <a:cxnSpLocks/>
            <a:stCxn id="27" idx="3"/>
            <a:endCxn id="32" idx="6"/>
          </p:cNvCxnSpPr>
          <p:nvPr/>
        </p:nvCxnSpPr>
        <p:spPr>
          <a:xfrm>
            <a:off x="4339396" y="2611604"/>
            <a:ext cx="1551750" cy="26248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043B5A-DB98-EB49-AEFE-B5A86DBCD8FC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5991961" y="2142693"/>
            <a:ext cx="1584014" cy="24251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493AEC5-DFD8-7E48-ABFF-82486143768A}"/>
              </a:ext>
            </a:extLst>
          </p:cNvPr>
          <p:cNvCxnSpPr>
            <a:cxnSpLocks/>
            <a:stCxn id="27" idx="0"/>
            <a:endCxn id="28" idx="7"/>
          </p:cNvCxnSpPr>
          <p:nvPr/>
        </p:nvCxnSpPr>
        <p:spPr>
          <a:xfrm flipV="1">
            <a:off x="4297637" y="2059175"/>
            <a:ext cx="1610806" cy="4516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CACB7E0-7C28-4E4C-B390-3F0098B77A90}"/>
              </a:ext>
            </a:extLst>
          </p:cNvPr>
          <p:cNvCxnSpPr>
            <a:cxnSpLocks/>
            <a:stCxn id="27" idx="3"/>
            <a:endCxn id="34" idx="1"/>
          </p:cNvCxnSpPr>
          <p:nvPr/>
        </p:nvCxnSpPr>
        <p:spPr>
          <a:xfrm flipH="1">
            <a:off x="4336446" y="2611604"/>
            <a:ext cx="2950" cy="197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5B43FBE4-54F5-824E-B76E-5AEAD4790221}"/>
              </a:ext>
            </a:extLst>
          </p:cNvPr>
          <p:cNvSpPr/>
          <p:nvPr/>
        </p:nvSpPr>
        <p:spPr>
          <a:xfrm flipH="1">
            <a:off x="4238581" y="2510789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53634E4-C1C0-734C-A378-B23ECE7228A8}"/>
              </a:ext>
            </a:extLst>
          </p:cNvPr>
          <p:cNvSpPr/>
          <p:nvPr/>
        </p:nvSpPr>
        <p:spPr>
          <a:xfrm flipH="1">
            <a:off x="5891146" y="2041878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350120F-B124-804C-B769-0910F4AEC9E7}"/>
              </a:ext>
            </a:extLst>
          </p:cNvPr>
          <p:cNvSpPr/>
          <p:nvPr/>
        </p:nvSpPr>
        <p:spPr>
          <a:xfrm flipH="1">
            <a:off x="7623583" y="2540670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CAC89BC-D658-7F4D-92E0-5D360658AF5D}"/>
              </a:ext>
            </a:extLst>
          </p:cNvPr>
          <p:cNvSpPr/>
          <p:nvPr/>
        </p:nvSpPr>
        <p:spPr>
          <a:xfrm flipH="1">
            <a:off x="7516919" y="4567840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9040CB-B426-644E-8D4C-26544998C174}"/>
              </a:ext>
            </a:extLst>
          </p:cNvPr>
          <p:cNvSpPr/>
          <p:nvPr/>
        </p:nvSpPr>
        <p:spPr>
          <a:xfrm flipH="1">
            <a:off x="5891146" y="5177440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96D2A1E-75BA-0447-A7F3-1383D91ED982}"/>
              </a:ext>
            </a:extLst>
          </p:cNvPr>
          <p:cNvSpPr/>
          <p:nvPr/>
        </p:nvSpPr>
        <p:spPr>
          <a:xfrm flipH="1">
            <a:off x="4235631" y="4568307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5FB53FB-F29B-ED49-BE1C-0721FA9E8839}"/>
              </a:ext>
            </a:extLst>
          </p:cNvPr>
          <p:cNvCxnSpPr>
            <a:cxnSpLocks/>
            <a:stCxn id="30" idx="5"/>
            <a:endCxn id="32" idx="1"/>
          </p:cNvCxnSpPr>
          <p:nvPr/>
        </p:nvCxnSpPr>
        <p:spPr>
          <a:xfrm flipH="1">
            <a:off x="5991961" y="4668655"/>
            <a:ext cx="1542255" cy="526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4DD5D79-185C-1644-BF3B-7614B336495B}"/>
              </a:ext>
            </a:extLst>
          </p:cNvPr>
          <p:cNvCxnSpPr>
            <a:cxnSpLocks/>
            <a:stCxn id="29" idx="4"/>
          </p:cNvCxnSpPr>
          <p:nvPr/>
        </p:nvCxnSpPr>
        <p:spPr>
          <a:xfrm flipH="1">
            <a:off x="7569715" y="2658782"/>
            <a:ext cx="112924" cy="18445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FE0DE5D-1F3D-054D-BC1A-0AFB5730CF6F}"/>
              </a:ext>
            </a:extLst>
          </p:cNvPr>
          <p:cNvCxnSpPr>
            <a:cxnSpLocks/>
            <a:stCxn id="32" idx="5"/>
            <a:endCxn id="34" idx="3"/>
          </p:cNvCxnSpPr>
          <p:nvPr/>
        </p:nvCxnSpPr>
        <p:spPr>
          <a:xfrm flipH="1" flipV="1">
            <a:off x="4336446" y="4669122"/>
            <a:ext cx="1571997" cy="6091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23C41A2-E71E-634C-9341-3DE922611992}"/>
              </a:ext>
            </a:extLst>
          </p:cNvPr>
          <p:cNvCxnSpPr>
            <a:cxnSpLocks/>
            <a:stCxn id="30" idx="5"/>
            <a:endCxn id="34" idx="2"/>
          </p:cNvCxnSpPr>
          <p:nvPr/>
        </p:nvCxnSpPr>
        <p:spPr>
          <a:xfrm flipH="1" flipV="1">
            <a:off x="4353743" y="4627363"/>
            <a:ext cx="3180473" cy="412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C92597E-6195-1B41-84E5-C717584B4E66}"/>
              </a:ext>
            </a:extLst>
          </p:cNvPr>
          <p:cNvGrpSpPr/>
          <p:nvPr/>
        </p:nvGrpSpPr>
        <p:grpSpPr>
          <a:xfrm>
            <a:off x="3929981" y="1285777"/>
            <a:ext cx="4117365" cy="4195393"/>
            <a:chOff x="3929981" y="1285777"/>
            <a:chExt cx="4117365" cy="4195393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24454139-A3F0-3140-8ADD-12A662742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606739" y="1285777"/>
              <a:ext cx="729413" cy="960104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20D32F5-DB96-DF40-BD68-D211C504F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205009" y="3851804"/>
              <a:ext cx="729413" cy="960104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10E38604-6079-E441-8A50-420E466FB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317933" y="1841526"/>
              <a:ext cx="729413" cy="960104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B1E23372-44B2-394B-BC1C-4955DA4FA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929981" y="3846603"/>
              <a:ext cx="729413" cy="960104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29021FD-B0A7-B047-AD9D-D8BEAE65A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933439" y="1841526"/>
              <a:ext cx="729413" cy="960104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F34A039-0626-4E47-AB82-92C96566C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585496" y="4521066"/>
              <a:ext cx="729413" cy="96010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7BF97D-6261-2540-A426-895DBF7AE55B}"/>
                  </a:ext>
                </a:extLst>
              </p:cNvPr>
              <p:cNvSpPr txBox="1"/>
              <p:nvPr/>
            </p:nvSpPr>
            <p:spPr>
              <a:xfrm>
                <a:off x="3430456" y="2056710"/>
                <a:ext cx="6723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7BF97D-6261-2540-A426-895DBF7AE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456" y="2056710"/>
                <a:ext cx="672364" cy="584775"/>
              </a:xfrm>
              <a:prstGeom prst="rect">
                <a:avLst/>
              </a:prstGeom>
              <a:blipFill>
                <a:blip r:embed="rId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B1D55E-FE7A-604B-842D-6EC093AB3E06}"/>
                  </a:ext>
                </a:extLst>
              </p:cNvPr>
              <p:cNvSpPr txBox="1"/>
              <p:nvPr/>
            </p:nvSpPr>
            <p:spPr>
              <a:xfrm>
                <a:off x="5164203" y="1295908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B1D55E-FE7A-604B-842D-6EC093AB3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203" y="1295908"/>
                <a:ext cx="681853" cy="584775"/>
              </a:xfrm>
              <a:prstGeom prst="rect">
                <a:avLst/>
              </a:prstGeom>
              <a:blipFill>
                <a:blip r:embed="rId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EEB8C7B-783C-E54A-B54D-167D7439BE3B}"/>
                  </a:ext>
                </a:extLst>
              </p:cNvPr>
              <p:cNvSpPr txBox="1"/>
              <p:nvPr/>
            </p:nvSpPr>
            <p:spPr>
              <a:xfrm>
                <a:off x="7862321" y="1926014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EEB8C7B-783C-E54A-B54D-167D7439B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321" y="1926014"/>
                <a:ext cx="681853" cy="584775"/>
              </a:xfrm>
              <a:prstGeom prst="rect">
                <a:avLst/>
              </a:prstGeom>
              <a:blipFill>
                <a:blip r:embed="rId8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3D287D9-046E-194F-9140-1E4FA0E6AAF2}"/>
                  </a:ext>
                </a:extLst>
              </p:cNvPr>
              <p:cNvSpPr txBox="1"/>
              <p:nvPr/>
            </p:nvSpPr>
            <p:spPr>
              <a:xfrm>
                <a:off x="7699936" y="3936291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3D287D9-046E-194F-9140-1E4FA0E6A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936" y="3936291"/>
                <a:ext cx="681853" cy="584775"/>
              </a:xfrm>
              <a:prstGeom prst="rect">
                <a:avLst/>
              </a:prstGeom>
              <a:blipFill>
                <a:blip r:embed="rId9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99E3ED5-C025-B04C-A46B-881724EBF285}"/>
                  </a:ext>
                </a:extLst>
              </p:cNvPr>
              <p:cNvSpPr txBox="1"/>
              <p:nvPr/>
            </p:nvSpPr>
            <p:spPr>
              <a:xfrm>
                <a:off x="6252198" y="5001118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99E3ED5-C025-B04C-A46B-881724EBF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198" y="5001118"/>
                <a:ext cx="681853" cy="584775"/>
              </a:xfrm>
              <a:prstGeom prst="rect">
                <a:avLst/>
              </a:prstGeom>
              <a:blipFill>
                <a:blip r:embed="rId10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920E7F5-62C8-6E43-9827-431F66273C29}"/>
                  </a:ext>
                </a:extLst>
              </p:cNvPr>
              <p:cNvSpPr txBox="1"/>
              <p:nvPr/>
            </p:nvSpPr>
            <p:spPr>
              <a:xfrm>
                <a:off x="3446454" y="4376267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920E7F5-62C8-6E43-9827-431F66273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454" y="4376267"/>
                <a:ext cx="681853" cy="584775"/>
              </a:xfrm>
              <a:prstGeom prst="rect">
                <a:avLst/>
              </a:prstGeom>
              <a:blipFill>
                <a:blip r:embed="rId11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58">
            <a:extLst>
              <a:ext uri="{FF2B5EF4-FFF2-40B4-BE49-F238E27FC236}">
                <a16:creationId xmlns:a16="http://schemas.microsoft.com/office/drawing/2014/main" id="{301EDFCE-04B2-7049-AEF7-53CC41EBE7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37552" y="1880683"/>
            <a:ext cx="862148" cy="88219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E21D2DE-64A0-8C41-9B61-D3CB9D6E7A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27777" y="4608047"/>
            <a:ext cx="862148" cy="8821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612CA2A7-0ABD-4F48-ADE9-E94EC9C4B6E6}"/>
                  </a:ext>
                </a:extLst>
              </p:cNvPr>
              <p:cNvSpPr/>
              <p:nvPr/>
            </p:nvSpPr>
            <p:spPr>
              <a:xfrm>
                <a:off x="231909" y="1162304"/>
                <a:ext cx="4029848" cy="665703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Compute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612CA2A7-0ABD-4F48-ADE9-E94EC9C4B6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09" y="1162304"/>
                <a:ext cx="4029848" cy="665703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6C348B4E-AEA3-1C44-8C8E-C1FA0AF7619D}"/>
                  </a:ext>
                </a:extLst>
              </p:cNvPr>
              <p:cNvSpPr/>
              <p:nvPr/>
            </p:nvSpPr>
            <p:spPr>
              <a:xfrm>
                <a:off x="2151605" y="5096012"/>
                <a:ext cx="2836524" cy="665703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Hide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6C348B4E-AEA3-1C44-8C8E-C1FA0AF76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605" y="5096012"/>
                <a:ext cx="2836524" cy="665703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4869C01B-1CAD-8742-988F-2EF625D2D6C7}"/>
              </a:ext>
            </a:extLst>
          </p:cNvPr>
          <p:cNvSpPr/>
          <p:nvPr/>
        </p:nvSpPr>
        <p:spPr>
          <a:xfrm>
            <a:off x="8756605" y="690963"/>
            <a:ext cx="2836524" cy="66570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254000" dist="63500" dir="29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Passive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950EE01-22FF-3D44-A8F2-7F8E164FC7EB}"/>
              </a:ext>
            </a:extLst>
          </p:cNvPr>
          <p:cNvSpPr/>
          <p:nvPr/>
        </p:nvSpPr>
        <p:spPr>
          <a:xfrm>
            <a:off x="8403559" y="1573918"/>
            <a:ext cx="2836524" cy="66570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254000" dist="63500" dir="29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Active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6E63A5FC-3D9C-8340-AD82-22B029F0B7E6}"/>
              </a:ext>
            </a:extLst>
          </p:cNvPr>
          <p:cNvSpPr/>
          <p:nvPr/>
        </p:nvSpPr>
        <p:spPr>
          <a:xfrm>
            <a:off x="2151606" y="300472"/>
            <a:ext cx="7192322" cy="780982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Topology-Hiding Computation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A24C0F4A-9BA1-4549-8F5F-8C33EE36540A}"/>
              </a:ext>
            </a:extLst>
          </p:cNvPr>
          <p:cNvSpPr/>
          <p:nvPr/>
        </p:nvSpPr>
        <p:spPr>
          <a:xfrm>
            <a:off x="2748972" y="5932123"/>
            <a:ext cx="2836524" cy="66570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254000" dist="63500" dir="29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Hide </a:t>
            </a:r>
            <a:r>
              <a:rPr lang="en-US" sz="3200" b="1" dirty="0">
                <a:solidFill>
                  <a:schemeClr val="bg1"/>
                </a:solidFill>
              </a:rPr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147259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06E5B12-21B2-6946-88C7-9783BB29BE4D}"/>
              </a:ext>
            </a:extLst>
          </p:cNvPr>
          <p:cNvSpPr txBox="1"/>
          <p:nvPr/>
        </p:nvSpPr>
        <p:spPr>
          <a:xfrm>
            <a:off x="188947" y="300472"/>
            <a:ext cx="261642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3">
                    <a:lumMod val="50000"/>
                  </a:schemeClr>
                </a:solidFill>
              </a:rPr>
              <a:t>Functionality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B03EDF-2A17-9C40-9A9D-B15EE09C3996}"/>
              </a:ext>
            </a:extLst>
          </p:cNvPr>
          <p:cNvSpPr txBox="1"/>
          <p:nvPr/>
        </p:nvSpPr>
        <p:spPr>
          <a:xfrm>
            <a:off x="9195966" y="448488"/>
            <a:ext cx="169148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Security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FE6927-B306-694D-994B-802F402E2952}"/>
              </a:ext>
            </a:extLst>
          </p:cNvPr>
          <p:cNvSpPr txBox="1"/>
          <p:nvPr/>
        </p:nvSpPr>
        <p:spPr>
          <a:xfrm>
            <a:off x="6907149" y="5831701"/>
            <a:ext cx="151644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Privacy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1544EEA-F82A-A945-90E9-8F88D6EE66EA}"/>
              </a:ext>
            </a:extLst>
          </p:cNvPr>
          <p:cNvGrpSpPr/>
          <p:nvPr/>
        </p:nvGrpSpPr>
        <p:grpSpPr>
          <a:xfrm>
            <a:off x="2357913" y="425950"/>
            <a:ext cx="6986014" cy="5990526"/>
            <a:chOff x="2071914" y="226697"/>
            <a:chExt cx="7518775" cy="644737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C6CDF80-AA60-E145-A05E-7925FFB8DAC5}"/>
                </a:ext>
              </a:extLst>
            </p:cNvPr>
            <p:cNvSpPr/>
            <p:nvPr/>
          </p:nvSpPr>
          <p:spPr>
            <a:xfrm>
              <a:off x="2071914" y="229634"/>
              <a:ext cx="2927131" cy="292713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6EACDB9-F605-B04A-B255-23D38D563934}"/>
                </a:ext>
              </a:extLst>
            </p:cNvPr>
            <p:cNvSpPr/>
            <p:nvPr/>
          </p:nvSpPr>
          <p:spPr>
            <a:xfrm>
              <a:off x="6663558" y="226697"/>
              <a:ext cx="2927131" cy="292713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29C79B4-6CD3-D84C-A5F3-A00DA9A529AA}"/>
                </a:ext>
              </a:extLst>
            </p:cNvPr>
            <p:cNvSpPr/>
            <p:nvPr/>
          </p:nvSpPr>
          <p:spPr>
            <a:xfrm>
              <a:off x="4346027" y="3746936"/>
              <a:ext cx="2927131" cy="292713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656D062-EEF0-5145-9479-0ED94A736138}"/>
                </a:ext>
              </a:extLst>
            </p:cNvPr>
            <p:cNvCxnSpPr>
              <a:cxnSpLocks/>
              <a:stCxn id="4" idx="5"/>
            </p:cNvCxnSpPr>
            <p:nvPr/>
          </p:nvCxnSpPr>
          <p:spPr>
            <a:xfrm>
              <a:off x="4570377" y="2728097"/>
              <a:ext cx="1198873" cy="463955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DC1E14B-2828-3042-89A7-1B163E5F20F0}"/>
                </a:ext>
              </a:extLst>
            </p:cNvPr>
            <p:cNvCxnSpPr>
              <a:cxnSpLocks/>
              <a:endCxn id="5" idx="3"/>
            </p:cNvCxnSpPr>
            <p:nvPr/>
          </p:nvCxnSpPr>
          <p:spPr>
            <a:xfrm flipV="1">
              <a:off x="5809592" y="2725160"/>
              <a:ext cx="1282634" cy="42866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588626F-783F-8F42-B044-7C985AB405F9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5809593" y="3153828"/>
              <a:ext cx="0" cy="593108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37A1431-A165-2649-BB81-6814C69CF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3493" y="803838"/>
              <a:ext cx="1805233" cy="1805233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FB721DB-CA8F-3048-A319-E1EE32CDC7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202" t="19636" r="27354" b="8048"/>
            <a:stretch/>
          </p:blipFill>
          <p:spPr>
            <a:xfrm>
              <a:off x="7497508" y="803838"/>
              <a:ext cx="1259231" cy="1805233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C75FD3A-7A5C-F040-B558-9033446FFF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252" t="15105" r="19796"/>
            <a:stretch/>
          </p:blipFill>
          <p:spPr>
            <a:xfrm>
              <a:off x="4977335" y="4139198"/>
              <a:ext cx="1664513" cy="21426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0985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06E5B12-21B2-6946-88C7-9783BB29BE4D}"/>
              </a:ext>
            </a:extLst>
          </p:cNvPr>
          <p:cNvSpPr txBox="1"/>
          <p:nvPr/>
        </p:nvSpPr>
        <p:spPr>
          <a:xfrm>
            <a:off x="188947" y="300472"/>
            <a:ext cx="261642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3">
                    <a:lumMod val="50000"/>
                  </a:schemeClr>
                </a:solidFill>
              </a:rPr>
              <a:t>Functionality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B03EDF-2A17-9C40-9A9D-B15EE09C3996}"/>
              </a:ext>
            </a:extLst>
          </p:cNvPr>
          <p:cNvSpPr txBox="1"/>
          <p:nvPr/>
        </p:nvSpPr>
        <p:spPr>
          <a:xfrm>
            <a:off x="9195966" y="448488"/>
            <a:ext cx="169148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Security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FE6927-B306-694D-994B-802F402E2952}"/>
              </a:ext>
            </a:extLst>
          </p:cNvPr>
          <p:cNvSpPr txBox="1"/>
          <p:nvPr/>
        </p:nvSpPr>
        <p:spPr>
          <a:xfrm>
            <a:off x="6907149" y="5831701"/>
            <a:ext cx="151644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Privacy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1544EEA-F82A-A945-90E9-8F88D6EE66EA}"/>
              </a:ext>
            </a:extLst>
          </p:cNvPr>
          <p:cNvGrpSpPr/>
          <p:nvPr/>
        </p:nvGrpSpPr>
        <p:grpSpPr>
          <a:xfrm>
            <a:off x="2357913" y="425950"/>
            <a:ext cx="6986014" cy="5990526"/>
            <a:chOff x="2071914" y="226697"/>
            <a:chExt cx="7518775" cy="644737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C6CDF80-AA60-E145-A05E-7925FFB8DAC5}"/>
                </a:ext>
              </a:extLst>
            </p:cNvPr>
            <p:cNvSpPr/>
            <p:nvPr/>
          </p:nvSpPr>
          <p:spPr>
            <a:xfrm>
              <a:off x="2071914" y="229634"/>
              <a:ext cx="2927131" cy="292713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6EACDB9-F605-B04A-B255-23D38D563934}"/>
                </a:ext>
              </a:extLst>
            </p:cNvPr>
            <p:cNvSpPr/>
            <p:nvPr/>
          </p:nvSpPr>
          <p:spPr>
            <a:xfrm>
              <a:off x="6663558" y="226697"/>
              <a:ext cx="2927131" cy="292713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29C79B4-6CD3-D84C-A5F3-A00DA9A529AA}"/>
                </a:ext>
              </a:extLst>
            </p:cNvPr>
            <p:cNvSpPr/>
            <p:nvPr/>
          </p:nvSpPr>
          <p:spPr>
            <a:xfrm>
              <a:off x="4346027" y="3746936"/>
              <a:ext cx="2927131" cy="292713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656D062-EEF0-5145-9479-0ED94A736138}"/>
                </a:ext>
              </a:extLst>
            </p:cNvPr>
            <p:cNvCxnSpPr>
              <a:cxnSpLocks/>
              <a:stCxn id="4" idx="5"/>
            </p:cNvCxnSpPr>
            <p:nvPr/>
          </p:nvCxnSpPr>
          <p:spPr>
            <a:xfrm>
              <a:off x="4570377" y="2728097"/>
              <a:ext cx="1198873" cy="463955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DC1E14B-2828-3042-89A7-1B163E5F20F0}"/>
                </a:ext>
              </a:extLst>
            </p:cNvPr>
            <p:cNvCxnSpPr>
              <a:cxnSpLocks/>
              <a:endCxn id="5" idx="3"/>
            </p:cNvCxnSpPr>
            <p:nvPr/>
          </p:nvCxnSpPr>
          <p:spPr>
            <a:xfrm flipV="1">
              <a:off x="5809592" y="2725160"/>
              <a:ext cx="1282634" cy="42866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588626F-783F-8F42-B044-7C985AB405F9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5809593" y="3153828"/>
              <a:ext cx="0" cy="593108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37A1431-A165-2649-BB81-6814C69CF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3493" y="803838"/>
              <a:ext cx="1805233" cy="1805233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FB721DB-CA8F-3048-A319-E1EE32CDC7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202" t="19636" r="27354" b="8048"/>
            <a:stretch/>
          </p:blipFill>
          <p:spPr>
            <a:xfrm>
              <a:off x="7497508" y="803838"/>
              <a:ext cx="1259231" cy="1805233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C75FD3A-7A5C-F040-B558-9033446FFF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252" t="15105" r="19796"/>
            <a:stretch/>
          </p:blipFill>
          <p:spPr>
            <a:xfrm>
              <a:off x="4977335" y="4139198"/>
              <a:ext cx="1664513" cy="2142605"/>
            </a:xfrm>
            <a:prstGeom prst="rect">
              <a:avLst/>
            </a:prstGeom>
          </p:spPr>
        </p:pic>
      </p:grp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52FD86-6CFC-DD4E-A6FC-A18BEB635B8E}"/>
              </a:ext>
            </a:extLst>
          </p:cNvPr>
          <p:cNvSpPr/>
          <p:nvPr/>
        </p:nvSpPr>
        <p:spPr>
          <a:xfrm>
            <a:off x="5176014" y="300472"/>
            <a:ext cx="1390149" cy="780982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MPC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570A30-FC6C-574D-9EC1-4433860332DC}"/>
              </a:ext>
            </a:extLst>
          </p:cNvPr>
          <p:cNvSpPr/>
          <p:nvPr/>
        </p:nvSpPr>
        <p:spPr>
          <a:xfrm>
            <a:off x="17777" y="13854"/>
            <a:ext cx="12174223" cy="6858001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A50E658-0C11-9A40-BC7F-F2C7E5B26088}"/>
              </a:ext>
            </a:extLst>
          </p:cNvPr>
          <p:cNvSpPr/>
          <p:nvPr/>
        </p:nvSpPr>
        <p:spPr>
          <a:xfrm>
            <a:off x="5176014" y="300472"/>
            <a:ext cx="1390149" cy="780982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MPC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84969E-A73D-5349-9864-3DBCFF38A87A}"/>
              </a:ext>
            </a:extLst>
          </p:cNvPr>
          <p:cNvCxnSpPr>
            <a:cxnSpLocks/>
            <a:stCxn id="27" idx="1"/>
            <a:endCxn id="30" idx="0"/>
          </p:cNvCxnSpPr>
          <p:nvPr/>
        </p:nvCxnSpPr>
        <p:spPr>
          <a:xfrm>
            <a:off x="4339396" y="2528086"/>
            <a:ext cx="3236579" cy="20397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EDC6DD5-5F80-C242-ABF2-8333F96395C9}"/>
              </a:ext>
            </a:extLst>
          </p:cNvPr>
          <p:cNvCxnSpPr>
            <a:cxnSpLocks/>
            <a:stCxn id="27" idx="3"/>
            <a:endCxn id="32" idx="6"/>
          </p:cNvCxnSpPr>
          <p:nvPr/>
        </p:nvCxnSpPr>
        <p:spPr>
          <a:xfrm>
            <a:off x="4339396" y="2611604"/>
            <a:ext cx="1551750" cy="26248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043B5A-DB98-EB49-AEFE-B5A86DBCD8FC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5991961" y="2142693"/>
            <a:ext cx="1584014" cy="24251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493AEC5-DFD8-7E48-ABFF-82486143768A}"/>
              </a:ext>
            </a:extLst>
          </p:cNvPr>
          <p:cNvCxnSpPr>
            <a:cxnSpLocks/>
            <a:stCxn id="27" idx="0"/>
            <a:endCxn id="28" idx="7"/>
          </p:cNvCxnSpPr>
          <p:nvPr/>
        </p:nvCxnSpPr>
        <p:spPr>
          <a:xfrm flipV="1">
            <a:off x="4297637" y="2059175"/>
            <a:ext cx="1610806" cy="4516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CACB7E0-7C28-4E4C-B390-3F0098B77A90}"/>
              </a:ext>
            </a:extLst>
          </p:cNvPr>
          <p:cNvCxnSpPr>
            <a:cxnSpLocks/>
            <a:stCxn id="27" idx="3"/>
            <a:endCxn id="34" idx="1"/>
          </p:cNvCxnSpPr>
          <p:nvPr/>
        </p:nvCxnSpPr>
        <p:spPr>
          <a:xfrm flipH="1">
            <a:off x="4336446" y="2611604"/>
            <a:ext cx="2950" cy="197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5B43FBE4-54F5-824E-B76E-5AEAD4790221}"/>
              </a:ext>
            </a:extLst>
          </p:cNvPr>
          <p:cNvSpPr/>
          <p:nvPr/>
        </p:nvSpPr>
        <p:spPr>
          <a:xfrm flipH="1">
            <a:off x="4238581" y="2510789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53634E4-C1C0-734C-A378-B23ECE7228A8}"/>
              </a:ext>
            </a:extLst>
          </p:cNvPr>
          <p:cNvSpPr/>
          <p:nvPr/>
        </p:nvSpPr>
        <p:spPr>
          <a:xfrm flipH="1">
            <a:off x="5891146" y="2041878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350120F-B124-804C-B769-0910F4AEC9E7}"/>
              </a:ext>
            </a:extLst>
          </p:cNvPr>
          <p:cNvSpPr/>
          <p:nvPr/>
        </p:nvSpPr>
        <p:spPr>
          <a:xfrm flipH="1">
            <a:off x="7623583" y="2540670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CAC89BC-D658-7F4D-92E0-5D360658AF5D}"/>
              </a:ext>
            </a:extLst>
          </p:cNvPr>
          <p:cNvSpPr/>
          <p:nvPr/>
        </p:nvSpPr>
        <p:spPr>
          <a:xfrm flipH="1">
            <a:off x="7516919" y="4567840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9040CB-B426-644E-8D4C-26544998C174}"/>
              </a:ext>
            </a:extLst>
          </p:cNvPr>
          <p:cNvSpPr/>
          <p:nvPr/>
        </p:nvSpPr>
        <p:spPr>
          <a:xfrm flipH="1">
            <a:off x="5891146" y="5177440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96D2A1E-75BA-0447-A7F3-1383D91ED982}"/>
              </a:ext>
            </a:extLst>
          </p:cNvPr>
          <p:cNvSpPr/>
          <p:nvPr/>
        </p:nvSpPr>
        <p:spPr>
          <a:xfrm flipH="1">
            <a:off x="4235631" y="4568307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5FB53FB-F29B-ED49-BE1C-0721FA9E8839}"/>
              </a:ext>
            </a:extLst>
          </p:cNvPr>
          <p:cNvCxnSpPr>
            <a:cxnSpLocks/>
            <a:stCxn id="30" idx="5"/>
            <a:endCxn id="32" idx="1"/>
          </p:cNvCxnSpPr>
          <p:nvPr/>
        </p:nvCxnSpPr>
        <p:spPr>
          <a:xfrm flipH="1">
            <a:off x="5991961" y="4668655"/>
            <a:ext cx="1542255" cy="526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4DD5D79-185C-1644-BF3B-7614B336495B}"/>
              </a:ext>
            </a:extLst>
          </p:cNvPr>
          <p:cNvCxnSpPr>
            <a:cxnSpLocks/>
            <a:stCxn id="29" idx="4"/>
          </p:cNvCxnSpPr>
          <p:nvPr/>
        </p:nvCxnSpPr>
        <p:spPr>
          <a:xfrm flipH="1">
            <a:off x="7569715" y="2658782"/>
            <a:ext cx="112924" cy="18445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FE0DE5D-1F3D-054D-BC1A-0AFB5730CF6F}"/>
              </a:ext>
            </a:extLst>
          </p:cNvPr>
          <p:cNvCxnSpPr>
            <a:cxnSpLocks/>
            <a:stCxn id="32" idx="5"/>
            <a:endCxn id="34" idx="3"/>
          </p:cNvCxnSpPr>
          <p:nvPr/>
        </p:nvCxnSpPr>
        <p:spPr>
          <a:xfrm flipH="1" flipV="1">
            <a:off x="4336446" y="4669122"/>
            <a:ext cx="1571997" cy="6091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23C41A2-E71E-634C-9341-3DE922611992}"/>
              </a:ext>
            </a:extLst>
          </p:cNvPr>
          <p:cNvCxnSpPr>
            <a:cxnSpLocks/>
            <a:stCxn id="30" idx="5"/>
            <a:endCxn id="34" idx="2"/>
          </p:cNvCxnSpPr>
          <p:nvPr/>
        </p:nvCxnSpPr>
        <p:spPr>
          <a:xfrm flipH="1" flipV="1">
            <a:off x="4353743" y="4627363"/>
            <a:ext cx="3180473" cy="412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C92597E-6195-1B41-84E5-C717584B4E66}"/>
              </a:ext>
            </a:extLst>
          </p:cNvPr>
          <p:cNvGrpSpPr/>
          <p:nvPr/>
        </p:nvGrpSpPr>
        <p:grpSpPr>
          <a:xfrm>
            <a:off x="3929981" y="1285777"/>
            <a:ext cx="4117365" cy="4195393"/>
            <a:chOff x="3929981" y="1285777"/>
            <a:chExt cx="4117365" cy="4195393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24454139-A3F0-3140-8ADD-12A662742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606739" y="1285777"/>
              <a:ext cx="729413" cy="960104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20D32F5-DB96-DF40-BD68-D211C504F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205009" y="3851804"/>
              <a:ext cx="729413" cy="960104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10E38604-6079-E441-8A50-420E466FB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317933" y="1841526"/>
              <a:ext cx="729413" cy="960104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B1E23372-44B2-394B-BC1C-4955DA4FA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929981" y="3846603"/>
              <a:ext cx="729413" cy="960104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29021FD-B0A7-B047-AD9D-D8BEAE65A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933439" y="1841526"/>
              <a:ext cx="729413" cy="960104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F34A039-0626-4E47-AB82-92C96566C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585496" y="4521066"/>
              <a:ext cx="729413" cy="96010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7BF97D-6261-2540-A426-895DBF7AE55B}"/>
                  </a:ext>
                </a:extLst>
              </p:cNvPr>
              <p:cNvSpPr txBox="1"/>
              <p:nvPr/>
            </p:nvSpPr>
            <p:spPr>
              <a:xfrm>
                <a:off x="3430456" y="2056710"/>
                <a:ext cx="6723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7BF97D-6261-2540-A426-895DBF7AE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456" y="2056710"/>
                <a:ext cx="672364" cy="584775"/>
              </a:xfrm>
              <a:prstGeom prst="rect">
                <a:avLst/>
              </a:prstGeom>
              <a:blipFill>
                <a:blip r:embed="rId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B1D55E-FE7A-604B-842D-6EC093AB3E06}"/>
                  </a:ext>
                </a:extLst>
              </p:cNvPr>
              <p:cNvSpPr txBox="1"/>
              <p:nvPr/>
            </p:nvSpPr>
            <p:spPr>
              <a:xfrm>
                <a:off x="5164203" y="1295908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B1D55E-FE7A-604B-842D-6EC093AB3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203" y="1295908"/>
                <a:ext cx="681853" cy="584775"/>
              </a:xfrm>
              <a:prstGeom prst="rect">
                <a:avLst/>
              </a:prstGeom>
              <a:blipFill>
                <a:blip r:embed="rId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EEB8C7B-783C-E54A-B54D-167D7439BE3B}"/>
                  </a:ext>
                </a:extLst>
              </p:cNvPr>
              <p:cNvSpPr txBox="1"/>
              <p:nvPr/>
            </p:nvSpPr>
            <p:spPr>
              <a:xfrm>
                <a:off x="7862321" y="1926014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EEB8C7B-783C-E54A-B54D-167D7439B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321" y="1926014"/>
                <a:ext cx="681853" cy="584775"/>
              </a:xfrm>
              <a:prstGeom prst="rect">
                <a:avLst/>
              </a:prstGeom>
              <a:blipFill>
                <a:blip r:embed="rId8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3D287D9-046E-194F-9140-1E4FA0E6AAF2}"/>
                  </a:ext>
                </a:extLst>
              </p:cNvPr>
              <p:cNvSpPr txBox="1"/>
              <p:nvPr/>
            </p:nvSpPr>
            <p:spPr>
              <a:xfrm>
                <a:off x="7699936" y="3936291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3D287D9-046E-194F-9140-1E4FA0E6A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936" y="3936291"/>
                <a:ext cx="681853" cy="584775"/>
              </a:xfrm>
              <a:prstGeom prst="rect">
                <a:avLst/>
              </a:prstGeom>
              <a:blipFill>
                <a:blip r:embed="rId9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99E3ED5-C025-B04C-A46B-881724EBF285}"/>
                  </a:ext>
                </a:extLst>
              </p:cNvPr>
              <p:cNvSpPr txBox="1"/>
              <p:nvPr/>
            </p:nvSpPr>
            <p:spPr>
              <a:xfrm>
                <a:off x="6252198" y="5001118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99E3ED5-C025-B04C-A46B-881724EBF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198" y="5001118"/>
                <a:ext cx="681853" cy="584775"/>
              </a:xfrm>
              <a:prstGeom prst="rect">
                <a:avLst/>
              </a:prstGeom>
              <a:blipFill>
                <a:blip r:embed="rId10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920E7F5-62C8-6E43-9827-431F66273C29}"/>
                  </a:ext>
                </a:extLst>
              </p:cNvPr>
              <p:cNvSpPr txBox="1"/>
              <p:nvPr/>
            </p:nvSpPr>
            <p:spPr>
              <a:xfrm>
                <a:off x="3446454" y="4376267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920E7F5-62C8-6E43-9827-431F66273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454" y="4376267"/>
                <a:ext cx="681853" cy="584775"/>
              </a:xfrm>
              <a:prstGeom prst="rect">
                <a:avLst/>
              </a:prstGeom>
              <a:blipFill>
                <a:blip r:embed="rId11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58">
            <a:extLst>
              <a:ext uri="{FF2B5EF4-FFF2-40B4-BE49-F238E27FC236}">
                <a16:creationId xmlns:a16="http://schemas.microsoft.com/office/drawing/2014/main" id="{301EDFCE-04B2-7049-AEF7-53CC41EBE7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37552" y="1880683"/>
            <a:ext cx="862148" cy="88219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E21D2DE-64A0-8C41-9B61-D3CB9D6E7A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27777" y="4608047"/>
            <a:ext cx="862148" cy="8821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612CA2A7-0ABD-4F48-ADE9-E94EC9C4B6E6}"/>
                  </a:ext>
                </a:extLst>
              </p:cNvPr>
              <p:cNvSpPr/>
              <p:nvPr/>
            </p:nvSpPr>
            <p:spPr>
              <a:xfrm>
                <a:off x="231909" y="1162304"/>
                <a:ext cx="4029848" cy="665703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Compute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612CA2A7-0ABD-4F48-ADE9-E94EC9C4B6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09" y="1162304"/>
                <a:ext cx="4029848" cy="665703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6C348B4E-AEA3-1C44-8C8E-C1FA0AF7619D}"/>
                  </a:ext>
                </a:extLst>
              </p:cNvPr>
              <p:cNvSpPr/>
              <p:nvPr/>
            </p:nvSpPr>
            <p:spPr>
              <a:xfrm>
                <a:off x="2151605" y="5096012"/>
                <a:ext cx="2836524" cy="665703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Hide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6C348B4E-AEA3-1C44-8C8E-C1FA0AF76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605" y="5096012"/>
                <a:ext cx="2836524" cy="665703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4869C01B-1CAD-8742-988F-2EF625D2D6C7}"/>
              </a:ext>
            </a:extLst>
          </p:cNvPr>
          <p:cNvSpPr/>
          <p:nvPr/>
        </p:nvSpPr>
        <p:spPr>
          <a:xfrm>
            <a:off x="8756605" y="690963"/>
            <a:ext cx="2836524" cy="66570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254000" dist="63500" dir="29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Passive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950EE01-22FF-3D44-A8F2-7F8E164FC7EB}"/>
              </a:ext>
            </a:extLst>
          </p:cNvPr>
          <p:cNvSpPr/>
          <p:nvPr/>
        </p:nvSpPr>
        <p:spPr>
          <a:xfrm>
            <a:off x="8403559" y="1573918"/>
            <a:ext cx="2836524" cy="66570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254000" dist="63500" dir="29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Active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6E63A5FC-3D9C-8340-AD82-22B029F0B7E6}"/>
              </a:ext>
            </a:extLst>
          </p:cNvPr>
          <p:cNvSpPr/>
          <p:nvPr/>
        </p:nvSpPr>
        <p:spPr>
          <a:xfrm>
            <a:off x="2151606" y="300472"/>
            <a:ext cx="7192322" cy="780982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Topology-Hiding Computation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A24C0F4A-9BA1-4549-8F5F-8C33EE36540A}"/>
              </a:ext>
            </a:extLst>
          </p:cNvPr>
          <p:cNvSpPr/>
          <p:nvPr/>
        </p:nvSpPr>
        <p:spPr>
          <a:xfrm>
            <a:off x="2748972" y="5932123"/>
            <a:ext cx="2836524" cy="66570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254000" dist="63500" dir="29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Hide </a:t>
            </a:r>
            <a:r>
              <a:rPr lang="en-US" sz="3200" b="1" dirty="0">
                <a:solidFill>
                  <a:schemeClr val="bg1"/>
                </a:solidFill>
              </a:rPr>
              <a:t>network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623CCCB7-0D39-9042-B0DF-7C3D4B1AB56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90301" y="3638136"/>
            <a:ext cx="3289300" cy="2463800"/>
          </a:xfrm>
          <a:prstGeom prst="rect">
            <a:avLst/>
          </a:prstGeom>
        </p:spPr>
      </p:pic>
      <p:pic>
        <p:nvPicPr>
          <p:cNvPr id="68" name="Picture 3" descr="C:\Documents and Settings\Willy Wonka\Local Settings\Temporary Internet Files\Content.IE5\YMBBCSK0\facebook_icon[1].jpg">
            <a:extLst>
              <a:ext uri="{FF2B5EF4-FFF2-40B4-BE49-F238E27FC236}">
                <a16:creationId xmlns:a16="http://schemas.microsoft.com/office/drawing/2014/main" id="{BFB9C6F2-BAC2-FC49-9305-5F2DB8CAF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77480" y="3271445"/>
            <a:ext cx="1757082" cy="17570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8261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730102" y="4779733"/>
            <a:ext cx="11237780" cy="207826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The Goal:	</a:t>
            </a:r>
            <a:r>
              <a:rPr lang="en-US" dirty="0"/>
              <a:t>Given </a:t>
            </a:r>
            <a:r>
              <a:rPr lang="en-US" b="1" dirty="0"/>
              <a:t>minimal information </a:t>
            </a:r>
            <a:r>
              <a:rPr lang="en-US" dirty="0"/>
              <a:t>about the graph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Compute any function of the inputs while </a:t>
            </a:r>
            <a:r>
              <a:rPr lang="en-US" b="1" i="1" dirty="0">
                <a:solidFill>
                  <a:srgbClr val="0070C0"/>
                </a:solidFill>
              </a:rPr>
              <a:t>revealing nothing beyond </a:t>
            </a:r>
            <a:r>
              <a:rPr lang="en-US" i="1" dirty="0">
                <a:solidFill>
                  <a:srgbClr val="0070C0"/>
                </a:solidFill>
              </a:rPr>
              <a:t>function’s </a:t>
            </a:r>
            <a:r>
              <a:rPr lang="en-US" b="1" i="1" dirty="0">
                <a:solidFill>
                  <a:srgbClr val="0070C0"/>
                </a:solidFill>
              </a:rPr>
              <a:t>output</a:t>
            </a:r>
            <a:br>
              <a:rPr lang="en-US" i="1" dirty="0">
                <a:solidFill>
                  <a:srgbClr val="0070C0"/>
                </a:solidFill>
              </a:rPr>
            </a:br>
            <a:r>
              <a:rPr lang="en-US" b="1" i="1" dirty="0">
                <a:solidFill>
                  <a:srgbClr val="FF0000"/>
                </a:solidFill>
              </a:rPr>
              <a:t>Reveal no more info about the graph</a:t>
            </a:r>
            <a:endParaRPr lang="en-US" i="1" dirty="0">
              <a:solidFill>
                <a:srgbClr val="0070C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475132" y="1795244"/>
            <a:ext cx="1993026" cy="2133600"/>
            <a:chOff x="7406185" y="1905000"/>
            <a:chExt cx="1993026" cy="2133600"/>
          </a:xfrm>
        </p:grpSpPr>
        <p:sp>
          <p:nvSpPr>
            <p:cNvPr id="44" name="Oval 43"/>
            <p:cNvSpPr/>
            <p:nvPr/>
          </p:nvSpPr>
          <p:spPr>
            <a:xfrm>
              <a:off x="7918127" y="2971800"/>
              <a:ext cx="304800" cy="3048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cxnSp>
          <p:nvCxnSpPr>
            <p:cNvPr id="45" name="Straight Connector 44"/>
            <p:cNvCxnSpPr>
              <a:stCxn id="46" idx="3"/>
              <a:endCxn id="54" idx="7"/>
            </p:cNvCxnSpPr>
            <p:nvPr/>
          </p:nvCxnSpPr>
          <p:spPr>
            <a:xfrm flipH="1">
              <a:off x="7742548" y="3231963"/>
              <a:ext cx="220216" cy="2416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6" idx="6"/>
              <a:endCxn id="49" idx="2"/>
            </p:cNvCxnSpPr>
            <p:nvPr/>
          </p:nvCxnSpPr>
          <p:spPr>
            <a:xfrm>
              <a:off x="8222927" y="3124200"/>
              <a:ext cx="28334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/>
            <p:cNvSpPr/>
            <p:nvPr/>
          </p:nvSpPr>
          <p:spPr>
            <a:xfrm>
              <a:off x="8506269" y="2971800"/>
              <a:ext cx="304800" cy="3048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9094411" y="2971800"/>
              <a:ext cx="304800" cy="3048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cxnSp>
          <p:nvCxnSpPr>
            <p:cNvPr id="49" name="Straight Connector 48"/>
            <p:cNvCxnSpPr>
              <a:stCxn id="49" idx="6"/>
              <a:endCxn id="50" idx="2"/>
            </p:cNvCxnSpPr>
            <p:nvPr/>
          </p:nvCxnSpPr>
          <p:spPr>
            <a:xfrm>
              <a:off x="8811069" y="3124200"/>
              <a:ext cx="28334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/>
            <p:cNvSpPr/>
            <p:nvPr/>
          </p:nvSpPr>
          <p:spPr>
            <a:xfrm>
              <a:off x="7406185" y="2514600"/>
              <a:ext cx="304800" cy="3048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cxnSp>
          <p:nvCxnSpPr>
            <p:cNvPr id="51" name="Straight Connector 50"/>
            <p:cNvCxnSpPr>
              <a:stCxn id="52" idx="5"/>
              <a:endCxn id="46" idx="1"/>
            </p:cNvCxnSpPr>
            <p:nvPr/>
          </p:nvCxnSpPr>
          <p:spPr>
            <a:xfrm>
              <a:off x="7666348" y="2774763"/>
              <a:ext cx="296416" cy="2416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7482385" y="3429000"/>
              <a:ext cx="304800" cy="3048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8222927" y="1905000"/>
              <a:ext cx="304800" cy="3048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cxnSp>
          <p:nvCxnSpPr>
            <p:cNvPr id="54" name="Straight Connector 53"/>
            <p:cNvCxnSpPr>
              <a:stCxn id="55" idx="3"/>
              <a:endCxn id="52" idx="7"/>
            </p:cNvCxnSpPr>
            <p:nvPr/>
          </p:nvCxnSpPr>
          <p:spPr>
            <a:xfrm flipH="1">
              <a:off x="7666348" y="2165163"/>
              <a:ext cx="601216" cy="3940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55" idx="5"/>
              <a:endCxn id="58" idx="0"/>
            </p:cNvCxnSpPr>
            <p:nvPr/>
          </p:nvCxnSpPr>
          <p:spPr>
            <a:xfrm>
              <a:off x="8483091" y="2165164"/>
              <a:ext cx="197037" cy="2732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/>
            <p:cNvSpPr/>
            <p:nvPr/>
          </p:nvSpPr>
          <p:spPr>
            <a:xfrm>
              <a:off x="8527727" y="2438400"/>
              <a:ext cx="304800" cy="3048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57" name="Oval 56"/>
            <p:cNvSpPr/>
            <p:nvPr/>
          </p:nvSpPr>
          <p:spPr>
            <a:xfrm>
              <a:off x="8451527" y="3733800"/>
              <a:ext cx="304800" cy="3048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58" name="Straight Connector 57"/>
            <p:cNvCxnSpPr>
              <a:stCxn id="59" idx="7"/>
              <a:endCxn id="50" idx="3"/>
            </p:cNvCxnSpPr>
            <p:nvPr/>
          </p:nvCxnSpPr>
          <p:spPr>
            <a:xfrm flipV="1">
              <a:off x="8711690" y="3231963"/>
              <a:ext cx="427358" cy="5464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54" idx="6"/>
              <a:endCxn id="59" idx="2"/>
            </p:cNvCxnSpPr>
            <p:nvPr/>
          </p:nvCxnSpPr>
          <p:spPr>
            <a:xfrm>
              <a:off x="7787185" y="3581400"/>
              <a:ext cx="664342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58" idx="4"/>
              <a:endCxn id="49" idx="0"/>
            </p:cNvCxnSpPr>
            <p:nvPr/>
          </p:nvCxnSpPr>
          <p:spPr>
            <a:xfrm flipH="1">
              <a:off x="8658669" y="2743200"/>
              <a:ext cx="21458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49" idx="4"/>
              <a:endCxn id="59" idx="0"/>
            </p:cNvCxnSpPr>
            <p:nvPr/>
          </p:nvCxnSpPr>
          <p:spPr>
            <a:xfrm flipH="1">
              <a:off x="8603927" y="3276600"/>
              <a:ext cx="54742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/>
          <p:cNvSpPr/>
          <p:nvPr/>
        </p:nvSpPr>
        <p:spPr>
          <a:xfrm>
            <a:off x="829219" y="1757066"/>
            <a:ext cx="534990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Parties </a:t>
            </a:r>
            <a:r>
              <a:rPr lang="en-US" sz="2800" dirty="0">
                <a:sym typeface="Symbol" panose="05050102010706020507" pitchFamily="18" charset="2"/>
              </a:rPr>
              <a:t>have </a:t>
            </a:r>
            <a:r>
              <a:rPr lang="en-US" sz="2800"/>
              <a:t>private inputs</a:t>
            </a:r>
            <a:br>
              <a:rPr lang="en-US" sz="2800"/>
            </a:br>
            <a:endParaRPr lang="en-US" sz="2800" dirty="0"/>
          </a:p>
          <a:p>
            <a:r>
              <a:rPr lang="en-US" sz="2800" dirty="0"/>
              <a:t>Parties communicate directly only with neighbors.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89BD-46D1-A54D-BFE0-D7B48887B20F}" type="slidenum">
              <a:rPr lang="en-US" smtClean="0"/>
              <a:t>21</a:t>
            </a:fld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F83FEC9-B328-F640-B9F5-32B4F1FBA691}"/>
              </a:ext>
            </a:extLst>
          </p:cNvPr>
          <p:cNvSpPr/>
          <p:nvPr/>
        </p:nvSpPr>
        <p:spPr>
          <a:xfrm>
            <a:off x="730102" y="300471"/>
            <a:ext cx="10436662" cy="1320069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Topology-Hiding Computation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3000" dirty="0">
                <a:solidFill>
                  <a:schemeClr val="tx1"/>
                </a:solidFill>
              </a:rPr>
              <a:t>[Moran-Orlav-Richelson’15]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0629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122"/>
    </mc:Choice>
    <mc:Fallback>
      <p:transition spd="slow" advTm="831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FA48362-0C5B-1B40-86D8-D2DF729D0972}"/>
              </a:ext>
            </a:extLst>
          </p:cNvPr>
          <p:cNvGrpSpPr/>
          <p:nvPr/>
        </p:nvGrpSpPr>
        <p:grpSpPr>
          <a:xfrm>
            <a:off x="7938094" y="1814845"/>
            <a:ext cx="2239922" cy="2133600"/>
            <a:chOff x="7938094" y="1814845"/>
            <a:chExt cx="2239922" cy="2133600"/>
          </a:xfrm>
        </p:grpSpPr>
        <p:grpSp>
          <p:nvGrpSpPr>
            <p:cNvPr id="157" name="Group 156"/>
            <p:cNvGrpSpPr/>
            <p:nvPr/>
          </p:nvGrpSpPr>
          <p:grpSpPr>
            <a:xfrm>
              <a:off x="8012395" y="1814845"/>
              <a:ext cx="1993026" cy="2133600"/>
              <a:chOff x="7406185" y="1905000"/>
              <a:chExt cx="1993026" cy="2133600"/>
            </a:xfrm>
          </p:grpSpPr>
          <p:sp>
            <p:nvSpPr>
              <p:cNvPr id="161" name="Oval 160"/>
              <p:cNvSpPr/>
              <p:nvPr/>
            </p:nvSpPr>
            <p:spPr>
              <a:xfrm>
                <a:off x="7918127" y="2971800"/>
                <a:ext cx="304800" cy="30480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cxnSp>
            <p:nvCxnSpPr>
              <p:cNvPr id="163" name="Straight Connector 162"/>
              <p:cNvCxnSpPr/>
              <p:nvPr/>
            </p:nvCxnSpPr>
            <p:spPr>
              <a:xfrm>
                <a:off x="8222927" y="3124200"/>
                <a:ext cx="28334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Oval 163"/>
              <p:cNvSpPr/>
              <p:nvPr/>
            </p:nvSpPr>
            <p:spPr>
              <a:xfrm>
                <a:off x="8506269" y="2971800"/>
                <a:ext cx="304800" cy="30480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165" name="Oval 164"/>
              <p:cNvSpPr/>
              <p:nvPr/>
            </p:nvSpPr>
            <p:spPr>
              <a:xfrm>
                <a:off x="9094411" y="2971800"/>
                <a:ext cx="304800" cy="30480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cxnSp>
            <p:nvCxnSpPr>
              <p:cNvPr id="166" name="Straight Connector 165"/>
              <p:cNvCxnSpPr/>
              <p:nvPr/>
            </p:nvCxnSpPr>
            <p:spPr>
              <a:xfrm>
                <a:off x="8811069" y="3124200"/>
                <a:ext cx="28334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7" name="Oval 166"/>
              <p:cNvSpPr/>
              <p:nvPr/>
            </p:nvSpPr>
            <p:spPr>
              <a:xfrm>
                <a:off x="7406185" y="2514600"/>
                <a:ext cx="304800" cy="30480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cxnSp>
            <p:nvCxnSpPr>
              <p:cNvPr id="168" name="Straight Connector 167"/>
              <p:cNvCxnSpPr/>
              <p:nvPr/>
            </p:nvCxnSpPr>
            <p:spPr>
              <a:xfrm>
                <a:off x="7666348" y="2774763"/>
                <a:ext cx="296416" cy="2416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Oval 169"/>
              <p:cNvSpPr/>
              <p:nvPr/>
            </p:nvSpPr>
            <p:spPr>
              <a:xfrm>
                <a:off x="8222927" y="1905000"/>
                <a:ext cx="304800" cy="30480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cxnSp>
            <p:nvCxnSpPr>
              <p:cNvPr id="171" name="Straight Connector 170"/>
              <p:cNvCxnSpPr/>
              <p:nvPr/>
            </p:nvCxnSpPr>
            <p:spPr>
              <a:xfrm flipH="1">
                <a:off x="7666348" y="2165163"/>
                <a:ext cx="601216" cy="3940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3" name="Oval 172"/>
              <p:cNvSpPr/>
              <p:nvPr/>
            </p:nvSpPr>
            <p:spPr>
              <a:xfrm>
                <a:off x="8527727" y="2438400"/>
                <a:ext cx="304800" cy="30480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8451527" y="3733800"/>
                <a:ext cx="304800" cy="30480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cxnSp>
            <p:nvCxnSpPr>
              <p:cNvPr id="175" name="Straight Connector 174"/>
              <p:cNvCxnSpPr/>
              <p:nvPr/>
            </p:nvCxnSpPr>
            <p:spPr>
              <a:xfrm flipV="1">
                <a:off x="8711690" y="3231963"/>
                <a:ext cx="427358" cy="5464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 flipH="1">
                <a:off x="8658669" y="2743200"/>
                <a:ext cx="21458" cy="2286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 flipH="1">
                <a:off x="8603927" y="3276600"/>
                <a:ext cx="54742" cy="457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7C3A56E7-884F-B14D-814F-CDBD9B65F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38094" y="2298214"/>
              <a:ext cx="544597" cy="557262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F85952EC-B4F2-3047-B703-3DC6742C9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65209" y="2710776"/>
              <a:ext cx="544597" cy="557262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39694947-522B-3A48-BA49-33C88516D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33419" y="2710776"/>
              <a:ext cx="544597" cy="557262"/>
            </a:xfrm>
            <a:prstGeom prst="rect">
              <a:avLst/>
            </a:prstGeom>
          </p:spPr>
        </p:pic>
      </p:grpSp>
      <p:sp>
        <p:nvSpPr>
          <p:cNvPr id="67" name="Content Placeholder 2"/>
          <p:cNvSpPr txBox="1">
            <a:spLocks/>
          </p:cNvSpPr>
          <p:nvPr/>
        </p:nvSpPr>
        <p:spPr>
          <a:xfrm>
            <a:off x="730102" y="4779733"/>
            <a:ext cx="11237780" cy="2078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The Goal:	</a:t>
            </a:r>
            <a:r>
              <a:rPr lang="en-US" dirty="0"/>
              <a:t>Given </a:t>
            </a:r>
            <a:r>
              <a:rPr lang="en-US" b="1" dirty="0"/>
              <a:t>minimal information </a:t>
            </a:r>
            <a:r>
              <a:rPr lang="en-US" dirty="0"/>
              <a:t>about the graph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Font typeface="Arial"/>
              <a:buNone/>
            </a:pPr>
            <a:r>
              <a:rPr lang="en-US" dirty="0">
                <a:solidFill>
                  <a:srgbClr val="0070C0"/>
                </a:solidFill>
              </a:rPr>
              <a:t>Compute any function of the inputs while </a:t>
            </a:r>
            <a:r>
              <a:rPr lang="en-US" b="1" i="1" dirty="0">
                <a:solidFill>
                  <a:srgbClr val="0070C0"/>
                </a:solidFill>
              </a:rPr>
              <a:t>revealing nothing beyond </a:t>
            </a:r>
            <a:r>
              <a:rPr lang="en-US" i="1" dirty="0">
                <a:solidFill>
                  <a:srgbClr val="0070C0"/>
                </a:solidFill>
              </a:rPr>
              <a:t>function’s </a:t>
            </a:r>
            <a:r>
              <a:rPr lang="en-US" b="1" i="1" dirty="0">
                <a:solidFill>
                  <a:srgbClr val="0070C0"/>
                </a:solidFill>
              </a:rPr>
              <a:t>output</a:t>
            </a:r>
            <a:br>
              <a:rPr lang="en-US" i="1" dirty="0">
                <a:solidFill>
                  <a:srgbClr val="0070C0"/>
                </a:solidFill>
              </a:rPr>
            </a:br>
            <a:r>
              <a:rPr lang="en-US" b="1" i="1" dirty="0">
                <a:solidFill>
                  <a:srgbClr val="FF0000"/>
                </a:solidFill>
              </a:rPr>
              <a:t>Reveal no more info about the graph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68" name="Title 67"/>
          <p:cNvSpPr>
            <a:spLocks noGrp="1"/>
          </p:cNvSpPr>
          <p:nvPr>
            <p:ph type="title"/>
          </p:nvPr>
        </p:nvSpPr>
        <p:spPr>
          <a:xfrm>
            <a:off x="2330967" y="248650"/>
            <a:ext cx="1219200" cy="1325563"/>
          </a:xfrm>
        </p:spPr>
        <p:txBody>
          <a:bodyPr/>
          <a:lstStyle/>
          <a:p>
            <a:r>
              <a:rPr lang="en-US"/>
              <a:t>Real</a:t>
            </a:r>
          </a:p>
        </p:txBody>
      </p:sp>
      <p:sp>
        <p:nvSpPr>
          <p:cNvPr id="69" name="Title 67"/>
          <p:cNvSpPr txBox="1">
            <a:spLocks/>
          </p:cNvSpPr>
          <p:nvPr/>
        </p:nvSpPr>
        <p:spPr>
          <a:xfrm>
            <a:off x="7282701" y="223989"/>
            <a:ext cx="250530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Simulated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/>
              <p:cNvSpPr txBox="1"/>
              <p:nvPr/>
            </p:nvSpPr>
            <p:spPr>
              <a:xfrm>
                <a:off x="5297808" y="2420304"/>
                <a:ext cx="67678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46" name="TextBox 1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808" y="2420304"/>
                <a:ext cx="676788" cy="70788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5" name="Group 184"/>
          <p:cNvGrpSpPr/>
          <p:nvPr/>
        </p:nvGrpSpPr>
        <p:grpSpPr>
          <a:xfrm>
            <a:off x="6785932" y="1170607"/>
            <a:ext cx="3408218" cy="3117273"/>
            <a:chOff x="6785932" y="1170608"/>
            <a:chExt cx="3408218" cy="3117273"/>
          </a:xfrm>
        </p:grpSpPr>
        <p:sp>
          <p:nvSpPr>
            <p:cNvPr id="186" name="Freeform 185"/>
            <p:cNvSpPr/>
            <p:nvPr/>
          </p:nvSpPr>
          <p:spPr>
            <a:xfrm>
              <a:off x="6785932" y="1170608"/>
              <a:ext cx="3408218" cy="3117273"/>
            </a:xfrm>
            <a:custGeom>
              <a:avLst/>
              <a:gdLst>
                <a:gd name="connsiteX0" fmla="*/ 2286000 w 3408218"/>
                <a:gd name="connsiteY0" fmla="*/ 1551709 h 3117273"/>
                <a:gd name="connsiteX1" fmla="*/ 2867891 w 3408218"/>
                <a:gd name="connsiteY1" fmla="*/ 1551709 h 3117273"/>
                <a:gd name="connsiteX2" fmla="*/ 2867891 w 3408218"/>
                <a:gd name="connsiteY2" fmla="*/ 1108363 h 3117273"/>
                <a:gd name="connsiteX3" fmla="*/ 3325091 w 3408218"/>
                <a:gd name="connsiteY3" fmla="*/ 1108363 h 3117273"/>
                <a:gd name="connsiteX4" fmla="*/ 3325091 w 3408218"/>
                <a:gd name="connsiteY4" fmla="*/ 0 h 3117273"/>
                <a:gd name="connsiteX5" fmla="*/ 0 w 3408218"/>
                <a:gd name="connsiteY5" fmla="*/ 0 h 3117273"/>
                <a:gd name="connsiteX6" fmla="*/ 0 w 3408218"/>
                <a:gd name="connsiteY6" fmla="*/ 3117273 h 3117273"/>
                <a:gd name="connsiteX7" fmla="*/ 3408218 w 3408218"/>
                <a:gd name="connsiteY7" fmla="*/ 3117273 h 3117273"/>
                <a:gd name="connsiteX8" fmla="*/ 3408218 w 3408218"/>
                <a:gd name="connsiteY8" fmla="*/ 2078182 h 3117273"/>
                <a:gd name="connsiteX9" fmla="*/ 2147455 w 3408218"/>
                <a:gd name="connsiteY9" fmla="*/ 2078182 h 3117273"/>
                <a:gd name="connsiteX10" fmla="*/ 2147455 w 3408218"/>
                <a:gd name="connsiteY10" fmla="*/ 1634836 h 3117273"/>
                <a:gd name="connsiteX11" fmla="*/ 1620982 w 3408218"/>
                <a:gd name="connsiteY11" fmla="*/ 1634836 h 3117273"/>
                <a:gd name="connsiteX12" fmla="*/ 1620982 w 3408218"/>
                <a:gd name="connsiteY12" fmla="*/ 2064327 h 3117273"/>
                <a:gd name="connsiteX13" fmla="*/ 1080655 w 3408218"/>
                <a:gd name="connsiteY13" fmla="*/ 2064327 h 3117273"/>
                <a:gd name="connsiteX14" fmla="*/ 1080655 w 3408218"/>
                <a:gd name="connsiteY14" fmla="*/ 1094509 h 3117273"/>
                <a:gd name="connsiteX15" fmla="*/ 2258291 w 3408218"/>
                <a:gd name="connsiteY15" fmla="*/ 1094509 h 3117273"/>
                <a:gd name="connsiteX16" fmla="*/ 2258291 w 3408218"/>
                <a:gd name="connsiteY16" fmla="*/ 1551709 h 3117273"/>
                <a:gd name="connsiteX17" fmla="*/ 2286000 w 3408218"/>
                <a:gd name="connsiteY17" fmla="*/ 1551709 h 311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08218" h="3117273">
                  <a:moveTo>
                    <a:pt x="2286000" y="1551709"/>
                  </a:moveTo>
                  <a:lnTo>
                    <a:pt x="2867891" y="1551709"/>
                  </a:lnTo>
                  <a:lnTo>
                    <a:pt x="2867891" y="1108363"/>
                  </a:lnTo>
                  <a:lnTo>
                    <a:pt x="3325091" y="1108363"/>
                  </a:lnTo>
                  <a:lnTo>
                    <a:pt x="3325091" y="0"/>
                  </a:lnTo>
                  <a:lnTo>
                    <a:pt x="0" y="0"/>
                  </a:lnTo>
                  <a:lnTo>
                    <a:pt x="0" y="3117273"/>
                  </a:lnTo>
                  <a:lnTo>
                    <a:pt x="3408218" y="3117273"/>
                  </a:lnTo>
                  <a:lnTo>
                    <a:pt x="3408218" y="2078182"/>
                  </a:lnTo>
                  <a:lnTo>
                    <a:pt x="2147455" y="2078182"/>
                  </a:lnTo>
                  <a:lnTo>
                    <a:pt x="2147455" y="1634836"/>
                  </a:lnTo>
                  <a:lnTo>
                    <a:pt x="1620982" y="1634836"/>
                  </a:lnTo>
                  <a:lnTo>
                    <a:pt x="1620982" y="2064327"/>
                  </a:lnTo>
                  <a:lnTo>
                    <a:pt x="1080655" y="2064327"/>
                  </a:lnTo>
                  <a:lnTo>
                    <a:pt x="1080655" y="1094509"/>
                  </a:lnTo>
                  <a:lnTo>
                    <a:pt x="2258291" y="1094509"/>
                  </a:lnTo>
                  <a:lnTo>
                    <a:pt x="2258291" y="1551709"/>
                  </a:lnTo>
                  <a:lnTo>
                    <a:pt x="2286000" y="1551709"/>
                  </a:lnTo>
                  <a:close/>
                </a:path>
              </a:pathLst>
            </a:custGeom>
            <a:solidFill>
              <a:schemeClr val="bg1">
                <a:alpha val="6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7" name="Group 186"/>
            <p:cNvGrpSpPr/>
            <p:nvPr/>
          </p:nvGrpSpPr>
          <p:grpSpPr>
            <a:xfrm>
              <a:off x="7050783" y="1367917"/>
              <a:ext cx="693376" cy="1012923"/>
              <a:chOff x="7050783" y="1367917"/>
              <a:chExt cx="693376" cy="1012923"/>
            </a:xfrm>
          </p:grpSpPr>
          <p:sp>
            <p:nvSpPr>
              <p:cNvPr id="188" name="Rectangle 187"/>
              <p:cNvSpPr/>
              <p:nvPr/>
            </p:nvSpPr>
            <p:spPr>
              <a:xfrm>
                <a:off x="7050783" y="1367917"/>
                <a:ext cx="6559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 err="1"/>
                  <a:t>Sim</a:t>
                </a:r>
                <a:endParaRPr lang="en-US" sz="2400" b="1" dirty="0"/>
              </a:p>
            </p:txBody>
          </p:sp>
          <p:sp>
            <p:nvSpPr>
              <p:cNvPr id="189" name="TextBox 188"/>
              <p:cNvSpPr txBox="1"/>
              <p:nvPr/>
            </p:nvSpPr>
            <p:spPr>
              <a:xfrm>
                <a:off x="7112255" y="1919175"/>
                <a:ext cx="6319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b</a:t>
                </a:r>
                <a:r>
                  <a:rPr lang="en-US" sz="2400" baseline="-25000" dirty="0"/>
                  <a:t>out</a:t>
                </a:r>
              </a:p>
            </p:txBody>
          </p:sp>
        </p:grpSp>
      </p:grpSp>
      <p:sp>
        <p:nvSpPr>
          <p:cNvPr id="190" name="Slide Number Placeholder 18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89BD-46D1-A54D-BFE0-D7B48887B20F}" type="slidenum">
              <a:rPr lang="en-US" smtClean="0"/>
              <a:t>22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5F2B94-DA84-0140-91D6-852C2AF13CCF}"/>
              </a:ext>
            </a:extLst>
          </p:cNvPr>
          <p:cNvGrpSpPr/>
          <p:nvPr/>
        </p:nvGrpSpPr>
        <p:grpSpPr>
          <a:xfrm>
            <a:off x="1858516" y="1814845"/>
            <a:ext cx="2260351" cy="2133600"/>
            <a:chOff x="1858516" y="1814845"/>
            <a:chExt cx="2260351" cy="2133600"/>
          </a:xfrm>
        </p:grpSpPr>
        <p:grpSp>
          <p:nvGrpSpPr>
            <p:cNvPr id="6" name="Group 5"/>
            <p:cNvGrpSpPr/>
            <p:nvPr/>
          </p:nvGrpSpPr>
          <p:grpSpPr>
            <a:xfrm>
              <a:off x="1981200" y="1814845"/>
              <a:ext cx="1993026" cy="2133600"/>
              <a:chOff x="7406185" y="1905000"/>
              <a:chExt cx="1993026" cy="213360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7918127" y="2971800"/>
                <a:ext cx="304800" cy="30480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cxnSp>
            <p:nvCxnSpPr>
              <p:cNvPr id="8" name="Straight Connector 7"/>
              <p:cNvCxnSpPr/>
              <p:nvPr/>
            </p:nvCxnSpPr>
            <p:spPr>
              <a:xfrm flipH="1">
                <a:off x="7742548" y="3231963"/>
                <a:ext cx="220216" cy="2416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8222927" y="3124200"/>
                <a:ext cx="28334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/>
              <p:cNvSpPr/>
              <p:nvPr/>
            </p:nvSpPr>
            <p:spPr>
              <a:xfrm>
                <a:off x="8506269" y="2971800"/>
                <a:ext cx="304800" cy="30480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9094411" y="2971800"/>
                <a:ext cx="304800" cy="30480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>
                <a:off x="8811069" y="3124200"/>
                <a:ext cx="28334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/>
              <p:cNvSpPr/>
              <p:nvPr/>
            </p:nvSpPr>
            <p:spPr>
              <a:xfrm>
                <a:off x="7406185" y="2514600"/>
                <a:ext cx="304800" cy="30480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7666348" y="2774763"/>
                <a:ext cx="296416" cy="2416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/>
              <p:cNvSpPr/>
              <p:nvPr/>
            </p:nvSpPr>
            <p:spPr>
              <a:xfrm>
                <a:off x="7482385" y="3429000"/>
                <a:ext cx="304800" cy="30480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8222927" y="1905000"/>
                <a:ext cx="304800" cy="30480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 flipH="1">
                <a:off x="7666348" y="2165163"/>
                <a:ext cx="601216" cy="3940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8483091" y="2165164"/>
                <a:ext cx="197037" cy="2732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Oval 18"/>
              <p:cNvSpPr/>
              <p:nvPr/>
            </p:nvSpPr>
            <p:spPr>
              <a:xfrm>
                <a:off x="8527727" y="2438400"/>
                <a:ext cx="304800" cy="30480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8451527" y="3733800"/>
                <a:ext cx="304800" cy="30480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 flipV="1">
                <a:off x="8711690" y="3231963"/>
                <a:ext cx="427358" cy="5464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7787185" y="3581400"/>
                <a:ext cx="664342" cy="3048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H="1">
                <a:off x="8658669" y="2743200"/>
                <a:ext cx="21458" cy="2286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flipH="1">
                <a:off x="8603927" y="3276600"/>
                <a:ext cx="54742" cy="457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893BBD3-3314-6B46-B966-637F489B8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8516" y="2258090"/>
              <a:ext cx="544597" cy="557262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BE5AC2AF-535D-8745-94C1-15F081ADC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9927" y="2784920"/>
              <a:ext cx="544597" cy="557262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64C4535C-7D48-3A41-8EB3-DA1E19AF5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4270" y="2755414"/>
              <a:ext cx="544597" cy="5572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25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1"/>
      <p:bldP spid="69" grpId="0"/>
      <p:bldP spid="14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F8EB15A-53C7-D44F-AD2B-63B790112E2B}"/>
              </a:ext>
            </a:extLst>
          </p:cNvPr>
          <p:cNvSpPr/>
          <p:nvPr/>
        </p:nvSpPr>
        <p:spPr>
          <a:xfrm>
            <a:off x="1447222" y="319941"/>
            <a:ext cx="10007374" cy="1053463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1. Topology-Hiding Computation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21E5FB0-5950-C146-AD00-9ACF7E9A46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601096"/>
              </p:ext>
            </p:extLst>
          </p:nvPr>
        </p:nvGraphicFramePr>
        <p:xfrm>
          <a:off x="1212700" y="1688536"/>
          <a:ext cx="10476417" cy="4588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7596">
                  <a:extLst>
                    <a:ext uri="{9D8B030D-6E8A-4147-A177-3AD203B41FA5}">
                      <a16:colId xmlns:a16="http://schemas.microsoft.com/office/drawing/2014/main" val="4233159534"/>
                    </a:ext>
                  </a:extLst>
                </a:gridCol>
                <a:gridCol w="2346175">
                  <a:extLst>
                    <a:ext uri="{9D8B030D-6E8A-4147-A177-3AD203B41FA5}">
                      <a16:colId xmlns:a16="http://schemas.microsoft.com/office/drawing/2014/main" val="2657353737"/>
                    </a:ext>
                  </a:extLst>
                </a:gridCol>
                <a:gridCol w="2231756">
                  <a:extLst>
                    <a:ext uri="{9D8B030D-6E8A-4147-A177-3AD203B41FA5}">
                      <a16:colId xmlns:a16="http://schemas.microsoft.com/office/drawing/2014/main" val="1945027229"/>
                    </a:ext>
                  </a:extLst>
                </a:gridCol>
                <a:gridCol w="3850890">
                  <a:extLst>
                    <a:ext uri="{9D8B030D-6E8A-4147-A177-3AD203B41FA5}">
                      <a16:colId xmlns:a16="http://schemas.microsoft.com/office/drawing/2014/main" val="671761067"/>
                    </a:ext>
                  </a:extLst>
                </a:gridCol>
              </a:tblGrid>
              <a:tr h="507125">
                <a:tc>
                  <a:txBody>
                    <a:bodyPr/>
                    <a:lstStyle/>
                    <a:p>
                      <a:r>
                        <a:rPr lang="en-US" sz="2400" dirty="0"/>
                        <a:t>Adversary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Graph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Hardness </a:t>
                      </a:r>
                      <a:r>
                        <a:rPr lang="en-US" sz="2400" dirty="0" err="1"/>
                        <a:t>Asm</a:t>
                      </a:r>
                      <a:r>
                        <a:rPr lang="en-US" sz="24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186142"/>
                  </a:ext>
                </a:extLst>
              </a:tr>
              <a:tr h="533821">
                <a:tc rowSpan="4">
                  <a:txBody>
                    <a:bodyPr/>
                    <a:lstStyle/>
                    <a:p>
                      <a:br>
                        <a:rPr lang="en-US" sz="2400" dirty="0"/>
                      </a:br>
                      <a:endParaRPr lang="en-US" sz="2400" dirty="0"/>
                    </a:p>
                    <a:p>
                      <a:r>
                        <a:rPr lang="en-US" sz="2400" dirty="0"/>
                        <a:t>Passive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Log diam.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Trapdoor Perm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[Moran-Orlav-Richelson’15]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971506"/>
                  </a:ext>
                </a:extLst>
              </a:tr>
              <a:tr h="5338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Log diam.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DDH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[Hirt-Maurer-Tschudi-Zikas’16]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22150"/>
                  </a:ext>
                </a:extLst>
              </a:tr>
              <a:tr h="5338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Cycles, trees…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DDH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[Akavia-Moran’17]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737161"/>
                  </a:ext>
                </a:extLst>
              </a:tr>
              <a:tr h="5446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Arbitrary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DDH, QR</a:t>
                      </a:r>
                      <a:endParaRPr lang="en-US" sz="2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[Akavia-</a:t>
                      </a:r>
                      <a:r>
                        <a:rPr lang="en-US" sz="2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L-</a:t>
                      </a:r>
                      <a:r>
                        <a:rPr lang="en-US" sz="2400" dirty="0"/>
                        <a:t>Moran17]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954033"/>
                  </a:ext>
                </a:extLst>
              </a:tr>
              <a:tr h="533821">
                <a:tc>
                  <a:txBody>
                    <a:bodyPr/>
                    <a:lstStyle/>
                    <a:p>
                      <a:r>
                        <a:rPr lang="en-US" sz="2400" dirty="0"/>
                        <a:t>Fail-stop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Arbitrary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DDH, QR</a:t>
                      </a: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,</a:t>
                      </a:r>
                      <a:r>
                        <a:rPr lang="en-US" sz="24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2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LWE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</a:t>
                      </a:r>
                      <a:r>
                        <a:rPr lang="en-US" sz="2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L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sz="2400" dirty="0"/>
                        <a:t>Liu-Maurer-Moran-Mularczyk-Tschudi’18]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345111"/>
                  </a:ext>
                </a:extLst>
              </a:tr>
              <a:tr h="780530">
                <a:tc>
                  <a:txBody>
                    <a:bodyPr/>
                    <a:lstStyle/>
                    <a:p>
                      <a:r>
                        <a:rPr lang="en-US" sz="2400" dirty="0"/>
                        <a:t>Delaying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Cycles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DDH, QR</a:t>
                      </a: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,</a:t>
                      </a:r>
                      <a:r>
                        <a:rPr lang="en-US" sz="24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2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LWE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</a:t>
                      </a:r>
                      <a:r>
                        <a:rPr lang="en-US" sz="2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L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sz="2400" dirty="0"/>
                        <a:t>Liu-Maurer-Moran-Mularczyk-Tschudi’18]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458505"/>
                  </a:ext>
                </a:extLst>
              </a:tr>
            </a:tbl>
          </a:graphicData>
        </a:graphic>
      </p:graphicFrame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BFD3E89-9A86-064F-811B-A3AA4B08B4A7}"/>
              </a:ext>
            </a:extLst>
          </p:cNvPr>
          <p:cNvSpPr/>
          <p:nvPr/>
        </p:nvSpPr>
        <p:spPr>
          <a:xfrm>
            <a:off x="4215539" y="1224366"/>
            <a:ext cx="3928821" cy="46417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Standard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FD4375-5702-AB41-AA4D-FCFF054293AB}"/>
              </a:ext>
            </a:extLst>
          </p:cNvPr>
          <p:cNvSpPr/>
          <p:nvPr/>
        </p:nvSpPr>
        <p:spPr>
          <a:xfrm>
            <a:off x="859802" y="4015549"/>
            <a:ext cx="10971980" cy="2412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71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F8EB15A-53C7-D44F-AD2B-63B790112E2B}"/>
              </a:ext>
            </a:extLst>
          </p:cNvPr>
          <p:cNvSpPr/>
          <p:nvPr/>
        </p:nvSpPr>
        <p:spPr>
          <a:xfrm>
            <a:off x="1447222" y="319941"/>
            <a:ext cx="10007374" cy="1053463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1. Topology-Hiding Computation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BFD3E89-9A86-064F-811B-A3AA4B08B4A7}"/>
              </a:ext>
            </a:extLst>
          </p:cNvPr>
          <p:cNvSpPr/>
          <p:nvPr/>
        </p:nvSpPr>
        <p:spPr>
          <a:xfrm>
            <a:off x="4215539" y="1224366"/>
            <a:ext cx="3928821" cy="46417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Standard Model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19543EF-702A-BE40-9814-75B8FF03EA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55181"/>
              </p:ext>
            </p:extLst>
          </p:nvPr>
        </p:nvGraphicFramePr>
        <p:xfrm>
          <a:off x="1212700" y="1688536"/>
          <a:ext cx="10476417" cy="2942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7596">
                  <a:extLst>
                    <a:ext uri="{9D8B030D-6E8A-4147-A177-3AD203B41FA5}">
                      <a16:colId xmlns:a16="http://schemas.microsoft.com/office/drawing/2014/main" val="4233159534"/>
                    </a:ext>
                  </a:extLst>
                </a:gridCol>
                <a:gridCol w="2346175">
                  <a:extLst>
                    <a:ext uri="{9D8B030D-6E8A-4147-A177-3AD203B41FA5}">
                      <a16:colId xmlns:a16="http://schemas.microsoft.com/office/drawing/2014/main" val="2657353737"/>
                    </a:ext>
                  </a:extLst>
                </a:gridCol>
                <a:gridCol w="2231756">
                  <a:extLst>
                    <a:ext uri="{9D8B030D-6E8A-4147-A177-3AD203B41FA5}">
                      <a16:colId xmlns:a16="http://schemas.microsoft.com/office/drawing/2014/main" val="1945027229"/>
                    </a:ext>
                  </a:extLst>
                </a:gridCol>
                <a:gridCol w="3850890">
                  <a:extLst>
                    <a:ext uri="{9D8B030D-6E8A-4147-A177-3AD203B41FA5}">
                      <a16:colId xmlns:a16="http://schemas.microsoft.com/office/drawing/2014/main" val="671761067"/>
                    </a:ext>
                  </a:extLst>
                </a:gridCol>
              </a:tblGrid>
              <a:tr h="507125">
                <a:tc>
                  <a:txBody>
                    <a:bodyPr/>
                    <a:lstStyle/>
                    <a:p>
                      <a:r>
                        <a:rPr lang="en-US" sz="2400" dirty="0"/>
                        <a:t>Adversary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Graph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Hardness </a:t>
                      </a:r>
                      <a:r>
                        <a:rPr lang="en-US" sz="2400" dirty="0" err="1"/>
                        <a:t>Asm</a:t>
                      </a:r>
                      <a:r>
                        <a:rPr lang="en-US" sz="24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186142"/>
                  </a:ext>
                </a:extLst>
              </a:tr>
              <a:tr h="533821">
                <a:tc rowSpan="4">
                  <a:txBody>
                    <a:bodyPr/>
                    <a:lstStyle/>
                    <a:p>
                      <a:br>
                        <a:rPr lang="en-US" sz="2400" dirty="0"/>
                      </a:br>
                      <a:endParaRPr lang="en-US" sz="2400" dirty="0"/>
                    </a:p>
                    <a:p>
                      <a:r>
                        <a:rPr lang="en-US" sz="2400" dirty="0"/>
                        <a:t>Passive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Log diam.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Trapdoor Perm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[Moran-Orlav-Richelson’15]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971506"/>
                  </a:ext>
                </a:extLst>
              </a:tr>
              <a:tr h="5338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Log diam.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DDH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[Hirt-Maurer-Tschudi-Zikas’16]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22150"/>
                  </a:ext>
                </a:extLst>
              </a:tr>
              <a:tr h="5338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Cycles, trees…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DDH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[Akavia-Moran’17]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737161"/>
                  </a:ext>
                </a:extLst>
              </a:tr>
              <a:tr h="5446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Arbitrary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DDH, QR</a:t>
                      </a:r>
                      <a:endParaRPr lang="en-US" sz="2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[Akavia-</a:t>
                      </a:r>
                      <a:r>
                        <a:rPr lang="en-US" sz="2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L-</a:t>
                      </a:r>
                      <a:r>
                        <a:rPr lang="en-US" sz="2400" dirty="0"/>
                        <a:t>Moran17]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954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8012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F8EB15A-53C7-D44F-AD2B-63B790112E2B}"/>
              </a:ext>
            </a:extLst>
          </p:cNvPr>
          <p:cNvSpPr/>
          <p:nvPr/>
        </p:nvSpPr>
        <p:spPr>
          <a:xfrm>
            <a:off x="1447222" y="319941"/>
            <a:ext cx="10007374" cy="1053463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1. Topology-Hiding Computation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BFD3E89-9A86-064F-811B-A3AA4B08B4A7}"/>
              </a:ext>
            </a:extLst>
          </p:cNvPr>
          <p:cNvSpPr/>
          <p:nvPr/>
        </p:nvSpPr>
        <p:spPr>
          <a:xfrm>
            <a:off x="4215539" y="1224366"/>
            <a:ext cx="3928821" cy="46417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Standard Model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93D1FF-8249-CD46-9425-CFB9CA577C6F}"/>
              </a:ext>
            </a:extLst>
          </p:cNvPr>
          <p:cNvSpPr/>
          <p:nvPr/>
        </p:nvSpPr>
        <p:spPr>
          <a:xfrm>
            <a:off x="4215539" y="5860929"/>
            <a:ext cx="715049" cy="7150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457B85-2410-7B40-BB98-E922BBEA34C6}"/>
              </a:ext>
            </a:extLst>
          </p:cNvPr>
          <p:cNvSpPr/>
          <p:nvPr/>
        </p:nvSpPr>
        <p:spPr>
          <a:xfrm>
            <a:off x="5802156" y="5860929"/>
            <a:ext cx="715049" cy="7150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1F132B5-E671-2A48-B402-7D680BD3BE38}"/>
              </a:ext>
            </a:extLst>
          </p:cNvPr>
          <p:cNvSpPr/>
          <p:nvPr/>
        </p:nvSpPr>
        <p:spPr>
          <a:xfrm>
            <a:off x="7520935" y="5860929"/>
            <a:ext cx="715049" cy="7150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7DC162-C051-434D-B44A-A7A85F2F4A15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4930588" y="6218454"/>
            <a:ext cx="8715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8D80E66-FD9F-784C-B5C4-D10DE2C5D18F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6517205" y="6218454"/>
            <a:ext cx="10037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A387A48-C1DD-A842-9F9E-5FC33E063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703" y="5749200"/>
            <a:ext cx="862148" cy="88219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A9C6E8-F97B-F847-B3C3-F286887D1C04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289910" y="6218454"/>
            <a:ext cx="9256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83F480-CD40-C94B-9D87-85CDF2F993A2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8235984" y="6218454"/>
            <a:ext cx="8728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6A051A1D-A661-804D-B073-64341DE42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123" y="5749200"/>
            <a:ext cx="862148" cy="8821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8212F12-82F2-A944-B9A0-3441380BF3C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49123" y="5749200"/>
            <a:ext cx="862148" cy="882198"/>
          </a:xfrm>
          <a:prstGeom prst="rect">
            <a:avLst/>
          </a:prstGeom>
        </p:spPr>
      </p:pic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E73D7623-6E55-B946-B4D7-550D793FB7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196943"/>
              </p:ext>
            </p:extLst>
          </p:nvPr>
        </p:nvGraphicFramePr>
        <p:xfrm>
          <a:off x="1212700" y="1688536"/>
          <a:ext cx="10476417" cy="3765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7596">
                  <a:extLst>
                    <a:ext uri="{9D8B030D-6E8A-4147-A177-3AD203B41FA5}">
                      <a16:colId xmlns:a16="http://schemas.microsoft.com/office/drawing/2014/main" val="4233159534"/>
                    </a:ext>
                  </a:extLst>
                </a:gridCol>
                <a:gridCol w="2346175">
                  <a:extLst>
                    <a:ext uri="{9D8B030D-6E8A-4147-A177-3AD203B41FA5}">
                      <a16:colId xmlns:a16="http://schemas.microsoft.com/office/drawing/2014/main" val="2657353737"/>
                    </a:ext>
                  </a:extLst>
                </a:gridCol>
                <a:gridCol w="2231756">
                  <a:extLst>
                    <a:ext uri="{9D8B030D-6E8A-4147-A177-3AD203B41FA5}">
                      <a16:colId xmlns:a16="http://schemas.microsoft.com/office/drawing/2014/main" val="1945027229"/>
                    </a:ext>
                  </a:extLst>
                </a:gridCol>
                <a:gridCol w="3850890">
                  <a:extLst>
                    <a:ext uri="{9D8B030D-6E8A-4147-A177-3AD203B41FA5}">
                      <a16:colId xmlns:a16="http://schemas.microsoft.com/office/drawing/2014/main" val="671761067"/>
                    </a:ext>
                  </a:extLst>
                </a:gridCol>
              </a:tblGrid>
              <a:tr h="507125">
                <a:tc>
                  <a:txBody>
                    <a:bodyPr/>
                    <a:lstStyle/>
                    <a:p>
                      <a:r>
                        <a:rPr lang="en-US" sz="2400" dirty="0"/>
                        <a:t>Adversary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Graph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Hardness </a:t>
                      </a:r>
                      <a:r>
                        <a:rPr lang="en-US" sz="2400" dirty="0" err="1"/>
                        <a:t>Asm</a:t>
                      </a:r>
                      <a:r>
                        <a:rPr lang="en-US" sz="24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186142"/>
                  </a:ext>
                </a:extLst>
              </a:tr>
              <a:tr h="533821">
                <a:tc rowSpan="4">
                  <a:txBody>
                    <a:bodyPr/>
                    <a:lstStyle/>
                    <a:p>
                      <a:br>
                        <a:rPr lang="en-US" sz="2400" dirty="0"/>
                      </a:br>
                      <a:endParaRPr lang="en-US" sz="2400" dirty="0"/>
                    </a:p>
                    <a:p>
                      <a:r>
                        <a:rPr lang="en-US" sz="2400" dirty="0"/>
                        <a:t>Passive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Log diam.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Trapdoor Perm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[Moran-Orlav-Richelson’15]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971506"/>
                  </a:ext>
                </a:extLst>
              </a:tr>
              <a:tr h="5338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Log diam.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DDH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[Hirt-Maurer-Tschudi-Zikas’16]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22150"/>
                  </a:ext>
                </a:extLst>
              </a:tr>
              <a:tr h="5338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Cycles, trees…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DDH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[Akavia-Moran’17]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737161"/>
                  </a:ext>
                </a:extLst>
              </a:tr>
              <a:tr h="5446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Arbitrary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DDH, QR</a:t>
                      </a:r>
                      <a:endParaRPr lang="en-US" sz="2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[Akavia-</a:t>
                      </a:r>
                      <a:r>
                        <a:rPr lang="en-US" sz="2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L-</a:t>
                      </a:r>
                      <a:r>
                        <a:rPr lang="en-US" sz="2400" dirty="0"/>
                        <a:t>Moran17]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954033"/>
                  </a:ext>
                </a:extLst>
              </a:tr>
              <a:tr h="533821">
                <a:tc>
                  <a:txBody>
                    <a:bodyPr/>
                    <a:lstStyle/>
                    <a:p>
                      <a:r>
                        <a:rPr lang="en-US" sz="2400" dirty="0"/>
                        <a:t>Fail-stop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34511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76C63C65-EDFE-DE40-98B7-25C7F8CE1413}"/>
              </a:ext>
            </a:extLst>
          </p:cNvPr>
          <p:cNvSpPr txBox="1"/>
          <p:nvPr/>
        </p:nvSpPr>
        <p:spPr>
          <a:xfrm>
            <a:off x="846287" y="5097391"/>
            <a:ext cx="667464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Impossible [Moran-Orlav-Richelson’15]</a:t>
            </a:r>
          </a:p>
        </p:txBody>
      </p:sp>
    </p:spTree>
    <p:extLst>
      <p:ext uri="{BB962C8B-B14F-4D97-AF65-F5344CB8AC3E}">
        <p14:creationId xmlns:p14="http://schemas.microsoft.com/office/powerpoint/2010/main" val="113505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F8EB15A-53C7-D44F-AD2B-63B790112E2B}"/>
              </a:ext>
            </a:extLst>
          </p:cNvPr>
          <p:cNvSpPr/>
          <p:nvPr/>
        </p:nvSpPr>
        <p:spPr>
          <a:xfrm>
            <a:off x="1447222" y="319941"/>
            <a:ext cx="10007374" cy="1053463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1. Topology-Hiding Computation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BFD3E89-9A86-064F-811B-A3AA4B08B4A7}"/>
              </a:ext>
            </a:extLst>
          </p:cNvPr>
          <p:cNvSpPr/>
          <p:nvPr/>
        </p:nvSpPr>
        <p:spPr>
          <a:xfrm>
            <a:off x="4215539" y="1224366"/>
            <a:ext cx="3928821" cy="46417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Standard Model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93D1FF-8249-CD46-9425-CFB9CA577C6F}"/>
              </a:ext>
            </a:extLst>
          </p:cNvPr>
          <p:cNvSpPr/>
          <p:nvPr/>
        </p:nvSpPr>
        <p:spPr>
          <a:xfrm>
            <a:off x="4215539" y="5860929"/>
            <a:ext cx="715049" cy="7150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457B85-2410-7B40-BB98-E922BBEA34C6}"/>
              </a:ext>
            </a:extLst>
          </p:cNvPr>
          <p:cNvSpPr/>
          <p:nvPr/>
        </p:nvSpPr>
        <p:spPr>
          <a:xfrm>
            <a:off x="5802156" y="5860929"/>
            <a:ext cx="715049" cy="7150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1F132B5-E671-2A48-B402-7D680BD3BE38}"/>
              </a:ext>
            </a:extLst>
          </p:cNvPr>
          <p:cNvSpPr/>
          <p:nvPr/>
        </p:nvSpPr>
        <p:spPr>
          <a:xfrm>
            <a:off x="7520935" y="5860929"/>
            <a:ext cx="715049" cy="7150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7DC162-C051-434D-B44A-A7A85F2F4A15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4930588" y="6218454"/>
            <a:ext cx="8715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8D80E66-FD9F-784C-B5C4-D10DE2C5D18F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6517205" y="6218454"/>
            <a:ext cx="10037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A387A48-C1DD-A842-9F9E-5FC33E063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703" y="5749200"/>
            <a:ext cx="862148" cy="88219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A9C6E8-F97B-F847-B3C3-F286887D1C04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289910" y="6218454"/>
            <a:ext cx="9256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83F480-CD40-C94B-9D87-85CDF2F993A2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8235984" y="6218454"/>
            <a:ext cx="8728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6A051A1D-A661-804D-B073-64341DE42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123" y="5749200"/>
            <a:ext cx="862148" cy="8821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8212F12-82F2-A944-B9A0-3441380BF3C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49123" y="5749200"/>
            <a:ext cx="862148" cy="882198"/>
          </a:xfrm>
          <a:prstGeom prst="rect">
            <a:avLst/>
          </a:prstGeom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EA897CC7-028D-894D-9EBC-B1ADB4AA2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802193"/>
              </p:ext>
            </p:extLst>
          </p:nvPr>
        </p:nvGraphicFramePr>
        <p:xfrm>
          <a:off x="1212700" y="1688536"/>
          <a:ext cx="10476417" cy="3765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7596">
                  <a:extLst>
                    <a:ext uri="{9D8B030D-6E8A-4147-A177-3AD203B41FA5}">
                      <a16:colId xmlns:a16="http://schemas.microsoft.com/office/drawing/2014/main" val="4233159534"/>
                    </a:ext>
                  </a:extLst>
                </a:gridCol>
                <a:gridCol w="2346175">
                  <a:extLst>
                    <a:ext uri="{9D8B030D-6E8A-4147-A177-3AD203B41FA5}">
                      <a16:colId xmlns:a16="http://schemas.microsoft.com/office/drawing/2014/main" val="2657353737"/>
                    </a:ext>
                  </a:extLst>
                </a:gridCol>
                <a:gridCol w="2231756">
                  <a:extLst>
                    <a:ext uri="{9D8B030D-6E8A-4147-A177-3AD203B41FA5}">
                      <a16:colId xmlns:a16="http://schemas.microsoft.com/office/drawing/2014/main" val="1945027229"/>
                    </a:ext>
                  </a:extLst>
                </a:gridCol>
                <a:gridCol w="3850890">
                  <a:extLst>
                    <a:ext uri="{9D8B030D-6E8A-4147-A177-3AD203B41FA5}">
                      <a16:colId xmlns:a16="http://schemas.microsoft.com/office/drawing/2014/main" val="671761067"/>
                    </a:ext>
                  </a:extLst>
                </a:gridCol>
              </a:tblGrid>
              <a:tr h="507125">
                <a:tc>
                  <a:txBody>
                    <a:bodyPr/>
                    <a:lstStyle/>
                    <a:p>
                      <a:r>
                        <a:rPr lang="en-US" sz="2400" dirty="0"/>
                        <a:t>Adversary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Graph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Hardness </a:t>
                      </a:r>
                      <a:r>
                        <a:rPr lang="en-US" sz="2400" dirty="0" err="1"/>
                        <a:t>Asm</a:t>
                      </a:r>
                      <a:r>
                        <a:rPr lang="en-US" sz="24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186142"/>
                  </a:ext>
                </a:extLst>
              </a:tr>
              <a:tr h="533821">
                <a:tc rowSpan="4">
                  <a:txBody>
                    <a:bodyPr/>
                    <a:lstStyle/>
                    <a:p>
                      <a:br>
                        <a:rPr lang="en-US" sz="2400" dirty="0"/>
                      </a:br>
                      <a:endParaRPr lang="en-US" sz="2400" dirty="0"/>
                    </a:p>
                    <a:p>
                      <a:r>
                        <a:rPr lang="en-US" sz="2400" dirty="0"/>
                        <a:t>Passive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Log diam.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Trapdoor Perm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[Moran-Orlav-Richelson’15]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971506"/>
                  </a:ext>
                </a:extLst>
              </a:tr>
              <a:tr h="5338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Log diam.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DDH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[Hirt-Maurer-Tschudi-Zikas’16]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22150"/>
                  </a:ext>
                </a:extLst>
              </a:tr>
              <a:tr h="5338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Cycles, trees…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DDH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[Akavia-Moran’17]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737161"/>
                  </a:ext>
                </a:extLst>
              </a:tr>
              <a:tr h="5446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Arbitrary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DDH, QR,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LWE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[Akavia-</a:t>
                      </a:r>
                      <a:r>
                        <a:rPr lang="en-US" sz="2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L-</a:t>
                      </a:r>
                      <a:r>
                        <a:rPr lang="en-US" sz="2400" dirty="0"/>
                        <a:t>Moran17]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954033"/>
                  </a:ext>
                </a:extLst>
              </a:tr>
              <a:tr h="533821">
                <a:tc>
                  <a:txBody>
                    <a:bodyPr/>
                    <a:lstStyle/>
                    <a:p>
                      <a:r>
                        <a:rPr lang="en-US" sz="2400" dirty="0"/>
                        <a:t>Fail-stop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Arbitrary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DDH, QR,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LWE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</a:t>
                      </a:r>
                      <a:r>
                        <a:rPr lang="en-US" sz="2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L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sz="2400" dirty="0"/>
                        <a:t>Liu-Maurer-Moran-Mularczyk-Tschudi’18]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34511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18770435-3CDB-BE42-8EC6-A88434ED5C92}"/>
              </a:ext>
            </a:extLst>
          </p:cNvPr>
          <p:cNvSpPr txBox="1"/>
          <p:nvPr/>
        </p:nvSpPr>
        <p:spPr>
          <a:xfrm>
            <a:off x="846287" y="5097391"/>
            <a:ext cx="667464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Impossible [Moran-Orlav-Richelson’15]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A0BE0D-2D1B-BA4B-A22C-3BB9F6523139}"/>
              </a:ext>
            </a:extLst>
          </p:cNvPr>
          <p:cNvSpPr txBox="1"/>
          <p:nvPr/>
        </p:nvSpPr>
        <p:spPr>
          <a:xfrm>
            <a:off x="7019070" y="5399050"/>
            <a:ext cx="38685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…unless you leak info!</a:t>
            </a:r>
          </a:p>
        </p:txBody>
      </p:sp>
    </p:spTree>
    <p:extLst>
      <p:ext uri="{BB962C8B-B14F-4D97-AF65-F5344CB8AC3E}">
        <p14:creationId xmlns:p14="http://schemas.microsoft.com/office/powerpoint/2010/main" val="369932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33E7761C-F1F1-CD4F-B18F-9DA7987A4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257831"/>
              </p:ext>
            </p:extLst>
          </p:nvPr>
        </p:nvGraphicFramePr>
        <p:xfrm>
          <a:off x="1212700" y="1688536"/>
          <a:ext cx="10476417" cy="4545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7596">
                  <a:extLst>
                    <a:ext uri="{9D8B030D-6E8A-4147-A177-3AD203B41FA5}">
                      <a16:colId xmlns:a16="http://schemas.microsoft.com/office/drawing/2014/main" val="4233159534"/>
                    </a:ext>
                  </a:extLst>
                </a:gridCol>
                <a:gridCol w="2346175">
                  <a:extLst>
                    <a:ext uri="{9D8B030D-6E8A-4147-A177-3AD203B41FA5}">
                      <a16:colId xmlns:a16="http://schemas.microsoft.com/office/drawing/2014/main" val="2657353737"/>
                    </a:ext>
                  </a:extLst>
                </a:gridCol>
                <a:gridCol w="2231756">
                  <a:extLst>
                    <a:ext uri="{9D8B030D-6E8A-4147-A177-3AD203B41FA5}">
                      <a16:colId xmlns:a16="http://schemas.microsoft.com/office/drawing/2014/main" val="1945027229"/>
                    </a:ext>
                  </a:extLst>
                </a:gridCol>
                <a:gridCol w="3850890">
                  <a:extLst>
                    <a:ext uri="{9D8B030D-6E8A-4147-A177-3AD203B41FA5}">
                      <a16:colId xmlns:a16="http://schemas.microsoft.com/office/drawing/2014/main" val="671761067"/>
                    </a:ext>
                  </a:extLst>
                </a:gridCol>
              </a:tblGrid>
              <a:tr h="507125">
                <a:tc>
                  <a:txBody>
                    <a:bodyPr/>
                    <a:lstStyle/>
                    <a:p>
                      <a:r>
                        <a:rPr lang="en-US" sz="2400" dirty="0"/>
                        <a:t>Adversary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Graph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Hardness </a:t>
                      </a:r>
                      <a:r>
                        <a:rPr lang="en-US" sz="2400" dirty="0" err="1"/>
                        <a:t>Asm</a:t>
                      </a:r>
                      <a:r>
                        <a:rPr lang="en-US" sz="24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186142"/>
                  </a:ext>
                </a:extLst>
              </a:tr>
              <a:tr h="533821">
                <a:tc rowSpan="4">
                  <a:txBody>
                    <a:bodyPr/>
                    <a:lstStyle/>
                    <a:p>
                      <a:br>
                        <a:rPr lang="en-US" sz="2400" dirty="0"/>
                      </a:br>
                      <a:endParaRPr lang="en-US" sz="2400" dirty="0"/>
                    </a:p>
                    <a:p>
                      <a:r>
                        <a:rPr lang="en-US" sz="2400" dirty="0"/>
                        <a:t>Passive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Log diam.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Trapdoor Perm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[Moran-Orlav-Richelson’15]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971506"/>
                  </a:ext>
                </a:extLst>
              </a:tr>
              <a:tr h="5338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Log diam.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DDH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[Hirt-Maurer-Tschudi-Zikas’16]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22150"/>
                  </a:ext>
                </a:extLst>
              </a:tr>
              <a:tr h="5338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Cycles, trees…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DDH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[Akavia-Moran’17]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737161"/>
                  </a:ext>
                </a:extLst>
              </a:tr>
              <a:tr h="5446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Arbitrary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DDH, QR,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LWE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[Akavia-</a:t>
                      </a:r>
                      <a:r>
                        <a:rPr lang="en-US" sz="2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L-</a:t>
                      </a:r>
                      <a:r>
                        <a:rPr lang="en-US" sz="2400" dirty="0"/>
                        <a:t>Moran17]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954033"/>
                  </a:ext>
                </a:extLst>
              </a:tr>
              <a:tr h="533821">
                <a:tc>
                  <a:txBody>
                    <a:bodyPr/>
                    <a:lstStyle/>
                    <a:p>
                      <a:r>
                        <a:rPr lang="en-US" sz="2400" dirty="0"/>
                        <a:t>Fail-stop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Arbitrary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DDH, QR,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LWE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</a:t>
                      </a:r>
                      <a:r>
                        <a:rPr lang="en-US" sz="2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L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sz="2400" dirty="0"/>
                        <a:t>Liu-Maurer-Moran-Mularczyk-Tschudi’18]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345111"/>
                  </a:ext>
                </a:extLst>
              </a:tr>
              <a:tr h="780530">
                <a:tc>
                  <a:txBody>
                    <a:bodyPr/>
                    <a:lstStyle/>
                    <a:p>
                      <a:r>
                        <a:rPr lang="en-US" sz="2400" dirty="0"/>
                        <a:t>Delaying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458505"/>
                  </a:ext>
                </a:extLst>
              </a:tr>
            </a:tbl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F8EB15A-53C7-D44F-AD2B-63B790112E2B}"/>
              </a:ext>
            </a:extLst>
          </p:cNvPr>
          <p:cNvSpPr/>
          <p:nvPr/>
        </p:nvSpPr>
        <p:spPr>
          <a:xfrm>
            <a:off x="1447222" y="319941"/>
            <a:ext cx="10007374" cy="1053463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1. Topology-Hiding Computation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BFD3E89-9A86-064F-811B-A3AA4B08B4A7}"/>
              </a:ext>
            </a:extLst>
          </p:cNvPr>
          <p:cNvSpPr/>
          <p:nvPr/>
        </p:nvSpPr>
        <p:spPr>
          <a:xfrm>
            <a:off x="4215539" y="1224366"/>
            <a:ext cx="3928821" cy="46417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Standard Model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6B95553-7BEE-E546-87E6-3A7A33E28813}"/>
              </a:ext>
            </a:extLst>
          </p:cNvPr>
          <p:cNvSpPr/>
          <p:nvPr/>
        </p:nvSpPr>
        <p:spPr>
          <a:xfrm>
            <a:off x="4215539" y="5860929"/>
            <a:ext cx="715049" cy="7150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54863C-86B5-A14C-8E87-8C4229444061}"/>
              </a:ext>
            </a:extLst>
          </p:cNvPr>
          <p:cNvSpPr/>
          <p:nvPr/>
        </p:nvSpPr>
        <p:spPr>
          <a:xfrm>
            <a:off x="5802156" y="5860929"/>
            <a:ext cx="715049" cy="7150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69C9EE2-CE4D-2E4E-B404-59DCEA3A9C96}"/>
              </a:ext>
            </a:extLst>
          </p:cNvPr>
          <p:cNvSpPr/>
          <p:nvPr/>
        </p:nvSpPr>
        <p:spPr>
          <a:xfrm>
            <a:off x="7520935" y="5860929"/>
            <a:ext cx="715049" cy="7150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9E8A7B-4247-6849-99D3-00C7E07E31EF}"/>
              </a:ext>
            </a:extLst>
          </p:cNvPr>
          <p:cNvCxnSpPr>
            <a:stCxn id="11" idx="6"/>
            <a:endCxn id="12" idx="2"/>
          </p:cNvCxnSpPr>
          <p:nvPr/>
        </p:nvCxnSpPr>
        <p:spPr>
          <a:xfrm>
            <a:off x="4930588" y="6218454"/>
            <a:ext cx="8715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3B91788-1888-E044-A871-481B7D224C0E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>
            <a:off x="6517205" y="6218454"/>
            <a:ext cx="10037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4D8477-FA05-EB44-A7F5-16A6F07D5280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3289910" y="6218454"/>
            <a:ext cx="9256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F70C85-F898-D142-939B-FDEFB902F064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8235984" y="6218454"/>
            <a:ext cx="8728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9DA6CCA-C2C7-FE47-80E0-7E6425CA9ADC}"/>
              </a:ext>
            </a:extLst>
          </p:cNvPr>
          <p:cNvGrpSpPr/>
          <p:nvPr/>
        </p:nvGrpSpPr>
        <p:grpSpPr>
          <a:xfrm>
            <a:off x="5379037" y="5707020"/>
            <a:ext cx="1305035" cy="1022865"/>
            <a:chOff x="4546267" y="2053019"/>
            <a:chExt cx="989624" cy="77565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447EAA0-9C9A-8B4A-A422-7C4D973A2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546267" y="2053019"/>
              <a:ext cx="989624" cy="77565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A480D70-77AD-C04F-A913-B4A26BBBCDBF}"/>
                </a:ext>
              </a:extLst>
            </p:cNvPr>
            <p:cNvSpPr txBox="1"/>
            <p:nvPr/>
          </p:nvSpPr>
          <p:spPr>
            <a:xfrm rot="20847569">
              <a:off x="4572565" y="2431871"/>
              <a:ext cx="466198" cy="2333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SLOW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61DB4B8-0D1F-694A-9821-EE5E98400F23}"/>
              </a:ext>
            </a:extLst>
          </p:cNvPr>
          <p:cNvSpPr txBox="1"/>
          <p:nvPr/>
        </p:nvSpPr>
        <p:spPr>
          <a:xfrm>
            <a:off x="3638647" y="5162529"/>
            <a:ext cx="4164923" cy="584775"/>
          </a:xfrm>
          <a:prstGeom prst="rect">
            <a:avLst/>
          </a:prstGeom>
          <a:solidFill>
            <a:srgbClr val="ECEEFF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Impossible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[This Thesis]</a:t>
            </a:r>
          </a:p>
        </p:txBody>
      </p:sp>
    </p:spTree>
    <p:extLst>
      <p:ext uri="{BB962C8B-B14F-4D97-AF65-F5344CB8AC3E}">
        <p14:creationId xmlns:p14="http://schemas.microsoft.com/office/powerpoint/2010/main" val="372110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23C35-5D75-D948-A348-6997DB09F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Delaying Adversary Model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2F3F9D3-CBB9-8D42-8033-E14C47B08E3F}"/>
              </a:ext>
            </a:extLst>
          </p:cNvPr>
          <p:cNvSpPr txBox="1">
            <a:spLocks/>
          </p:cNvSpPr>
          <p:nvPr/>
        </p:nvSpPr>
        <p:spPr>
          <a:xfrm>
            <a:off x="1342409" y="4538425"/>
            <a:ext cx="4641272" cy="508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Polynomially</a:t>
            </a:r>
            <a:r>
              <a:rPr lang="en-US" dirty="0"/>
              <a:t> unbounded delay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851DA39-0C69-C342-8B31-31FCC08F3B28}"/>
              </a:ext>
            </a:extLst>
          </p:cNvPr>
          <p:cNvSpPr/>
          <p:nvPr/>
        </p:nvSpPr>
        <p:spPr>
          <a:xfrm>
            <a:off x="1466618" y="1736638"/>
            <a:ext cx="2778358" cy="66570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254000" dist="63500" dir="29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Broadcast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D73DC85-0253-9149-B9F7-4B362FBA3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17" y="1275934"/>
            <a:ext cx="1509279" cy="1509279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F00DE3F-CFC8-F044-AF48-13515C2E72C7}"/>
              </a:ext>
            </a:extLst>
          </p:cNvPr>
          <p:cNvSpPr/>
          <p:nvPr/>
        </p:nvSpPr>
        <p:spPr>
          <a:xfrm>
            <a:off x="1408452" y="3538120"/>
            <a:ext cx="2836524" cy="66570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254000" dist="63500" dir="29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Delaying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B6676CC-DB9E-E046-A607-F534F608D2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202" t="19636" r="27354" b="8048"/>
          <a:stretch/>
        </p:blipFill>
        <p:spPr>
          <a:xfrm>
            <a:off x="622646" y="2958819"/>
            <a:ext cx="1052790" cy="1509279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66D8C0A-6A24-9442-B031-375D452CED21}"/>
              </a:ext>
            </a:extLst>
          </p:cNvPr>
          <p:cNvCxnSpPr>
            <a:cxnSpLocks/>
          </p:cNvCxnSpPr>
          <p:nvPr/>
        </p:nvCxnSpPr>
        <p:spPr>
          <a:xfrm>
            <a:off x="6670081" y="4899145"/>
            <a:ext cx="1060755" cy="705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1AF9BEA-399A-D440-B469-296EEDEF38B1}"/>
              </a:ext>
            </a:extLst>
          </p:cNvPr>
          <p:cNvCxnSpPr>
            <a:cxnSpLocks/>
          </p:cNvCxnSpPr>
          <p:nvPr/>
        </p:nvCxnSpPr>
        <p:spPr>
          <a:xfrm>
            <a:off x="8071642" y="5719000"/>
            <a:ext cx="984662" cy="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6608F73-B2E4-D14D-8E61-FB1E6B34AD8E}"/>
              </a:ext>
            </a:extLst>
          </p:cNvPr>
          <p:cNvCxnSpPr>
            <a:cxnSpLocks/>
          </p:cNvCxnSpPr>
          <p:nvPr/>
        </p:nvCxnSpPr>
        <p:spPr>
          <a:xfrm flipV="1">
            <a:off x="9194389" y="4991274"/>
            <a:ext cx="1011324" cy="4800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C29155A2-5E32-E64C-AA49-586FE2ED5F61}"/>
              </a:ext>
            </a:extLst>
          </p:cNvPr>
          <p:cNvSpPr txBox="1">
            <a:spLocks/>
          </p:cNvSpPr>
          <p:nvPr/>
        </p:nvSpPr>
        <p:spPr>
          <a:xfrm>
            <a:off x="1342409" y="5095803"/>
            <a:ext cx="4641272" cy="508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Change message orders,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B579D6F-FB25-D948-8B4C-BCB16EBBE7B9}"/>
              </a:ext>
            </a:extLst>
          </p:cNvPr>
          <p:cNvCxnSpPr>
            <a:cxnSpLocks/>
            <a:stCxn id="47" idx="1"/>
            <a:endCxn id="50" idx="0"/>
          </p:cNvCxnSpPr>
          <p:nvPr/>
        </p:nvCxnSpPr>
        <p:spPr>
          <a:xfrm>
            <a:off x="6975394" y="2518243"/>
            <a:ext cx="3236579" cy="20397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7E6AE8F-9EF6-1E41-96BB-A6B0F4FA6123}"/>
              </a:ext>
            </a:extLst>
          </p:cNvPr>
          <p:cNvCxnSpPr>
            <a:cxnSpLocks/>
            <a:stCxn id="47" idx="3"/>
            <a:endCxn id="51" idx="6"/>
          </p:cNvCxnSpPr>
          <p:nvPr/>
        </p:nvCxnSpPr>
        <p:spPr>
          <a:xfrm>
            <a:off x="6975394" y="2601761"/>
            <a:ext cx="1551750" cy="26248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88CD6D3-F936-0B40-B816-AA52C2D40A1B}"/>
              </a:ext>
            </a:extLst>
          </p:cNvPr>
          <p:cNvCxnSpPr>
            <a:cxnSpLocks/>
            <a:stCxn id="48" idx="3"/>
            <a:endCxn id="50" idx="0"/>
          </p:cNvCxnSpPr>
          <p:nvPr/>
        </p:nvCxnSpPr>
        <p:spPr>
          <a:xfrm>
            <a:off x="8627959" y="2132850"/>
            <a:ext cx="1584014" cy="24251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0033D8D-87FB-724C-9ABA-2499A0954756}"/>
              </a:ext>
            </a:extLst>
          </p:cNvPr>
          <p:cNvCxnSpPr>
            <a:cxnSpLocks/>
            <a:stCxn id="47" idx="0"/>
            <a:endCxn id="48" idx="7"/>
          </p:cNvCxnSpPr>
          <p:nvPr/>
        </p:nvCxnSpPr>
        <p:spPr>
          <a:xfrm flipV="1">
            <a:off x="6933635" y="2049332"/>
            <a:ext cx="1610806" cy="4516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C3C9E55-BA19-9342-98AD-DC30553A0113}"/>
              </a:ext>
            </a:extLst>
          </p:cNvPr>
          <p:cNvCxnSpPr>
            <a:cxnSpLocks/>
            <a:stCxn id="47" idx="3"/>
            <a:endCxn id="52" idx="1"/>
          </p:cNvCxnSpPr>
          <p:nvPr/>
        </p:nvCxnSpPr>
        <p:spPr>
          <a:xfrm flipH="1">
            <a:off x="6972444" y="2601761"/>
            <a:ext cx="2950" cy="197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68DB0A72-356F-E445-907F-73EC6A0C09B8}"/>
              </a:ext>
            </a:extLst>
          </p:cNvPr>
          <p:cNvSpPr/>
          <p:nvPr/>
        </p:nvSpPr>
        <p:spPr>
          <a:xfrm flipH="1">
            <a:off x="6874579" y="2500946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16F19D-694C-FE41-98F3-70D3D63CA4AB}"/>
              </a:ext>
            </a:extLst>
          </p:cNvPr>
          <p:cNvSpPr/>
          <p:nvPr/>
        </p:nvSpPr>
        <p:spPr>
          <a:xfrm flipH="1">
            <a:off x="8527144" y="2032035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FE8C224-66C3-9546-B6A0-77536797D796}"/>
              </a:ext>
            </a:extLst>
          </p:cNvPr>
          <p:cNvSpPr/>
          <p:nvPr/>
        </p:nvSpPr>
        <p:spPr>
          <a:xfrm flipH="1">
            <a:off x="10259581" y="2530827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B1FCD3B-3517-C84C-A059-02308E77690C}"/>
              </a:ext>
            </a:extLst>
          </p:cNvPr>
          <p:cNvSpPr/>
          <p:nvPr/>
        </p:nvSpPr>
        <p:spPr>
          <a:xfrm flipH="1">
            <a:off x="10152917" y="4557997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FCC0400-65C2-D94B-9E5F-4D7B0F6FE637}"/>
              </a:ext>
            </a:extLst>
          </p:cNvPr>
          <p:cNvSpPr/>
          <p:nvPr/>
        </p:nvSpPr>
        <p:spPr>
          <a:xfrm flipH="1">
            <a:off x="8527144" y="5167597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A20C1C3-9ECD-C44A-AD47-0C7BA386C146}"/>
              </a:ext>
            </a:extLst>
          </p:cNvPr>
          <p:cNvSpPr/>
          <p:nvPr/>
        </p:nvSpPr>
        <p:spPr>
          <a:xfrm flipH="1">
            <a:off x="6871629" y="4558464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84FD0B9-4DAF-0F44-838B-31AC2EE94AC4}"/>
              </a:ext>
            </a:extLst>
          </p:cNvPr>
          <p:cNvCxnSpPr>
            <a:cxnSpLocks/>
            <a:stCxn id="50" idx="5"/>
            <a:endCxn id="51" idx="1"/>
          </p:cNvCxnSpPr>
          <p:nvPr/>
        </p:nvCxnSpPr>
        <p:spPr>
          <a:xfrm flipH="1">
            <a:off x="8627959" y="4658812"/>
            <a:ext cx="1542255" cy="526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330FABC-D97B-9545-96CC-426EEAEBF785}"/>
              </a:ext>
            </a:extLst>
          </p:cNvPr>
          <p:cNvCxnSpPr>
            <a:cxnSpLocks/>
            <a:stCxn id="49" idx="4"/>
          </p:cNvCxnSpPr>
          <p:nvPr/>
        </p:nvCxnSpPr>
        <p:spPr>
          <a:xfrm flipH="1">
            <a:off x="10205713" y="2648939"/>
            <a:ext cx="112924" cy="18445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E7F783D-829A-A94B-AFB7-81EB67BC341D}"/>
              </a:ext>
            </a:extLst>
          </p:cNvPr>
          <p:cNvCxnSpPr>
            <a:cxnSpLocks/>
            <a:stCxn id="51" idx="5"/>
            <a:endCxn id="52" idx="3"/>
          </p:cNvCxnSpPr>
          <p:nvPr/>
        </p:nvCxnSpPr>
        <p:spPr>
          <a:xfrm flipH="1" flipV="1">
            <a:off x="6972444" y="4659279"/>
            <a:ext cx="1571997" cy="6091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0A0B8DF-E6B6-FD41-9361-97DDB03D318C}"/>
              </a:ext>
            </a:extLst>
          </p:cNvPr>
          <p:cNvCxnSpPr>
            <a:cxnSpLocks/>
            <a:stCxn id="50" idx="5"/>
            <a:endCxn id="52" idx="2"/>
          </p:cNvCxnSpPr>
          <p:nvPr/>
        </p:nvCxnSpPr>
        <p:spPr>
          <a:xfrm flipH="1" flipV="1">
            <a:off x="6989741" y="4617520"/>
            <a:ext cx="3180473" cy="412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AF4EDCB1-FDE9-C948-BB68-0D8DD3B78EF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42737" y="1275934"/>
            <a:ext cx="729413" cy="960104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4CBF2A10-FD37-454E-A525-A90BA7B5A93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41007" y="3841961"/>
            <a:ext cx="729413" cy="96010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F1F41445-4459-2048-9BAE-027503E2543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53931" y="1831683"/>
            <a:ext cx="729413" cy="960104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DFFBEB8C-3C22-324B-8D4F-59B423D3C97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65979" y="3836760"/>
            <a:ext cx="729413" cy="96010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D0CA2D6B-C774-4646-BE60-1049B986020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69437" y="1831683"/>
            <a:ext cx="729413" cy="960104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78A16C41-E9D4-AA43-9528-7FC28EE7E20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21494" y="4511223"/>
            <a:ext cx="729413" cy="960104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4CDEFFD0-F839-A343-A30B-422D67BB4EBB}"/>
              </a:ext>
            </a:extLst>
          </p:cNvPr>
          <p:cNvGrpSpPr/>
          <p:nvPr/>
        </p:nvGrpSpPr>
        <p:grpSpPr>
          <a:xfrm>
            <a:off x="7607976" y="4337972"/>
            <a:ext cx="1616269" cy="1266805"/>
            <a:chOff x="4546267" y="2053019"/>
            <a:chExt cx="989624" cy="775651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E82B83CB-5456-7F45-A7F4-D22E44FCD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4546267" y="2053019"/>
              <a:ext cx="989624" cy="775651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EB95D65-1DC8-F144-AACF-46DD41777BE9}"/>
                </a:ext>
              </a:extLst>
            </p:cNvPr>
            <p:cNvSpPr txBox="1"/>
            <p:nvPr/>
          </p:nvSpPr>
          <p:spPr>
            <a:xfrm rot="20847569">
              <a:off x="4579722" y="2448917"/>
              <a:ext cx="466198" cy="2333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SLOW</a:t>
              </a: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0E41684A-4B43-1B44-AFE3-EB308263BFA0}"/>
              </a:ext>
            </a:extLst>
          </p:cNvPr>
          <p:cNvSpPr txBox="1"/>
          <p:nvPr/>
        </p:nvSpPr>
        <p:spPr>
          <a:xfrm>
            <a:off x="8275321" y="738687"/>
            <a:ext cx="7809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  <a:r>
              <a:rPr lang="en-US" sz="3200" baseline="-25000" dirty="0"/>
              <a:t>out</a:t>
            </a:r>
          </a:p>
        </p:txBody>
      </p:sp>
    </p:spTree>
    <p:extLst>
      <p:ext uri="{BB962C8B-B14F-4D97-AF65-F5344CB8AC3E}">
        <p14:creationId xmlns:p14="http://schemas.microsoft.com/office/powerpoint/2010/main" val="184070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1" grpId="0" animBg="1"/>
      <p:bldP spid="41" grpId="0"/>
      <p:bldP spid="8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9D34C-F8DA-1449-8196-0F293C569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Impossibility of THC with Adversarial Delays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F8776-D4D4-204C-9373-0BCD0ECE869D}"/>
              </a:ext>
            </a:extLst>
          </p:cNvPr>
          <p:cNvGrpSpPr/>
          <p:nvPr/>
        </p:nvGrpSpPr>
        <p:grpSpPr>
          <a:xfrm>
            <a:off x="748552" y="2169459"/>
            <a:ext cx="10852418" cy="519953"/>
            <a:chOff x="748552" y="2169459"/>
            <a:chExt cx="10852418" cy="519953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FB6D4FE-A63A-164B-996B-0AD8A21BF724}"/>
                </a:ext>
              </a:extLst>
            </p:cNvPr>
            <p:cNvSpPr/>
            <p:nvPr/>
          </p:nvSpPr>
          <p:spPr>
            <a:xfrm>
              <a:off x="748552" y="2169459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C5124AD8-6D25-1E44-9A2C-4C65E6C27B33}"/>
                </a:ext>
              </a:extLst>
            </p:cNvPr>
            <p:cNvSpPr/>
            <p:nvPr/>
          </p:nvSpPr>
          <p:spPr>
            <a:xfrm>
              <a:off x="1788458" y="2169459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EB74B8C-2A73-2D48-8B39-9F49F0587077}"/>
                </a:ext>
              </a:extLst>
            </p:cNvPr>
            <p:cNvSpPr/>
            <p:nvPr/>
          </p:nvSpPr>
          <p:spPr>
            <a:xfrm>
              <a:off x="2828364" y="2169459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B8858C3-F170-9D4B-B3D6-5D3B891FF770}"/>
                </a:ext>
              </a:extLst>
            </p:cNvPr>
            <p:cNvCxnSpPr>
              <a:stCxn id="84" idx="6"/>
              <a:endCxn id="85" idx="2"/>
            </p:cNvCxnSpPr>
            <p:nvPr/>
          </p:nvCxnSpPr>
          <p:spPr>
            <a:xfrm>
              <a:off x="1268505" y="2429436"/>
              <a:ext cx="51995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E0DE54A-4D74-D946-83A6-B55DB99B2004}"/>
                </a:ext>
              </a:extLst>
            </p:cNvPr>
            <p:cNvCxnSpPr>
              <a:cxnSpLocks/>
              <a:stCxn id="85" idx="6"/>
              <a:endCxn id="86" idx="2"/>
            </p:cNvCxnSpPr>
            <p:nvPr/>
          </p:nvCxnSpPr>
          <p:spPr>
            <a:xfrm>
              <a:off x="2308411" y="2429436"/>
              <a:ext cx="51995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B7011A0-9524-7E4A-A080-464030F3641A}"/>
                </a:ext>
              </a:extLst>
            </p:cNvPr>
            <p:cNvCxnSpPr>
              <a:cxnSpLocks/>
              <a:stCxn id="86" idx="6"/>
              <a:endCxn id="91" idx="2"/>
            </p:cNvCxnSpPr>
            <p:nvPr/>
          </p:nvCxnSpPr>
          <p:spPr>
            <a:xfrm>
              <a:off x="3348317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5C02219B-0079-8F41-9C01-A266526B9F3B}"/>
                </a:ext>
              </a:extLst>
            </p:cNvPr>
            <p:cNvSpPr/>
            <p:nvPr/>
          </p:nvSpPr>
          <p:spPr>
            <a:xfrm>
              <a:off x="3868270" y="2169459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FCF6C71-B135-444D-8E35-9DE6EB95CEE3}"/>
                </a:ext>
              </a:extLst>
            </p:cNvPr>
            <p:cNvSpPr/>
            <p:nvPr/>
          </p:nvSpPr>
          <p:spPr>
            <a:xfrm>
              <a:off x="4908176" y="2169459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4B3B158-02C7-7F48-8DEB-92999141E8B7}"/>
                </a:ext>
              </a:extLst>
            </p:cNvPr>
            <p:cNvCxnSpPr>
              <a:stCxn id="91" idx="6"/>
              <a:endCxn id="92" idx="2"/>
            </p:cNvCxnSpPr>
            <p:nvPr/>
          </p:nvCxnSpPr>
          <p:spPr>
            <a:xfrm>
              <a:off x="4388223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0C95BD7-8726-2741-BBAF-00B63672D9C6}"/>
                </a:ext>
              </a:extLst>
            </p:cNvPr>
            <p:cNvCxnSpPr>
              <a:cxnSpLocks/>
              <a:stCxn id="92" idx="6"/>
            </p:cNvCxnSpPr>
            <p:nvPr/>
          </p:nvCxnSpPr>
          <p:spPr>
            <a:xfrm>
              <a:off x="5428129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D5B13272-F76E-5148-AE5D-319DDA9FC34F}"/>
                </a:ext>
              </a:extLst>
            </p:cNvPr>
            <p:cNvSpPr/>
            <p:nvPr/>
          </p:nvSpPr>
          <p:spPr>
            <a:xfrm>
              <a:off x="5881487" y="2169459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1FC81D0B-5A49-C041-A8A9-26C394F9FC6E}"/>
                </a:ext>
              </a:extLst>
            </p:cNvPr>
            <p:cNvSpPr/>
            <p:nvPr/>
          </p:nvSpPr>
          <p:spPr>
            <a:xfrm>
              <a:off x="6921393" y="2169459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F6DCD576-4144-C842-8143-16AC87E61991}"/>
                </a:ext>
              </a:extLst>
            </p:cNvPr>
            <p:cNvSpPr/>
            <p:nvPr/>
          </p:nvSpPr>
          <p:spPr>
            <a:xfrm>
              <a:off x="7961299" y="2169459"/>
              <a:ext cx="519953" cy="51995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33EF0D1-951A-D048-9690-16B5A5BB1C6F}"/>
                </a:ext>
              </a:extLst>
            </p:cNvPr>
            <p:cNvCxnSpPr>
              <a:stCxn id="101" idx="6"/>
              <a:endCxn id="102" idx="2"/>
            </p:cNvCxnSpPr>
            <p:nvPr/>
          </p:nvCxnSpPr>
          <p:spPr>
            <a:xfrm>
              <a:off x="6401440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1D9FA3E-E656-4840-BEB2-98B68CB8AC86}"/>
                </a:ext>
              </a:extLst>
            </p:cNvPr>
            <p:cNvCxnSpPr>
              <a:cxnSpLocks/>
              <a:stCxn id="102" idx="6"/>
              <a:endCxn id="103" idx="2"/>
            </p:cNvCxnSpPr>
            <p:nvPr/>
          </p:nvCxnSpPr>
          <p:spPr>
            <a:xfrm>
              <a:off x="7441346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AEB269A2-2DB6-D743-9303-0114E2B028A7}"/>
                </a:ext>
              </a:extLst>
            </p:cNvPr>
            <p:cNvCxnSpPr>
              <a:cxnSpLocks/>
              <a:stCxn id="103" idx="6"/>
              <a:endCxn id="107" idx="2"/>
            </p:cNvCxnSpPr>
            <p:nvPr/>
          </p:nvCxnSpPr>
          <p:spPr>
            <a:xfrm>
              <a:off x="8481252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75E4EFBE-8C0B-9345-BB0F-B6AED97DF912}"/>
                </a:ext>
              </a:extLst>
            </p:cNvPr>
            <p:cNvSpPr/>
            <p:nvPr/>
          </p:nvSpPr>
          <p:spPr>
            <a:xfrm>
              <a:off x="9001205" y="2169459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9CA40CC-ADE5-8046-A7F9-EBB86293693D}"/>
                </a:ext>
              </a:extLst>
            </p:cNvPr>
            <p:cNvSpPr/>
            <p:nvPr/>
          </p:nvSpPr>
          <p:spPr>
            <a:xfrm>
              <a:off x="10041111" y="2169459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A6FA5B2-9F4F-B54C-8DC8-4D89810AC586}"/>
                </a:ext>
              </a:extLst>
            </p:cNvPr>
            <p:cNvCxnSpPr>
              <a:stCxn id="107" idx="6"/>
              <a:endCxn id="108" idx="2"/>
            </p:cNvCxnSpPr>
            <p:nvPr/>
          </p:nvCxnSpPr>
          <p:spPr>
            <a:xfrm>
              <a:off x="9521158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51FFA54-2E48-B147-9535-8C2C809237A7}"/>
                </a:ext>
              </a:extLst>
            </p:cNvPr>
            <p:cNvCxnSpPr>
              <a:cxnSpLocks/>
              <a:stCxn id="108" idx="6"/>
            </p:cNvCxnSpPr>
            <p:nvPr/>
          </p:nvCxnSpPr>
          <p:spPr>
            <a:xfrm>
              <a:off x="10561064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79A0D109-FFE7-3548-AAAB-1D07F26B0568}"/>
                </a:ext>
              </a:extLst>
            </p:cNvPr>
            <p:cNvSpPr/>
            <p:nvPr/>
          </p:nvSpPr>
          <p:spPr>
            <a:xfrm>
              <a:off x="11081017" y="2169459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75D7C32-24E1-8242-B56E-6C1866797148}"/>
                </a:ext>
              </a:extLst>
            </p:cNvPr>
            <p:cNvSpPr txBox="1"/>
            <p:nvPr/>
          </p:nvSpPr>
          <p:spPr>
            <a:xfrm>
              <a:off x="10090841" y="224362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17DE0F56-0E72-4846-A384-CA715495DDE8}"/>
              </a:ext>
            </a:extLst>
          </p:cNvPr>
          <p:cNvSpPr txBox="1"/>
          <p:nvPr/>
        </p:nvSpPr>
        <p:spPr>
          <a:xfrm>
            <a:off x="5564829" y="3602182"/>
            <a:ext cx="633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vs.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FD91927-842A-3746-91D5-9D6FF289F9F0}"/>
              </a:ext>
            </a:extLst>
          </p:cNvPr>
          <p:cNvGrpSpPr/>
          <p:nvPr/>
        </p:nvGrpSpPr>
        <p:grpSpPr>
          <a:xfrm>
            <a:off x="748552" y="4585650"/>
            <a:ext cx="10852418" cy="519953"/>
            <a:chOff x="748552" y="4585650"/>
            <a:chExt cx="10852418" cy="519953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778D577-DBA8-DB4A-A135-1463291388F1}"/>
                </a:ext>
              </a:extLst>
            </p:cNvPr>
            <p:cNvSpPr/>
            <p:nvPr/>
          </p:nvSpPr>
          <p:spPr>
            <a:xfrm>
              <a:off x="748552" y="4585650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26170D1-E711-9A45-86DA-EA7074362D82}"/>
                </a:ext>
              </a:extLst>
            </p:cNvPr>
            <p:cNvSpPr/>
            <p:nvPr/>
          </p:nvSpPr>
          <p:spPr>
            <a:xfrm>
              <a:off x="1788458" y="4585650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2D4B78E-EAC2-7E43-92FA-ED9222FADA99}"/>
                </a:ext>
              </a:extLst>
            </p:cNvPr>
            <p:cNvSpPr/>
            <p:nvPr/>
          </p:nvSpPr>
          <p:spPr>
            <a:xfrm>
              <a:off x="2828364" y="4585650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505306B-5036-AF43-B3CC-AC320414CCB3}"/>
                </a:ext>
              </a:extLst>
            </p:cNvPr>
            <p:cNvCxnSpPr>
              <a:stCxn id="50" idx="6"/>
              <a:endCxn id="51" idx="2"/>
            </p:cNvCxnSpPr>
            <p:nvPr/>
          </p:nvCxnSpPr>
          <p:spPr>
            <a:xfrm>
              <a:off x="1268505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F87BCE9-BAC8-1C4B-B570-4262A40B7963}"/>
                </a:ext>
              </a:extLst>
            </p:cNvPr>
            <p:cNvCxnSpPr>
              <a:cxnSpLocks/>
              <a:stCxn id="51" idx="6"/>
              <a:endCxn id="52" idx="2"/>
            </p:cNvCxnSpPr>
            <p:nvPr/>
          </p:nvCxnSpPr>
          <p:spPr>
            <a:xfrm>
              <a:off x="2308411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B9AB297-CA81-4441-968C-912392B6F1D9}"/>
                </a:ext>
              </a:extLst>
            </p:cNvPr>
            <p:cNvCxnSpPr>
              <a:cxnSpLocks/>
              <a:stCxn id="52" idx="6"/>
              <a:endCxn id="56" idx="2"/>
            </p:cNvCxnSpPr>
            <p:nvPr/>
          </p:nvCxnSpPr>
          <p:spPr>
            <a:xfrm>
              <a:off x="3348317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9247A39-CF1C-8046-8F55-7495C1C00812}"/>
                </a:ext>
              </a:extLst>
            </p:cNvPr>
            <p:cNvSpPr/>
            <p:nvPr/>
          </p:nvSpPr>
          <p:spPr>
            <a:xfrm>
              <a:off x="3868270" y="4585650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A13C7BC-323B-2F45-A78D-BF8966FC1BF2}"/>
                </a:ext>
              </a:extLst>
            </p:cNvPr>
            <p:cNvSpPr/>
            <p:nvPr/>
          </p:nvSpPr>
          <p:spPr>
            <a:xfrm>
              <a:off x="4908176" y="4585650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D04D867-4C1F-2B41-9A55-1496E01F0E29}"/>
                </a:ext>
              </a:extLst>
            </p:cNvPr>
            <p:cNvCxnSpPr>
              <a:stCxn id="56" idx="6"/>
              <a:endCxn id="57" idx="2"/>
            </p:cNvCxnSpPr>
            <p:nvPr/>
          </p:nvCxnSpPr>
          <p:spPr>
            <a:xfrm>
              <a:off x="4388223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3F88634-66AD-D243-8D5E-A3D547F86619}"/>
                </a:ext>
              </a:extLst>
            </p:cNvPr>
            <p:cNvCxnSpPr>
              <a:cxnSpLocks/>
              <a:stCxn id="57" idx="6"/>
            </p:cNvCxnSpPr>
            <p:nvPr/>
          </p:nvCxnSpPr>
          <p:spPr>
            <a:xfrm>
              <a:off x="5428129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2B42137-0944-EB4C-9213-BE12F72964BA}"/>
                </a:ext>
              </a:extLst>
            </p:cNvPr>
            <p:cNvSpPr/>
            <p:nvPr/>
          </p:nvSpPr>
          <p:spPr>
            <a:xfrm>
              <a:off x="5881487" y="4585650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4A6FE9E-C92E-964F-A6A6-39C292AF7D36}"/>
                </a:ext>
              </a:extLst>
            </p:cNvPr>
            <p:cNvSpPr/>
            <p:nvPr/>
          </p:nvSpPr>
          <p:spPr>
            <a:xfrm>
              <a:off x="6921393" y="4585650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9E8C325-2A62-AE45-802B-095975375B54}"/>
                </a:ext>
              </a:extLst>
            </p:cNvPr>
            <p:cNvSpPr/>
            <p:nvPr/>
          </p:nvSpPr>
          <p:spPr>
            <a:xfrm>
              <a:off x="7961299" y="4585650"/>
              <a:ext cx="519953" cy="51995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9179963-F079-5D4E-8A18-07C521B43978}"/>
                </a:ext>
              </a:extLst>
            </p:cNvPr>
            <p:cNvCxnSpPr>
              <a:stCxn id="60" idx="6"/>
              <a:endCxn id="61" idx="2"/>
            </p:cNvCxnSpPr>
            <p:nvPr/>
          </p:nvCxnSpPr>
          <p:spPr>
            <a:xfrm>
              <a:off x="6401440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1BC84406-550B-774A-B2DC-F2AFDCCC9F50}"/>
                </a:ext>
              </a:extLst>
            </p:cNvPr>
            <p:cNvCxnSpPr>
              <a:cxnSpLocks/>
              <a:stCxn id="61" idx="6"/>
              <a:endCxn id="62" idx="2"/>
            </p:cNvCxnSpPr>
            <p:nvPr/>
          </p:nvCxnSpPr>
          <p:spPr>
            <a:xfrm>
              <a:off x="7441346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66F4888-31E3-DD4B-AE64-D343A43ECCD9}"/>
                </a:ext>
              </a:extLst>
            </p:cNvPr>
            <p:cNvCxnSpPr>
              <a:cxnSpLocks/>
              <a:stCxn id="62" idx="6"/>
              <a:endCxn id="68" idx="2"/>
            </p:cNvCxnSpPr>
            <p:nvPr/>
          </p:nvCxnSpPr>
          <p:spPr>
            <a:xfrm>
              <a:off x="8481252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0E323E4-4716-184D-BF68-ABEB690A65CD}"/>
                </a:ext>
              </a:extLst>
            </p:cNvPr>
            <p:cNvSpPr/>
            <p:nvPr/>
          </p:nvSpPr>
          <p:spPr>
            <a:xfrm>
              <a:off x="9001205" y="4585650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8C239B9-E5C8-F34E-84E2-29729D2B5A27}"/>
                </a:ext>
              </a:extLst>
            </p:cNvPr>
            <p:cNvSpPr/>
            <p:nvPr/>
          </p:nvSpPr>
          <p:spPr>
            <a:xfrm>
              <a:off x="10041111" y="4585650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E0E2A6D-75BB-8749-AE5B-C04387053A76}"/>
                </a:ext>
              </a:extLst>
            </p:cNvPr>
            <p:cNvCxnSpPr>
              <a:stCxn id="68" idx="6"/>
              <a:endCxn id="69" idx="2"/>
            </p:cNvCxnSpPr>
            <p:nvPr/>
          </p:nvCxnSpPr>
          <p:spPr>
            <a:xfrm>
              <a:off x="9521158" y="4845627"/>
              <a:ext cx="51995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D5D6A21-6D46-4F47-AB46-00FF76B2ECDD}"/>
                </a:ext>
              </a:extLst>
            </p:cNvPr>
            <p:cNvCxnSpPr>
              <a:cxnSpLocks/>
              <a:stCxn id="69" idx="6"/>
            </p:cNvCxnSpPr>
            <p:nvPr/>
          </p:nvCxnSpPr>
          <p:spPr>
            <a:xfrm>
              <a:off x="10561064" y="4845627"/>
              <a:ext cx="51995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615FF18-5831-C843-89C8-389CC06C9C7C}"/>
                </a:ext>
              </a:extLst>
            </p:cNvPr>
            <p:cNvSpPr/>
            <p:nvPr/>
          </p:nvSpPr>
          <p:spPr>
            <a:xfrm>
              <a:off x="11081017" y="4585650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77C7E59-F448-324B-A42D-91C8F257A3B4}"/>
                </a:ext>
              </a:extLst>
            </p:cNvPr>
            <p:cNvSpPr txBox="1"/>
            <p:nvPr/>
          </p:nvSpPr>
          <p:spPr>
            <a:xfrm>
              <a:off x="1855053" y="468116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</a:t>
              </a:r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73E8FB6-D8AB-FD44-A82A-ABDBE959A79F}"/>
              </a:ext>
            </a:extLst>
          </p:cNvPr>
          <p:cNvCxnSpPr/>
          <p:nvPr/>
        </p:nvCxnSpPr>
        <p:spPr>
          <a:xfrm>
            <a:off x="2064405" y="2909455"/>
            <a:ext cx="7456753" cy="1385454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4698FA8-4003-9948-A21B-598A903A8C6E}"/>
              </a:ext>
            </a:extLst>
          </p:cNvPr>
          <p:cNvCxnSpPr>
            <a:cxnSpLocks/>
          </p:cNvCxnSpPr>
          <p:nvPr/>
        </p:nvCxnSpPr>
        <p:spPr>
          <a:xfrm flipH="1">
            <a:off x="2064405" y="2924837"/>
            <a:ext cx="7456753" cy="1385454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0B3ACDC-15DC-384B-AA9B-6C08C1B6C8BB}"/>
                  </a:ext>
                </a:extLst>
              </p:cNvPr>
              <p:cNvSpPr txBox="1"/>
              <p:nvPr/>
            </p:nvSpPr>
            <p:spPr>
              <a:xfrm>
                <a:off x="3824087" y="5653687"/>
                <a:ext cx="41949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Is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3200" dirty="0"/>
                  <a:t> close to the </a:t>
                </a:r>
                <a:r>
                  <a:rPr lang="en-US" sz="3200" dirty="0">
                    <a:solidFill>
                      <a:schemeClr val="accent3">
                        <a:lumMod val="75000"/>
                      </a:schemeClr>
                    </a:solidFill>
                  </a:rPr>
                  <a:t>source</a:t>
                </a:r>
                <a:r>
                  <a:rPr lang="en-US" sz="3200" dirty="0"/>
                  <a:t>?</a:t>
                </a:r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0B3ACDC-15DC-384B-AA9B-6C08C1B6C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087" y="5653687"/>
                <a:ext cx="4194931" cy="584775"/>
              </a:xfrm>
              <a:prstGeom prst="rect">
                <a:avLst/>
              </a:prstGeom>
              <a:blipFill>
                <a:blip r:embed="rId3"/>
                <a:stretch>
                  <a:fillRect l="-3625" t="-10638" r="-2719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710EB539-0FBC-3C4B-A2AF-D0610F5F7DF2}"/>
              </a:ext>
            </a:extLst>
          </p:cNvPr>
          <p:cNvSpPr txBox="1"/>
          <p:nvPr/>
        </p:nvSpPr>
        <p:spPr>
          <a:xfrm>
            <a:off x="836936" y="468116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DAC97EC-5E69-1A47-A04D-DC659DF70D15}"/>
              </a:ext>
            </a:extLst>
          </p:cNvPr>
          <p:cNvSpPr txBox="1"/>
          <p:nvPr/>
        </p:nvSpPr>
        <p:spPr>
          <a:xfrm>
            <a:off x="11131641" y="22561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957557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8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06E5B12-21B2-6946-88C7-9783BB29BE4D}"/>
              </a:ext>
            </a:extLst>
          </p:cNvPr>
          <p:cNvSpPr txBox="1"/>
          <p:nvPr/>
        </p:nvSpPr>
        <p:spPr>
          <a:xfrm>
            <a:off x="188947" y="300472"/>
            <a:ext cx="261642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3">
                    <a:lumMod val="50000"/>
                  </a:schemeClr>
                </a:solidFill>
              </a:rPr>
              <a:t>Functionality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B03EDF-2A17-9C40-9A9D-B15EE09C3996}"/>
              </a:ext>
            </a:extLst>
          </p:cNvPr>
          <p:cNvSpPr txBox="1"/>
          <p:nvPr/>
        </p:nvSpPr>
        <p:spPr>
          <a:xfrm>
            <a:off x="9195966" y="448488"/>
            <a:ext cx="169148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Security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FE6927-B306-694D-994B-802F402E2952}"/>
              </a:ext>
            </a:extLst>
          </p:cNvPr>
          <p:cNvSpPr txBox="1"/>
          <p:nvPr/>
        </p:nvSpPr>
        <p:spPr>
          <a:xfrm>
            <a:off x="6907149" y="5831701"/>
            <a:ext cx="151644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Privacy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1544EEA-F82A-A945-90E9-8F88D6EE66EA}"/>
              </a:ext>
            </a:extLst>
          </p:cNvPr>
          <p:cNvGrpSpPr/>
          <p:nvPr/>
        </p:nvGrpSpPr>
        <p:grpSpPr>
          <a:xfrm>
            <a:off x="2357913" y="425950"/>
            <a:ext cx="6986014" cy="5990526"/>
            <a:chOff x="2071914" y="226697"/>
            <a:chExt cx="7518775" cy="644737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C6CDF80-AA60-E145-A05E-7925FFB8DAC5}"/>
                </a:ext>
              </a:extLst>
            </p:cNvPr>
            <p:cNvSpPr/>
            <p:nvPr/>
          </p:nvSpPr>
          <p:spPr>
            <a:xfrm>
              <a:off x="2071914" y="229634"/>
              <a:ext cx="2927131" cy="292713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6EACDB9-F605-B04A-B255-23D38D563934}"/>
                </a:ext>
              </a:extLst>
            </p:cNvPr>
            <p:cNvSpPr/>
            <p:nvPr/>
          </p:nvSpPr>
          <p:spPr>
            <a:xfrm>
              <a:off x="6663558" y="226697"/>
              <a:ext cx="2927131" cy="292713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29C79B4-6CD3-D84C-A5F3-A00DA9A529AA}"/>
                </a:ext>
              </a:extLst>
            </p:cNvPr>
            <p:cNvSpPr/>
            <p:nvPr/>
          </p:nvSpPr>
          <p:spPr>
            <a:xfrm>
              <a:off x="4346027" y="3746936"/>
              <a:ext cx="2927131" cy="292713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656D062-EEF0-5145-9479-0ED94A736138}"/>
                </a:ext>
              </a:extLst>
            </p:cNvPr>
            <p:cNvCxnSpPr>
              <a:cxnSpLocks/>
              <a:stCxn id="4" idx="5"/>
            </p:cNvCxnSpPr>
            <p:nvPr/>
          </p:nvCxnSpPr>
          <p:spPr>
            <a:xfrm>
              <a:off x="4570377" y="2728097"/>
              <a:ext cx="1198873" cy="463955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DC1E14B-2828-3042-89A7-1B163E5F20F0}"/>
                </a:ext>
              </a:extLst>
            </p:cNvPr>
            <p:cNvCxnSpPr>
              <a:cxnSpLocks/>
              <a:endCxn id="5" idx="3"/>
            </p:cNvCxnSpPr>
            <p:nvPr/>
          </p:nvCxnSpPr>
          <p:spPr>
            <a:xfrm flipV="1">
              <a:off x="5809592" y="2725160"/>
              <a:ext cx="1282634" cy="42866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588626F-783F-8F42-B044-7C985AB405F9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5809593" y="3153828"/>
              <a:ext cx="0" cy="593108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37A1431-A165-2649-BB81-6814C69CF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3493" y="803838"/>
              <a:ext cx="1805233" cy="1805233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FB721DB-CA8F-3048-A319-E1EE32CDC7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202" t="19636" r="27354" b="8048"/>
            <a:stretch/>
          </p:blipFill>
          <p:spPr>
            <a:xfrm>
              <a:off x="7497508" y="803838"/>
              <a:ext cx="1259231" cy="1805233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C75FD3A-7A5C-F040-B558-9033446FFF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252" t="15105" r="19796"/>
            <a:stretch/>
          </p:blipFill>
          <p:spPr>
            <a:xfrm>
              <a:off x="4977335" y="4139198"/>
              <a:ext cx="1664513" cy="2142605"/>
            </a:xfrm>
            <a:prstGeom prst="rect">
              <a:avLst/>
            </a:prstGeom>
          </p:spPr>
        </p:pic>
      </p:grp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52FD86-6CFC-DD4E-A6FC-A18BEB635B8E}"/>
              </a:ext>
            </a:extLst>
          </p:cNvPr>
          <p:cNvSpPr/>
          <p:nvPr/>
        </p:nvSpPr>
        <p:spPr>
          <a:xfrm>
            <a:off x="3008966" y="233146"/>
            <a:ext cx="6040583" cy="780982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Multi-Party Computation</a:t>
            </a:r>
          </a:p>
        </p:txBody>
      </p:sp>
    </p:spTree>
    <p:extLst>
      <p:ext uri="{BB962C8B-B14F-4D97-AF65-F5344CB8AC3E}">
        <p14:creationId xmlns:p14="http://schemas.microsoft.com/office/powerpoint/2010/main" val="1214633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9D34C-F8DA-1449-8196-0F293C569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Impossibility of THC with Adversarial Delays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E7BE554-B5E2-9C4D-9D98-E4BA339FC66D}"/>
                  </a:ext>
                </a:extLst>
              </p:cNvPr>
              <p:cNvSpPr txBox="1"/>
              <p:nvPr/>
            </p:nvSpPr>
            <p:spPr>
              <a:xfrm>
                <a:off x="1727438" y="2720760"/>
                <a:ext cx="72763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E7BE554-B5E2-9C4D-9D98-E4BA339FC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438" y="2720760"/>
                <a:ext cx="727635" cy="584775"/>
              </a:xfrm>
              <a:prstGeom prst="rect">
                <a:avLst/>
              </a:prstGeom>
              <a:blipFill>
                <a:blip r:embed="rId3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F6EF5703-9077-E146-BD3F-64FC072CFCD2}"/>
              </a:ext>
            </a:extLst>
          </p:cNvPr>
          <p:cNvSpPr txBox="1"/>
          <p:nvPr/>
        </p:nvSpPr>
        <p:spPr>
          <a:xfrm>
            <a:off x="5783291" y="3345143"/>
            <a:ext cx="633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vs.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1620F73-F85D-994F-A999-FA2D157898F9}"/>
              </a:ext>
            </a:extLst>
          </p:cNvPr>
          <p:cNvGrpSpPr/>
          <p:nvPr/>
        </p:nvGrpSpPr>
        <p:grpSpPr>
          <a:xfrm>
            <a:off x="748552" y="2169459"/>
            <a:ext cx="10852418" cy="519953"/>
            <a:chOff x="748552" y="2169459"/>
            <a:chExt cx="10852418" cy="519953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3DDAF6F1-A360-B149-B723-18553BC304E6}"/>
                </a:ext>
              </a:extLst>
            </p:cNvPr>
            <p:cNvSpPr/>
            <p:nvPr/>
          </p:nvSpPr>
          <p:spPr>
            <a:xfrm>
              <a:off x="748552" y="2169459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C421D68-5CA7-E74A-8615-9CC321290B83}"/>
                </a:ext>
              </a:extLst>
            </p:cNvPr>
            <p:cNvSpPr/>
            <p:nvPr/>
          </p:nvSpPr>
          <p:spPr>
            <a:xfrm>
              <a:off x="1788458" y="2169459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F5BBA6F7-1918-EA44-9479-16970DC08FBF}"/>
                </a:ext>
              </a:extLst>
            </p:cNvPr>
            <p:cNvSpPr/>
            <p:nvPr/>
          </p:nvSpPr>
          <p:spPr>
            <a:xfrm>
              <a:off x="2828364" y="2169459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6009A22-B552-434E-8CCD-6EC6472D3D19}"/>
                </a:ext>
              </a:extLst>
            </p:cNvPr>
            <p:cNvCxnSpPr>
              <a:stCxn id="93" idx="6"/>
              <a:endCxn id="96" idx="2"/>
            </p:cNvCxnSpPr>
            <p:nvPr/>
          </p:nvCxnSpPr>
          <p:spPr>
            <a:xfrm>
              <a:off x="1268505" y="2429436"/>
              <a:ext cx="51995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973CC21-C498-4D49-9A93-646B10B02038}"/>
                </a:ext>
              </a:extLst>
            </p:cNvPr>
            <p:cNvCxnSpPr>
              <a:cxnSpLocks/>
              <a:stCxn id="96" idx="6"/>
              <a:endCxn id="97" idx="2"/>
            </p:cNvCxnSpPr>
            <p:nvPr/>
          </p:nvCxnSpPr>
          <p:spPr>
            <a:xfrm>
              <a:off x="2308411" y="2429436"/>
              <a:ext cx="51995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FABC08C0-91C5-C042-BDD6-6B258950747E}"/>
                </a:ext>
              </a:extLst>
            </p:cNvPr>
            <p:cNvCxnSpPr>
              <a:cxnSpLocks/>
              <a:stCxn id="97" idx="6"/>
              <a:endCxn id="111" idx="2"/>
            </p:cNvCxnSpPr>
            <p:nvPr/>
          </p:nvCxnSpPr>
          <p:spPr>
            <a:xfrm>
              <a:off x="3348317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42D681D-C696-754E-B29C-3A1933E29E2E}"/>
                </a:ext>
              </a:extLst>
            </p:cNvPr>
            <p:cNvSpPr/>
            <p:nvPr/>
          </p:nvSpPr>
          <p:spPr>
            <a:xfrm>
              <a:off x="3868270" y="2169459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2B0E9F88-14C5-E94B-98AB-2181EB50FD69}"/>
                </a:ext>
              </a:extLst>
            </p:cNvPr>
            <p:cNvSpPr/>
            <p:nvPr/>
          </p:nvSpPr>
          <p:spPr>
            <a:xfrm>
              <a:off x="4908176" y="2169459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A26CD77-F8BA-D543-9E0C-A490DA1405C0}"/>
                </a:ext>
              </a:extLst>
            </p:cNvPr>
            <p:cNvCxnSpPr>
              <a:stCxn id="111" idx="6"/>
              <a:endCxn id="112" idx="2"/>
            </p:cNvCxnSpPr>
            <p:nvPr/>
          </p:nvCxnSpPr>
          <p:spPr>
            <a:xfrm>
              <a:off x="4388223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A61D6FB-FBDA-EA47-A392-9B2DBC18FAAA}"/>
                </a:ext>
              </a:extLst>
            </p:cNvPr>
            <p:cNvCxnSpPr>
              <a:cxnSpLocks/>
              <a:stCxn id="112" idx="6"/>
            </p:cNvCxnSpPr>
            <p:nvPr/>
          </p:nvCxnSpPr>
          <p:spPr>
            <a:xfrm>
              <a:off x="5428129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3BDCD67-EA03-BE4F-8B9D-FF438A596408}"/>
                </a:ext>
              </a:extLst>
            </p:cNvPr>
            <p:cNvSpPr/>
            <p:nvPr/>
          </p:nvSpPr>
          <p:spPr>
            <a:xfrm>
              <a:off x="5881487" y="2169459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3A015AE0-45C0-BC41-9481-A833600F9FAF}"/>
                </a:ext>
              </a:extLst>
            </p:cNvPr>
            <p:cNvSpPr/>
            <p:nvPr/>
          </p:nvSpPr>
          <p:spPr>
            <a:xfrm>
              <a:off x="6921393" y="2169459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C21D0BB-B797-1B42-A8C6-828AC08F04A7}"/>
                </a:ext>
              </a:extLst>
            </p:cNvPr>
            <p:cNvSpPr/>
            <p:nvPr/>
          </p:nvSpPr>
          <p:spPr>
            <a:xfrm>
              <a:off x="7961299" y="2169459"/>
              <a:ext cx="519953" cy="51995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F24CFB5-B24A-2844-8442-18483AAEAC92}"/>
                </a:ext>
              </a:extLst>
            </p:cNvPr>
            <p:cNvCxnSpPr>
              <a:stCxn id="116" idx="6"/>
              <a:endCxn id="117" idx="2"/>
            </p:cNvCxnSpPr>
            <p:nvPr/>
          </p:nvCxnSpPr>
          <p:spPr>
            <a:xfrm>
              <a:off x="6401440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8A441155-9BD9-064D-85F3-519427BEB5CE}"/>
                </a:ext>
              </a:extLst>
            </p:cNvPr>
            <p:cNvCxnSpPr>
              <a:cxnSpLocks/>
              <a:stCxn id="117" idx="6"/>
              <a:endCxn id="118" idx="2"/>
            </p:cNvCxnSpPr>
            <p:nvPr/>
          </p:nvCxnSpPr>
          <p:spPr>
            <a:xfrm>
              <a:off x="7441346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108E91E-DC96-8A48-8C83-D7396AC83700}"/>
                </a:ext>
              </a:extLst>
            </p:cNvPr>
            <p:cNvCxnSpPr>
              <a:cxnSpLocks/>
              <a:stCxn id="118" idx="6"/>
              <a:endCxn id="122" idx="2"/>
            </p:cNvCxnSpPr>
            <p:nvPr/>
          </p:nvCxnSpPr>
          <p:spPr>
            <a:xfrm>
              <a:off x="8481252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30B215C-61AA-FC48-8A1A-E7BEB19BB827}"/>
                </a:ext>
              </a:extLst>
            </p:cNvPr>
            <p:cNvSpPr/>
            <p:nvPr/>
          </p:nvSpPr>
          <p:spPr>
            <a:xfrm>
              <a:off x="9001205" y="2169459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5209C138-5374-8146-A82A-C93A7DFFF79A}"/>
                </a:ext>
              </a:extLst>
            </p:cNvPr>
            <p:cNvSpPr/>
            <p:nvPr/>
          </p:nvSpPr>
          <p:spPr>
            <a:xfrm>
              <a:off x="10041111" y="2169459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4EA0F63-2602-FB4A-999A-87783628EFA6}"/>
                </a:ext>
              </a:extLst>
            </p:cNvPr>
            <p:cNvCxnSpPr>
              <a:stCxn id="122" idx="6"/>
              <a:endCxn id="123" idx="2"/>
            </p:cNvCxnSpPr>
            <p:nvPr/>
          </p:nvCxnSpPr>
          <p:spPr>
            <a:xfrm>
              <a:off x="9521158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6C24DB4C-0382-BE45-9AF5-E29223F2B33B}"/>
                </a:ext>
              </a:extLst>
            </p:cNvPr>
            <p:cNvCxnSpPr>
              <a:cxnSpLocks/>
              <a:stCxn id="123" idx="6"/>
            </p:cNvCxnSpPr>
            <p:nvPr/>
          </p:nvCxnSpPr>
          <p:spPr>
            <a:xfrm>
              <a:off x="10561064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22539AA-204D-754B-A80C-40ECBF03AA52}"/>
                </a:ext>
              </a:extLst>
            </p:cNvPr>
            <p:cNvSpPr/>
            <p:nvPr/>
          </p:nvSpPr>
          <p:spPr>
            <a:xfrm>
              <a:off x="11081017" y="2169459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1D52EC75-137A-0340-B994-325937F8A733}"/>
                </a:ext>
              </a:extLst>
            </p:cNvPr>
            <p:cNvSpPr txBox="1"/>
            <p:nvPr/>
          </p:nvSpPr>
          <p:spPr>
            <a:xfrm>
              <a:off x="10090841" y="224362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</a:t>
              </a:r>
            </a:p>
          </p:txBody>
        </p:sp>
      </p:grpSp>
      <p:pic>
        <p:nvPicPr>
          <p:cNvPr id="128" name="Picture 127">
            <a:extLst>
              <a:ext uri="{FF2B5EF4-FFF2-40B4-BE49-F238E27FC236}">
                <a16:creationId xmlns:a16="http://schemas.microsoft.com/office/drawing/2014/main" id="{3FA8E552-7E24-8347-9E47-7E0AB94A0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438" y="1972235"/>
            <a:ext cx="776533" cy="859363"/>
          </a:xfrm>
          <a:prstGeom prst="rect">
            <a:avLst/>
          </a:prstGeom>
        </p:spPr>
      </p:pic>
      <p:grpSp>
        <p:nvGrpSpPr>
          <p:cNvPr id="176" name="Group 175">
            <a:extLst>
              <a:ext uri="{FF2B5EF4-FFF2-40B4-BE49-F238E27FC236}">
                <a16:creationId xmlns:a16="http://schemas.microsoft.com/office/drawing/2014/main" id="{416F2658-AC9E-3A46-A1CC-0DDB750C024E}"/>
              </a:ext>
            </a:extLst>
          </p:cNvPr>
          <p:cNvGrpSpPr/>
          <p:nvPr/>
        </p:nvGrpSpPr>
        <p:grpSpPr>
          <a:xfrm>
            <a:off x="748552" y="4585650"/>
            <a:ext cx="10852418" cy="519953"/>
            <a:chOff x="748552" y="4585650"/>
            <a:chExt cx="10852418" cy="519953"/>
          </a:xfrm>
        </p:grpSpPr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A72BC0CA-72AB-014A-BF51-36066798E217}"/>
                </a:ext>
              </a:extLst>
            </p:cNvPr>
            <p:cNvSpPr/>
            <p:nvPr/>
          </p:nvSpPr>
          <p:spPr>
            <a:xfrm>
              <a:off x="748552" y="4585650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6B263DB4-4A38-4C4A-88DB-429CC3940AB8}"/>
                </a:ext>
              </a:extLst>
            </p:cNvPr>
            <p:cNvSpPr/>
            <p:nvPr/>
          </p:nvSpPr>
          <p:spPr>
            <a:xfrm>
              <a:off x="1788458" y="4585650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005D3932-C71C-B242-97E1-2E89F490BC86}"/>
                </a:ext>
              </a:extLst>
            </p:cNvPr>
            <p:cNvSpPr/>
            <p:nvPr/>
          </p:nvSpPr>
          <p:spPr>
            <a:xfrm>
              <a:off x="2828364" y="4585650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226D31BB-C208-C049-8162-55F7C6E1E962}"/>
                </a:ext>
              </a:extLst>
            </p:cNvPr>
            <p:cNvCxnSpPr>
              <a:stCxn id="177" idx="6"/>
              <a:endCxn id="178" idx="2"/>
            </p:cNvCxnSpPr>
            <p:nvPr/>
          </p:nvCxnSpPr>
          <p:spPr>
            <a:xfrm>
              <a:off x="1268505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EC6174AA-F8AF-F745-B854-726240706617}"/>
                </a:ext>
              </a:extLst>
            </p:cNvPr>
            <p:cNvCxnSpPr>
              <a:cxnSpLocks/>
              <a:stCxn id="178" idx="6"/>
              <a:endCxn id="179" idx="2"/>
            </p:cNvCxnSpPr>
            <p:nvPr/>
          </p:nvCxnSpPr>
          <p:spPr>
            <a:xfrm>
              <a:off x="2308411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F32D8ADB-9227-1243-9841-9570C932A803}"/>
                </a:ext>
              </a:extLst>
            </p:cNvPr>
            <p:cNvCxnSpPr>
              <a:cxnSpLocks/>
              <a:stCxn id="179" idx="6"/>
              <a:endCxn id="183" idx="2"/>
            </p:cNvCxnSpPr>
            <p:nvPr/>
          </p:nvCxnSpPr>
          <p:spPr>
            <a:xfrm>
              <a:off x="3348317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02AFA41E-A1B3-904A-B81A-28197DF4EF97}"/>
                </a:ext>
              </a:extLst>
            </p:cNvPr>
            <p:cNvSpPr/>
            <p:nvPr/>
          </p:nvSpPr>
          <p:spPr>
            <a:xfrm>
              <a:off x="3868270" y="4585650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5DC72A4-6483-4343-BCB7-E9FBA74B160A}"/>
                </a:ext>
              </a:extLst>
            </p:cNvPr>
            <p:cNvSpPr/>
            <p:nvPr/>
          </p:nvSpPr>
          <p:spPr>
            <a:xfrm>
              <a:off x="4908176" y="4585650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361E45CA-076B-2748-A468-A46FBA0C2418}"/>
                </a:ext>
              </a:extLst>
            </p:cNvPr>
            <p:cNvCxnSpPr>
              <a:stCxn id="183" idx="6"/>
              <a:endCxn id="184" idx="2"/>
            </p:cNvCxnSpPr>
            <p:nvPr/>
          </p:nvCxnSpPr>
          <p:spPr>
            <a:xfrm>
              <a:off x="4388223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D9B16E4F-6841-FC42-B4CC-E75641D0B9C3}"/>
                </a:ext>
              </a:extLst>
            </p:cNvPr>
            <p:cNvCxnSpPr>
              <a:cxnSpLocks/>
              <a:stCxn id="184" idx="6"/>
            </p:cNvCxnSpPr>
            <p:nvPr/>
          </p:nvCxnSpPr>
          <p:spPr>
            <a:xfrm>
              <a:off x="5428129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7FAA6931-2FF4-1147-B53B-8C604DD3E79C}"/>
                </a:ext>
              </a:extLst>
            </p:cNvPr>
            <p:cNvSpPr/>
            <p:nvPr/>
          </p:nvSpPr>
          <p:spPr>
            <a:xfrm>
              <a:off x="5881487" y="4585650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A4542B7F-480F-C740-943B-76D91F05BC67}"/>
                </a:ext>
              </a:extLst>
            </p:cNvPr>
            <p:cNvSpPr/>
            <p:nvPr/>
          </p:nvSpPr>
          <p:spPr>
            <a:xfrm>
              <a:off x="6921393" y="4585650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FCDCAD7E-A1A3-9840-AFE5-B09E4547EA0D}"/>
                </a:ext>
              </a:extLst>
            </p:cNvPr>
            <p:cNvSpPr/>
            <p:nvPr/>
          </p:nvSpPr>
          <p:spPr>
            <a:xfrm>
              <a:off x="7961299" y="4585650"/>
              <a:ext cx="519953" cy="51995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F983539A-571A-EC47-BC20-03E6AAA4CCE6}"/>
                </a:ext>
              </a:extLst>
            </p:cNvPr>
            <p:cNvCxnSpPr>
              <a:stCxn id="187" idx="6"/>
              <a:endCxn id="188" idx="2"/>
            </p:cNvCxnSpPr>
            <p:nvPr/>
          </p:nvCxnSpPr>
          <p:spPr>
            <a:xfrm>
              <a:off x="6401440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A5164EAE-34F9-4949-AE97-D721D0DDF5B3}"/>
                </a:ext>
              </a:extLst>
            </p:cNvPr>
            <p:cNvCxnSpPr>
              <a:cxnSpLocks/>
              <a:stCxn id="188" idx="6"/>
              <a:endCxn id="189" idx="2"/>
            </p:cNvCxnSpPr>
            <p:nvPr/>
          </p:nvCxnSpPr>
          <p:spPr>
            <a:xfrm>
              <a:off x="7441346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D0DF8FB1-06D6-FC49-9AF3-4029D126DC24}"/>
                </a:ext>
              </a:extLst>
            </p:cNvPr>
            <p:cNvCxnSpPr>
              <a:cxnSpLocks/>
              <a:stCxn id="189" idx="6"/>
              <a:endCxn id="193" idx="2"/>
            </p:cNvCxnSpPr>
            <p:nvPr/>
          </p:nvCxnSpPr>
          <p:spPr>
            <a:xfrm>
              <a:off x="8481252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78314946-3CD1-9647-97C1-0EB429D61640}"/>
                </a:ext>
              </a:extLst>
            </p:cNvPr>
            <p:cNvSpPr/>
            <p:nvPr/>
          </p:nvSpPr>
          <p:spPr>
            <a:xfrm>
              <a:off x="9001205" y="4585650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74AB3408-8656-8E40-823F-D8053F79D742}"/>
                </a:ext>
              </a:extLst>
            </p:cNvPr>
            <p:cNvSpPr/>
            <p:nvPr/>
          </p:nvSpPr>
          <p:spPr>
            <a:xfrm>
              <a:off x="10041111" y="4585650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23D98615-A79A-D043-8DC9-CF056302B8FD}"/>
                </a:ext>
              </a:extLst>
            </p:cNvPr>
            <p:cNvCxnSpPr>
              <a:stCxn id="193" idx="6"/>
              <a:endCxn id="194" idx="2"/>
            </p:cNvCxnSpPr>
            <p:nvPr/>
          </p:nvCxnSpPr>
          <p:spPr>
            <a:xfrm>
              <a:off x="9521158" y="4845627"/>
              <a:ext cx="51995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2EE13217-405E-0549-A475-6B27D27A0B96}"/>
                </a:ext>
              </a:extLst>
            </p:cNvPr>
            <p:cNvCxnSpPr>
              <a:cxnSpLocks/>
              <a:stCxn id="194" idx="6"/>
            </p:cNvCxnSpPr>
            <p:nvPr/>
          </p:nvCxnSpPr>
          <p:spPr>
            <a:xfrm>
              <a:off x="10561064" y="4845627"/>
              <a:ext cx="51995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700769FD-36EE-AC4E-937E-789CF88ACF0E}"/>
                </a:ext>
              </a:extLst>
            </p:cNvPr>
            <p:cNvSpPr/>
            <p:nvPr/>
          </p:nvSpPr>
          <p:spPr>
            <a:xfrm>
              <a:off x="11081017" y="4585650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EEFE1408-2EF0-3A4D-AD64-094AB994752A}"/>
                </a:ext>
              </a:extLst>
            </p:cNvPr>
            <p:cNvSpPr txBox="1"/>
            <p:nvPr/>
          </p:nvSpPr>
          <p:spPr>
            <a:xfrm>
              <a:off x="1855053" y="468116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</a:t>
              </a:r>
            </a:p>
          </p:txBody>
        </p:sp>
      </p:grpSp>
      <p:pic>
        <p:nvPicPr>
          <p:cNvPr id="199" name="Picture 198">
            <a:extLst>
              <a:ext uri="{FF2B5EF4-FFF2-40B4-BE49-F238E27FC236}">
                <a16:creationId xmlns:a16="http://schemas.microsoft.com/office/drawing/2014/main" id="{29BA64BA-181D-3745-88C2-744E65BEA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838961" y="4388426"/>
            <a:ext cx="776533" cy="8593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B7D92AB-E08A-6C41-A842-E7EDAAD1C295}"/>
                  </a:ext>
                </a:extLst>
              </p:cNvPr>
              <p:cNvSpPr txBox="1"/>
              <p:nvPr/>
            </p:nvSpPr>
            <p:spPr>
              <a:xfrm>
                <a:off x="3824087" y="5653687"/>
                <a:ext cx="441729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2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3200" dirty="0"/>
                  <a:t> close to the </a:t>
                </a:r>
                <a:r>
                  <a:rPr lang="en-US" sz="3200" dirty="0">
                    <a:solidFill>
                      <a:schemeClr val="accent3">
                        <a:lumMod val="75000"/>
                      </a:schemeClr>
                    </a:solidFill>
                  </a:rPr>
                  <a:t>source</a:t>
                </a:r>
                <a:r>
                  <a:rPr lang="en-US" sz="3200" dirty="0"/>
                  <a:t>?</a:t>
                </a:r>
              </a:p>
            </p:txBody>
          </p:sp>
        </mc:Choice>
        <mc:Fallback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5B7D92AB-E08A-6C41-A842-E7EDAAD1C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087" y="5653687"/>
                <a:ext cx="4417299" cy="584775"/>
              </a:xfrm>
              <a:prstGeom prst="rect">
                <a:avLst/>
              </a:prstGeom>
              <a:blipFill>
                <a:blip r:embed="rId5"/>
                <a:stretch>
                  <a:fillRect l="-3438" t="-10638" r="-2292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3" name="TextBox 202">
            <a:extLst>
              <a:ext uri="{FF2B5EF4-FFF2-40B4-BE49-F238E27FC236}">
                <a16:creationId xmlns:a16="http://schemas.microsoft.com/office/drawing/2014/main" id="{B1CFB10D-3AE2-B64D-BA0F-A99F421FBE8A}"/>
              </a:ext>
            </a:extLst>
          </p:cNvPr>
          <p:cNvSpPr txBox="1"/>
          <p:nvPr/>
        </p:nvSpPr>
        <p:spPr>
          <a:xfrm>
            <a:off x="836936" y="468116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8D13AD8D-CC42-8E4F-923C-9E6DD29C2E08}"/>
              </a:ext>
            </a:extLst>
          </p:cNvPr>
          <p:cNvSpPr txBox="1"/>
          <p:nvPr/>
        </p:nvSpPr>
        <p:spPr>
          <a:xfrm>
            <a:off x="11131641" y="22561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996178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F63BD0A2-89B7-C94F-87A6-FC6165D84AE9}"/>
              </a:ext>
            </a:extLst>
          </p:cNvPr>
          <p:cNvGrpSpPr/>
          <p:nvPr/>
        </p:nvGrpSpPr>
        <p:grpSpPr>
          <a:xfrm>
            <a:off x="748552" y="4585650"/>
            <a:ext cx="10852418" cy="519953"/>
            <a:chOff x="748552" y="4585650"/>
            <a:chExt cx="10852418" cy="519953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2118606-1393-844F-B640-AC803FB39B76}"/>
                </a:ext>
              </a:extLst>
            </p:cNvPr>
            <p:cNvSpPr/>
            <p:nvPr/>
          </p:nvSpPr>
          <p:spPr>
            <a:xfrm>
              <a:off x="748552" y="4585650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1B41F809-2759-6D4D-835F-13E7C451746F}"/>
                </a:ext>
              </a:extLst>
            </p:cNvPr>
            <p:cNvSpPr/>
            <p:nvPr/>
          </p:nvSpPr>
          <p:spPr>
            <a:xfrm>
              <a:off x="1788458" y="4585650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1AA82088-87BB-5B4B-A009-6E9271DBAF46}"/>
                </a:ext>
              </a:extLst>
            </p:cNvPr>
            <p:cNvSpPr/>
            <p:nvPr/>
          </p:nvSpPr>
          <p:spPr>
            <a:xfrm>
              <a:off x="2828364" y="4585650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F1293EE-E7FD-DA48-AF9F-251DE6DAE026}"/>
                </a:ext>
              </a:extLst>
            </p:cNvPr>
            <p:cNvCxnSpPr>
              <a:stCxn id="158" idx="6"/>
              <a:endCxn id="159" idx="2"/>
            </p:cNvCxnSpPr>
            <p:nvPr/>
          </p:nvCxnSpPr>
          <p:spPr>
            <a:xfrm>
              <a:off x="1268505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94307A98-2604-F849-A5BB-A90D605D3C67}"/>
                </a:ext>
              </a:extLst>
            </p:cNvPr>
            <p:cNvCxnSpPr>
              <a:cxnSpLocks/>
              <a:stCxn id="159" idx="6"/>
              <a:endCxn id="160" idx="2"/>
            </p:cNvCxnSpPr>
            <p:nvPr/>
          </p:nvCxnSpPr>
          <p:spPr>
            <a:xfrm>
              <a:off x="2308411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81D42D6-9D25-0B4F-9CC8-62C492D5E131}"/>
                </a:ext>
              </a:extLst>
            </p:cNvPr>
            <p:cNvCxnSpPr>
              <a:cxnSpLocks/>
              <a:stCxn id="160" idx="6"/>
              <a:endCxn id="164" idx="2"/>
            </p:cNvCxnSpPr>
            <p:nvPr/>
          </p:nvCxnSpPr>
          <p:spPr>
            <a:xfrm>
              <a:off x="3348317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3615F5D4-8310-6946-8ACE-97303918ED20}"/>
                </a:ext>
              </a:extLst>
            </p:cNvPr>
            <p:cNvSpPr/>
            <p:nvPr/>
          </p:nvSpPr>
          <p:spPr>
            <a:xfrm>
              <a:off x="3868270" y="4585650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8674EDCA-5EE2-8741-BB1A-75570FDA6D1C}"/>
                </a:ext>
              </a:extLst>
            </p:cNvPr>
            <p:cNvSpPr/>
            <p:nvPr/>
          </p:nvSpPr>
          <p:spPr>
            <a:xfrm>
              <a:off x="4908176" y="4585650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08285E3C-2931-5241-B820-0322F28C0A66}"/>
                </a:ext>
              </a:extLst>
            </p:cNvPr>
            <p:cNvCxnSpPr>
              <a:stCxn id="164" idx="6"/>
              <a:endCxn id="165" idx="2"/>
            </p:cNvCxnSpPr>
            <p:nvPr/>
          </p:nvCxnSpPr>
          <p:spPr>
            <a:xfrm>
              <a:off x="4388223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389C0D3D-425B-1A4C-9EA8-47642E93C90D}"/>
                </a:ext>
              </a:extLst>
            </p:cNvPr>
            <p:cNvCxnSpPr>
              <a:cxnSpLocks/>
              <a:stCxn id="165" idx="6"/>
            </p:cNvCxnSpPr>
            <p:nvPr/>
          </p:nvCxnSpPr>
          <p:spPr>
            <a:xfrm>
              <a:off x="5428129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3909D862-D78D-8243-BDC9-62B401C68CAE}"/>
                </a:ext>
              </a:extLst>
            </p:cNvPr>
            <p:cNvSpPr/>
            <p:nvPr/>
          </p:nvSpPr>
          <p:spPr>
            <a:xfrm>
              <a:off x="5881487" y="4585650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25FB615A-792C-9745-B0D0-F4102EA5DD8C}"/>
                </a:ext>
              </a:extLst>
            </p:cNvPr>
            <p:cNvSpPr/>
            <p:nvPr/>
          </p:nvSpPr>
          <p:spPr>
            <a:xfrm>
              <a:off x="6921393" y="4585650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57DCDF06-51D6-7C49-BE7A-8DAF2229E33B}"/>
                </a:ext>
              </a:extLst>
            </p:cNvPr>
            <p:cNvSpPr/>
            <p:nvPr/>
          </p:nvSpPr>
          <p:spPr>
            <a:xfrm>
              <a:off x="7961299" y="4585650"/>
              <a:ext cx="519953" cy="51995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02A92662-011F-6D41-8661-A7E39B329AC9}"/>
                </a:ext>
              </a:extLst>
            </p:cNvPr>
            <p:cNvCxnSpPr>
              <a:stCxn id="168" idx="6"/>
              <a:endCxn id="169" idx="2"/>
            </p:cNvCxnSpPr>
            <p:nvPr/>
          </p:nvCxnSpPr>
          <p:spPr>
            <a:xfrm>
              <a:off x="6401440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D4566CCA-7422-1B4F-8C38-C87EEBBD3B7E}"/>
                </a:ext>
              </a:extLst>
            </p:cNvPr>
            <p:cNvCxnSpPr>
              <a:cxnSpLocks/>
              <a:stCxn id="169" idx="6"/>
              <a:endCxn id="170" idx="2"/>
            </p:cNvCxnSpPr>
            <p:nvPr/>
          </p:nvCxnSpPr>
          <p:spPr>
            <a:xfrm>
              <a:off x="7441346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98FEF16E-9F16-8E4B-B174-263B8A42A1B9}"/>
                </a:ext>
              </a:extLst>
            </p:cNvPr>
            <p:cNvCxnSpPr>
              <a:cxnSpLocks/>
              <a:stCxn id="170" idx="6"/>
              <a:endCxn id="174" idx="2"/>
            </p:cNvCxnSpPr>
            <p:nvPr/>
          </p:nvCxnSpPr>
          <p:spPr>
            <a:xfrm>
              <a:off x="8481252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4408B8F4-95D0-BB4A-BE84-579A30A15497}"/>
                </a:ext>
              </a:extLst>
            </p:cNvPr>
            <p:cNvSpPr/>
            <p:nvPr/>
          </p:nvSpPr>
          <p:spPr>
            <a:xfrm>
              <a:off x="9001205" y="4585650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14D8D52B-9320-C546-B8BD-31118EBF48C9}"/>
                </a:ext>
              </a:extLst>
            </p:cNvPr>
            <p:cNvSpPr/>
            <p:nvPr/>
          </p:nvSpPr>
          <p:spPr>
            <a:xfrm>
              <a:off x="10041111" y="4585650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C55AD99-1C22-C24F-A44F-E66F24A6B1E6}"/>
                </a:ext>
              </a:extLst>
            </p:cNvPr>
            <p:cNvCxnSpPr>
              <a:stCxn id="174" idx="6"/>
              <a:endCxn id="175" idx="2"/>
            </p:cNvCxnSpPr>
            <p:nvPr/>
          </p:nvCxnSpPr>
          <p:spPr>
            <a:xfrm>
              <a:off x="9521158" y="4845627"/>
              <a:ext cx="51995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B25D9363-2634-1A4A-9FA5-0C45187861A7}"/>
                </a:ext>
              </a:extLst>
            </p:cNvPr>
            <p:cNvCxnSpPr>
              <a:cxnSpLocks/>
              <a:stCxn id="175" idx="6"/>
            </p:cNvCxnSpPr>
            <p:nvPr/>
          </p:nvCxnSpPr>
          <p:spPr>
            <a:xfrm>
              <a:off x="10561064" y="4845627"/>
              <a:ext cx="51995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EA08AA98-CA36-1E49-8AAF-51F0FBCD3FBB}"/>
                </a:ext>
              </a:extLst>
            </p:cNvPr>
            <p:cNvSpPr/>
            <p:nvPr/>
          </p:nvSpPr>
          <p:spPr>
            <a:xfrm>
              <a:off x="11081017" y="4585650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67B58C0C-DB3E-6E45-BE14-59242152D7AE}"/>
                </a:ext>
              </a:extLst>
            </p:cNvPr>
            <p:cNvSpPr txBox="1"/>
            <p:nvPr/>
          </p:nvSpPr>
          <p:spPr>
            <a:xfrm>
              <a:off x="1855053" y="468116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BC62568-D13F-934E-9A97-717D97EF7AC1}"/>
              </a:ext>
            </a:extLst>
          </p:cNvPr>
          <p:cNvGrpSpPr/>
          <p:nvPr/>
        </p:nvGrpSpPr>
        <p:grpSpPr>
          <a:xfrm>
            <a:off x="748552" y="2169459"/>
            <a:ext cx="10852418" cy="519953"/>
            <a:chOff x="748552" y="2169459"/>
            <a:chExt cx="10852418" cy="519953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089180B-4D02-774B-BB06-19578640436F}"/>
                </a:ext>
              </a:extLst>
            </p:cNvPr>
            <p:cNvSpPr/>
            <p:nvPr/>
          </p:nvSpPr>
          <p:spPr>
            <a:xfrm>
              <a:off x="748552" y="2169459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A25E3F8-B50B-ED48-B4B2-2679921CE7F0}"/>
                </a:ext>
              </a:extLst>
            </p:cNvPr>
            <p:cNvSpPr/>
            <p:nvPr/>
          </p:nvSpPr>
          <p:spPr>
            <a:xfrm>
              <a:off x="1788458" y="2169459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18511E0-08E3-A841-A39B-40878EE5A20F}"/>
                </a:ext>
              </a:extLst>
            </p:cNvPr>
            <p:cNvSpPr/>
            <p:nvPr/>
          </p:nvSpPr>
          <p:spPr>
            <a:xfrm>
              <a:off x="2828364" y="2169459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5A0962-EFE4-1742-A0E6-EC30F7CCC1FC}"/>
                </a:ext>
              </a:extLst>
            </p:cNvPr>
            <p:cNvCxnSpPr>
              <a:stCxn id="69" idx="6"/>
              <a:endCxn id="70" idx="2"/>
            </p:cNvCxnSpPr>
            <p:nvPr/>
          </p:nvCxnSpPr>
          <p:spPr>
            <a:xfrm>
              <a:off x="1268505" y="2429436"/>
              <a:ext cx="51995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AB25E28-3734-D041-82AB-9953C01513DC}"/>
                </a:ext>
              </a:extLst>
            </p:cNvPr>
            <p:cNvCxnSpPr>
              <a:cxnSpLocks/>
              <a:stCxn id="70" idx="6"/>
              <a:endCxn id="71" idx="2"/>
            </p:cNvCxnSpPr>
            <p:nvPr/>
          </p:nvCxnSpPr>
          <p:spPr>
            <a:xfrm>
              <a:off x="2308411" y="2429436"/>
              <a:ext cx="51995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9D5AC25-B772-4E46-8E22-12D2F1165D74}"/>
                </a:ext>
              </a:extLst>
            </p:cNvPr>
            <p:cNvCxnSpPr>
              <a:cxnSpLocks/>
              <a:stCxn id="71" idx="6"/>
              <a:endCxn id="75" idx="2"/>
            </p:cNvCxnSpPr>
            <p:nvPr/>
          </p:nvCxnSpPr>
          <p:spPr>
            <a:xfrm>
              <a:off x="3348317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4571E90-B3C6-F64B-ACBC-C8B8BBFB5BD7}"/>
                </a:ext>
              </a:extLst>
            </p:cNvPr>
            <p:cNvSpPr/>
            <p:nvPr/>
          </p:nvSpPr>
          <p:spPr>
            <a:xfrm>
              <a:off x="3868270" y="2169459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302AE31-0F8F-544C-8480-6F29A7729DE0}"/>
                </a:ext>
              </a:extLst>
            </p:cNvPr>
            <p:cNvSpPr/>
            <p:nvPr/>
          </p:nvSpPr>
          <p:spPr>
            <a:xfrm>
              <a:off x="4908176" y="2169459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6E80E64-904D-7B4B-AE0B-814B29439C70}"/>
                </a:ext>
              </a:extLst>
            </p:cNvPr>
            <p:cNvCxnSpPr>
              <a:stCxn id="75" idx="6"/>
              <a:endCxn id="76" idx="2"/>
            </p:cNvCxnSpPr>
            <p:nvPr/>
          </p:nvCxnSpPr>
          <p:spPr>
            <a:xfrm>
              <a:off x="4388223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B76AC8F-7DD3-8543-9032-AABD45BADEF6}"/>
                </a:ext>
              </a:extLst>
            </p:cNvPr>
            <p:cNvCxnSpPr>
              <a:cxnSpLocks/>
              <a:stCxn id="76" idx="6"/>
            </p:cNvCxnSpPr>
            <p:nvPr/>
          </p:nvCxnSpPr>
          <p:spPr>
            <a:xfrm>
              <a:off x="5428129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54ED0E0-1379-5347-B688-3768311E364D}"/>
                </a:ext>
              </a:extLst>
            </p:cNvPr>
            <p:cNvSpPr/>
            <p:nvPr/>
          </p:nvSpPr>
          <p:spPr>
            <a:xfrm>
              <a:off x="5881487" y="2169459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92D86BF-BC1F-0742-BD11-0A9A3DD90F45}"/>
                </a:ext>
              </a:extLst>
            </p:cNvPr>
            <p:cNvSpPr/>
            <p:nvPr/>
          </p:nvSpPr>
          <p:spPr>
            <a:xfrm>
              <a:off x="6921393" y="2169459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C9B83A2-B354-764D-B625-B0001E0491BF}"/>
                </a:ext>
              </a:extLst>
            </p:cNvPr>
            <p:cNvSpPr/>
            <p:nvPr/>
          </p:nvSpPr>
          <p:spPr>
            <a:xfrm>
              <a:off x="7961299" y="2169459"/>
              <a:ext cx="519953" cy="51995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C3005EE-E5BB-2B44-9656-322DDF6E7C02}"/>
                </a:ext>
              </a:extLst>
            </p:cNvPr>
            <p:cNvCxnSpPr>
              <a:stCxn id="79" idx="6"/>
              <a:endCxn id="80" idx="2"/>
            </p:cNvCxnSpPr>
            <p:nvPr/>
          </p:nvCxnSpPr>
          <p:spPr>
            <a:xfrm>
              <a:off x="6401440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31C816A-DD0E-FF41-B065-A7CC2A0C1D09}"/>
                </a:ext>
              </a:extLst>
            </p:cNvPr>
            <p:cNvCxnSpPr>
              <a:cxnSpLocks/>
              <a:stCxn id="80" idx="6"/>
              <a:endCxn id="81" idx="2"/>
            </p:cNvCxnSpPr>
            <p:nvPr/>
          </p:nvCxnSpPr>
          <p:spPr>
            <a:xfrm>
              <a:off x="7441346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692745F-4A6D-8C4E-B5B6-B74C25D09587}"/>
                </a:ext>
              </a:extLst>
            </p:cNvPr>
            <p:cNvCxnSpPr>
              <a:cxnSpLocks/>
              <a:stCxn id="81" idx="6"/>
              <a:endCxn id="93" idx="2"/>
            </p:cNvCxnSpPr>
            <p:nvPr/>
          </p:nvCxnSpPr>
          <p:spPr>
            <a:xfrm>
              <a:off x="8481252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313141F0-EA05-6949-BB02-2539DDAFFD0D}"/>
                </a:ext>
              </a:extLst>
            </p:cNvPr>
            <p:cNvSpPr/>
            <p:nvPr/>
          </p:nvSpPr>
          <p:spPr>
            <a:xfrm>
              <a:off x="9001205" y="2169459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F9CA5041-3A24-5C4A-942D-6047F3A2004F}"/>
                </a:ext>
              </a:extLst>
            </p:cNvPr>
            <p:cNvSpPr/>
            <p:nvPr/>
          </p:nvSpPr>
          <p:spPr>
            <a:xfrm>
              <a:off x="10041111" y="2169459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4409DEBE-4779-674B-A163-F6503400A0C1}"/>
                </a:ext>
              </a:extLst>
            </p:cNvPr>
            <p:cNvCxnSpPr>
              <a:stCxn id="93" idx="6"/>
              <a:endCxn id="96" idx="2"/>
            </p:cNvCxnSpPr>
            <p:nvPr/>
          </p:nvCxnSpPr>
          <p:spPr>
            <a:xfrm>
              <a:off x="9521158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D7EEAB2-9990-6243-909E-07328D9F1D23}"/>
                </a:ext>
              </a:extLst>
            </p:cNvPr>
            <p:cNvCxnSpPr>
              <a:cxnSpLocks/>
              <a:stCxn id="96" idx="6"/>
            </p:cNvCxnSpPr>
            <p:nvPr/>
          </p:nvCxnSpPr>
          <p:spPr>
            <a:xfrm>
              <a:off x="10561064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BBD5D297-5481-0845-8E16-E1F6D5EB89E5}"/>
                </a:ext>
              </a:extLst>
            </p:cNvPr>
            <p:cNvSpPr/>
            <p:nvPr/>
          </p:nvSpPr>
          <p:spPr>
            <a:xfrm>
              <a:off x="11081017" y="2169459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4D04FD5-015D-AE4E-9663-1D770BBBEFDB}"/>
                </a:ext>
              </a:extLst>
            </p:cNvPr>
            <p:cNvSpPr txBox="1"/>
            <p:nvPr/>
          </p:nvSpPr>
          <p:spPr>
            <a:xfrm>
              <a:off x="10090841" y="224362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69D34C-F8DA-1449-8196-0F293C569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Impossibility of THC with Adversarial Delays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4BC4256-E8D1-2C4D-B4E8-7931AD398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38" y="1972235"/>
            <a:ext cx="776533" cy="85936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237F1A8-6116-E348-B57E-FE87D646A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838961" y="4388426"/>
            <a:ext cx="776533" cy="8593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E7BE554-B5E2-9C4D-9D98-E4BA339FC66D}"/>
                  </a:ext>
                </a:extLst>
              </p:cNvPr>
              <p:cNvSpPr txBox="1"/>
              <p:nvPr/>
            </p:nvSpPr>
            <p:spPr>
              <a:xfrm>
                <a:off x="1727438" y="2720760"/>
                <a:ext cx="72763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E7BE554-B5E2-9C4D-9D98-E4BA339FC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438" y="2720760"/>
                <a:ext cx="727635" cy="584775"/>
              </a:xfrm>
              <a:prstGeom prst="rect">
                <a:avLst/>
              </a:prstGeom>
              <a:blipFill>
                <a:blip r:embed="rId3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F6EF5703-9077-E146-BD3F-64FC072CFCD2}"/>
              </a:ext>
            </a:extLst>
          </p:cNvPr>
          <p:cNvSpPr txBox="1"/>
          <p:nvPr/>
        </p:nvSpPr>
        <p:spPr>
          <a:xfrm>
            <a:off x="5783291" y="3345143"/>
            <a:ext cx="633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vs.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CEAC777-859F-CC45-B9EE-E64B6F94EBB4}"/>
                  </a:ext>
                </a:extLst>
              </p:cNvPr>
              <p:cNvSpPr txBox="1"/>
              <p:nvPr/>
            </p:nvSpPr>
            <p:spPr>
              <a:xfrm>
                <a:off x="4829629" y="2652722"/>
                <a:ext cx="67704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CEAC777-859F-CC45-B9EE-E64B6F94E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9629" y="2652722"/>
                <a:ext cx="677045" cy="584775"/>
              </a:xfrm>
              <a:prstGeom prst="rect">
                <a:avLst/>
              </a:prstGeom>
              <a:blipFill>
                <a:blip r:embed="rId4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B3605C5-8716-FF42-B345-58F6F12C1AB2}"/>
                  </a:ext>
                </a:extLst>
              </p:cNvPr>
              <p:cNvSpPr txBox="1"/>
              <p:nvPr/>
            </p:nvSpPr>
            <p:spPr>
              <a:xfrm>
                <a:off x="6866354" y="2635930"/>
                <a:ext cx="71173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B3605C5-8716-FF42-B345-58F6F12C1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354" y="2635930"/>
                <a:ext cx="71173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E60FAC54-A2D9-7742-AF36-65A5B1CB8494}"/>
              </a:ext>
            </a:extLst>
          </p:cNvPr>
          <p:cNvGrpSpPr/>
          <p:nvPr/>
        </p:nvGrpSpPr>
        <p:grpSpPr>
          <a:xfrm>
            <a:off x="4546267" y="2053019"/>
            <a:ext cx="989624" cy="775651"/>
            <a:chOff x="4546267" y="2053019"/>
            <a:chExt cx="989624" cy="775651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B9D6C0F-8812-5A40-A52F-09F02E988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4546267" y="2053019"/>
              <a:ext cx="989624" cy="775651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F3E0372-045A-E948-8A24-0312BD50FEB7}"/>
                </a:ext>
              </a:extLst>
            </p:cNvPr>
            <p:cNvSpPr txBox="1"/>
            <p:nvPr/>
          </p:nvSpPr>
          <p:spPr>
            <a:xfrm rot="20847569">
              <a:off x="4589098" y="2440844"/>
              <a:ext cx="4331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SLOW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6903789-61E0-FA40-ADCC-F42BA0B4EE3B}"/>
              </a:ext>
            </a:extLst>
          </p:cNvPr>
          <p:cNvGrpSpPr/>
          <p:nvPr/>
        </p:nvGrpSpPr>
        <p:grpSpPr>
          <a:xfrm>
            <a:off x="6794509" y="2053020"/>
            <a:ext cx="993358" cy="778578"/>
            <a:chOff x="6794509" y="2053020"/>
            <a:chExt cx="993358" cy="778578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A85F3908-5666-9E49-9A78-3C0E0188E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94509" y="2053020"/>
              <a:ext cx="993358" cy="778578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0090255-BD88-D743-B669-1509F6E671AB}"/>
                </a:ext>
              </a:extLst>
            </p:cNvPr>
            <p:cNvSpPr txBox="1"/>
            <p:nvPr/>
          </p:nvSpPr>
          <p:spPr>
            <a:xfrm rot="655215">
              <a:off x="7311430" y="2451702"/>
              <a:ext cx="4331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SLOW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38406E6-C062-9441-A40D-8DFF0BA3264C}"/>
              </a:ext>
            </a:extLst>
          </p:cNvPr>
          <p:cNvGrpSpPr/>
          <p:nvPr/>
        </p:nvGrpSpPr>
        <p:grpSpPr>
          <a:xfrm>
            <a:off x="4545641" y="4478002"/>
            <a:ext cx="989624" cy="775651"/>
            <a:chOff x="4546267" y="2053019"/>
            <a:chExt cx="989624" cy="775651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0747DF3A-E6A5-C54E-AD57-865A71BA2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4546267" y="2053019"/>
              <a:ext cx="989624" cy="775651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C0AF2D9-35D4-3442-937C-9BDA9E20EE46}"/>
                </a:ext>
              </a:extLst>
            </p:cNvPr>
            <p:cNvSpPr txBox="1"/>
            <p:nvPr/>
          </p:nvSpPr>
          <p:spPr>
            <a:xfrm rot="20847569">
              <a:off x="4589098" y="2440844"/>
              <a:ext cx="4331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SLOW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AD2F73F-5DAD-6F48-BCA6-A0AAE6E93F12}"/>
              </a:ext>
            </a:extLst>
          </p:cNvPr>
          <p:cNvGrpSpPr/>
          <p:nvPr/>
        </p:nvGrpSpPr>
        <p:grpSpPr>
          <a:xfrm>
            <a:off x="6793883" y="4478003"/>
            <a:ext cx="993358" cy="778578"/>
            <a:chOff x="6794509" y="2053020"/>
            <a:chExt cx="993358" cy="778578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46761ACB-F4DB-014A-9059-E2BEEEE76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94509" y="2053020"/>
              <a:ext cx="993358" cy="778578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A72545F-5473-6742-AB76-5163F527A315}"/>
                </a:ext>
              </a:extLst>
            </p:cNvPr>
            <p:cNvSpPr txBox="1"/>
            <p:nvPr/>
          </p:nvSpPr>
          <p:spPr>
            <a:xfrm rot="655215">
              <a:off x="7311430" y="2451702"/>
              <a:ext cx="4331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SLOW</a:t>
              </a:r>
            </a:p>
          </p:txBody>
        </p: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9FC53BE2-46C8-9040-A5F7-3F2A85038556}"/>
              </a:ext>
            </a:extLst>
          </p:cNvPr>
          <p:cNvSpPr txBox="1"/>
          <p:nvPr/>
        </p:nvSpPr>
        <p:spPr>
          <a:xfrm>
            <a:off x="836936" y="468116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B1D28F22-5A76-2747-94EB-635E55667B52}"/>
              </a:ext>
            </a:extLst>
          </p:cNvPr>
          <p:cNvSpPr txBox="1"/>
          <p:nvPr/>
        </p:nvSpPr>
        <p:spPr>
          <a:xfrm>
            <a:off x="11131641" y="22561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1529829E-01E9-684F-A45C-BBA0950B5CBF}"/>
                  </a:ext>
                </a:extLst>
              </p:cNvPr>
              <p:cNvSpPr txBox="1"/>
              <p:nvPr/>
            </p:nvSpPr>
            <p:spPr>
              <a:xfrm>
                <a:off x="3824087" y="5653687"/>
                <a:ext cx="441729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200" i="1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3200" dirty="0"/>
                  <a:t> close to the </a:t>
                </a:r>
                <a:r>
                  <a:rPr lang="en-US" sz="3200" dirty="0">
                    <a:solidFill>
                      <a:schemeClr val="accent3">
                        <a:lumMod val="75000"/>
                      </a:schemeClr>
                    </a:solidFill>
                  </a:rPr>
                  <a:t>source</a:t>
                </a:r>
                <a:r>
                  <a:rPr lang="en-US" sz="3200" dirty="0"/>
                  <a:t>?</a:t>
                </a:r>
              </a:p>
            </p:txBody>
          </p:sp>
        </mc:Choice>
        <mc:Fallback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1529829E-01E9-684F-A45C-BBA0950B5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087" y="5653687"/>
                <a:ext cx="4417299" cy="584775"/>
              </a:xfrm>
              <a:prstGeom prst="rect">
                <a:avLst/>
              </a:prstGeom>
              <a:blipFill>
                <a:blip r:embed="rId7"/>
                <a:stretch>
                  <a:fillRect l="-3438" t="-10638" r="-2292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15985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F63BD0A2-89B7-C94F-87A6-FC6165D84AE9}"/>
              </a:ext>
            </a:extLst>
          </p:cNvPr>
          <p:cNvGrpSpPr/>
          <p:nvPr/>
        </p:nvGrpSpPr>
        <p:grpSpPr>
          <a:xfrm>
            <a:off x="748552" y="4585650"/>
            <a:ext cx="10852418" cy="519953"/>
            <a:chOff x="748552" y="4585650"/>
            <a:chExt cx="10852418" cy="519953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2118606-1393-844F-B640-AC803FB39B76}"/>
                </a:ext>
              </a:extLst>
            </p:cNvPr>
            <p:cNvSpPr/>
            <p:nvPr/>
          </p:nvSpPr>
          <p:spPr>
            <a:xfrm>
              <a:off x="748552" y="4585650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1B41F809-2759-6D4D-835F-13E7C451746F}"/>
                </a:ext>
              </a:extLst>
            </p:cNvPr>
            <p:cNvSpPr/>
            <p:nvPr/>
          </p:nvSpPr>
          <p:spPr>
            <a:xfrm>
              <a:off x="1788458" y="4585650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1AA82088-87BB-5B4B-A009-6E9271DBAF46}"/>
                </a:ext>
              </a:extLst>
            </p:cNvPr>
            <p:cNvSpPr/>
            <p:nvPr/>
          </p:nvSpPr>
          <p:spPr>
            <a:xfrm>
              <a:off x="2828364" y="4585650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F1293EE-E7FD-DA48-AF9F-251DE6DAE026}"/>
                </a:ext>
              </a:extLst>
            </p:cNvPr>
            <p:cNvCxnSpPr>
              <a:stCxn id="158" idx="6"/>
              <a:endCxn id="159" idx="2"/>
            </p:cNvCxnSpPr>
            <p:nvPr/>
          </p:nvCxnSpPr>
          <p:spPr>
            <a:xfrm>
              <a:off x="1268505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94307A98-2604-F849-A5BB-A90D605D3C67}"/>
                </a:ext>
              </a:extLst>
            </p:cNvPr>
            <p:cNvCxnSpPr>
              <a:cxnSpLocks/>
              <a:stCxn id="159" idx="6"/>
              <a:endCxn id="160" idx="2"/>
            </p:cNvCxnSpPr>
            <p:nvPr/>
          </p:nvCxnSpPr>
          <p:spPr>
            <a:xfrm>
              <a:off x="2308411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81D42D6-9D25-0B4F-9CC8-62C492D5E131}"/>
                </a:ext>
              </a:extLst>
            </p:cNvPr>
            <p:cNvCxnSpPr>
              <a:cxnSpLocks/>
              <a:stCxn id="160" idx="6"/>
              <a:endCxn id="164" idx="2"/>
            </p:cNvCxnSpPr>
            <p:nvPr/>
          </p:nvCxnSpPr>
          <p:spPr>
            <a:xfrm>
              <a:off x="3348317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3615F5D4-8310-6946-8ACE-97303918ED20}"/>
                </a:ext>
              </a:extLst>
            </p:cNvPr>
            <p:cNvSpPr/>
            <p:nvPr/>
          </p:nvSpPr>
          <p:spPr>
            <a:xfrm>
              <a:off x="3868270" y="4585650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8674EDCA-5EE2-8741-BB1A-75570FDA6D1C}"/>
                </a:ext>
              </a:extLst>
            </p:cNvPr>
            <p:cNvSpPr/>
            <p:nvPr/>
          </p:nvSpPr>
          <p:spPr>
            <a:xfrm>
              <a:off x="4908176" y="4585650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08285E3C-2931-5241-B820-0322F28C0A66}"/>
                </a:ext>
              </a:extLst>
            </p:cNvPr>
            <p:cNvCxnSpPr>
              <a:stCxn id="164" idx="6"/>
              <a:endCxn id="165" idx="2"/>
            </p:cNvCxnSpPr>
            <p:nvPr/>
          </p:nvCxnSpPr>
          <p:spPr>
            <a:xfrm>
              <a:off x="4388223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389C0D3D-425B-1A4C-9EA8-47642E93C90D}"/>
                </a:ext>
              </a:extLst>
            </p:cNvPr>
            <p:cNvCxnSpPr>
              <a:cxnSpLocks/>
              <a:stCxn id="165" idx="6"/>
            </p:cNvCxnSpPr>
            <p:nvPr/>
          </p:nvCxnSpPr>
          <p:spPr>
            <a:xfrm>
              <a:off x="5428129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3909D862-D78D-8243-BDC9-62B401C68CAE}"/>
                </a:ext>
              </a:extLst>
            </p:cNvPr>
            <p:cNvSpPr/>
            <p:nvPr/>
          </p:nvSpPr>
          <p:spPr>
            <a:xfrm>
              <a:off x="5881487" y="4585650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25FB615A-792C-9745-B0D0-F4102EA5DD8C}"/>
                </a:ext>
              </a:extLst>
            </p:cNvPr>
            <p:cNvSpPr/>
            <p:nvPr/>
          </p:nvSpPr>
          <p:spPr>
            <a:xfrm>
              <a:off x="6921393" y="4585650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57DCDF06-51D6-7C49-BE7A-8DAF2229E33B}"/>
                </a:ext>
              </a:extLst>
            </p:cNvPr>
            <p:cNvSpPr/>
            <p:nvPr/>
          </p:nvSpPr>
          <p:spPr>
            <a:xfrm>
              <a:off x="7961299" y="4585650"/>
              <a:ext cx="519953" cy="51995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02A92662-011F-6D41-8661-A7E39B329AC9}"/>
                </a:ext>
              </a:extLst>
            </p:cNvPr>
            <p:cNvCxnSpPr>
              <a:stCxn id="168" idx="6"/>
              <a:endCxn id="169" idx="2"/>
            </p:cNvCxnSpPr>
            <p:nvPr/>
          </p:nvCxnSpPr>
          <p:spPr>
            <a:xfrm>
              <a:off x="6401440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D4566CCA-7422-1B4F-8C38-C87EEBBD3B7E}"/>
                </a:ext>
              </a:extLst>
            </p:cNvPr>
            <p:cNvCxnSpPr>
              <a:cxnSpLocks/>
              <a:stCxn id="169" idx="6"/>
              <a:endCxn id="170" idx="2"/>
            </p:cNvCxnSpPr>
            <p:nvPr/>
          </p:nvCxnSpPr>
          <p:spPr>
            <a:xfrm>
              <a:off x="7441346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98FEF16E-9F16-8E4B-B174-263B8A42A1B9}"/>
                </a:ext>
              </a:extLst>
            </p:cNvPr>
            <p:cNvCxnSpPr>
              <a:cxnSpLocks/>
              <a:stCxn id="170" idx="6"/>
              <a:endCxn id="174" idx="2"/>
            </p:cNvCxnSpPr>
            <p:nvPr/>
          </p:nvCxnSpPr>
          <p:spPr>
            <a:xfrm>
              <a:off x="8481252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4408B8F4-95D0-BB4A-BE84-579A30A15497}"/>
                </a:ext>
              </a:extLst>
            </p:cNvPr>
            <p:cNvSpPr/>
            <p:nvPr/>
          </p:nvSpPr>
          <p:spPr>
            <a:xfrm>
              <a:off x="9001205" y="4585650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14D8D52B-9320-C546-B8BD-31118EBF48C9}"/>
                </a:ext>
              </a:extLst>
            </p:cNvPr>
            <p:cNvSpPr/>
            <p:nvPr/>
          </p:nvSpPr>
          <p:spPr>
            <a:xfrm>
              <a:off x="10041111" y="4585650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C55AD99-1C22-C24F-A44F-E66F24A6B1E6}"/>
                </a:ext>
              </a:extLst>
            </p:cNvPr>
            <p:cNvCxnSpPr>
              <a:stCxn id="174" idx="6"/>
              <a:endCxn id="175" idx="2"/>
            </p:cNvCxnSpPr>
            <p:nvPr/>
          </p:nvCxnSpPr>
          <p:spPr>
            <a:xfrm>
              <a:off x="9521158" y="4845627"/>
              <a:ext cx="51995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B25D9363-2634-1A4A-9FA5-0C45187861A7}"/>
                </a:ext>
              </a:extLst>
            </p:cNvPr>
            <p:cNvCxnSpPr>
              <a:cxnSpLocks/>
              <a:stCxn id="175" idx="6"/>
            </p:cNvCxnSpPr>
            <p:nvPr/>
          </p:nvCxnSpPr>
          <p:spPr>
            <a:xfrm>
              <a:off x="10561064" y="4845627"/>
              <a:ext cx="51995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EA08AA98-CA36-1E49-8AAF-51F0FBCD3FBB}"/>
                </a:ext>
              </a:extLst>
            </p:cNvPr>
            <p:cNvSpPr/>
            <p:nvPr/>
          </p:nvSpPr>
          <p:spPr>
            <a:xfrm>
              <a:off x="11081017" y="4585650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67B58C0C-DB3E-6E45-BE14-59242152D7AE}"/>
                </a:ext>
              </a:extLst>
            </p:cNvPr>
            <p:cNvSpPr txBox="1"/>
            <p:nvPr/>
          </p:nvSpPr>
          <p:spPr>
            <a:xfrm>
              <a:off x="1855053" y="468116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BC62568-D13F-934E-9A97-717D97EF7AC1}"/>
              </a:ext>
            </a:extLst>
          </p:cNvPr>
          <p:cNvGrpSpPr/>
          <p:nvPr/>
        </p:nvGrpSpPr>
        <p:grpSpPr>
          <a:xfrm>
            <a:off x="748552" y="2169459"/>
            <a:ext cx="10852418" cy="519953"/>
            <a:chOff x="748552" y="2169459"/>
            <a:chExt cx="10852418" cy="519953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089180B-4D02-774B-BB06-19578640436F}"/>
                </a:ext>
              </a:extLst>
            </p:cNvPr>
            <p:cNvSpPr/>
            <p:nvPr/>
          </p:nvSpPr>
          <p:spPr>
            <a:xfrm>
              <a:off x="748552" y="2169459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A25E3F8-B50B-ED48-B4B2-2679921CE7F0}"/>
                </a:ext>
              </a:extLst>
            </p:cNvPr>
            <p:cNvSpPr/>
            <p:nvPr/>
          </p:nvSpPr>
          <p:spPr>
            <a:xfrm>
              <a:off x="1788458" y="2169459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18511E0-08E3-A841-A39B-40878EE5A20F}"/>
                </a:ext>
              </a:extLst>
            </p:cNvPr>
            <p:cNvSpPr/>
            <p:nvPr/>
          </p:nvSpPr>
          <p:spPr>
            <a:xfrm>
              <a:off x="2828364" y="2169459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5A0962-EFE4-1742-A0E6-EC30F7CCC1FC}"/>
                </a:ext>
              </a:extLst>
            </p:cNvPr>
            <p:cNvCxnSpPr>
              <a:stCxn id="69" idx="6"/>
              <a:endCxn id="70" idx="2"/>
            </p:cNvCxnSpPr>
            <p:nvPr/>
          </p:nvCxnSpPr>
          <p:spPr>
            <a:xfrm>
              <a:off x="1268505" y="2429436"/>
              <a:ext cx="51995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AB25E28-3734-D041-82AB-9953C01513DC}"/>
                </a:ext>
              </a:extLst>
            </p:cNvPr>
            <p:cNvCxnSpPr>
              <a:cxnSpLocks/>
              <a:stCxn id="70" idx="6"/>
              <a:endCxn id="71" idx="2"/>
            </p:cNvCxnSpPr>
            <p:nvPr/>
          </p:nvCxnSpPr>
          <p:spPr>
            <a:xfrm>
              <a:off x="2308411" y="2429436"/>
              <a:ext cx="51995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9D5AC25-B772-4E46-8E22-12D2F1165D74}"/>
                </a:ext>
              </a:extLst>
            </p:cNvPr>
            <p:cNvCxnSpPr>
              <a:cxnSpLocks/>
              <a:stCxn id="71" idx="6"/>
              <a:endCxn id="75" idx="2"/>
            </p:cNvCxnSpPr>
            <p:nvPr/>
          </p:nvCxnSpPr>
          <p:spPr>
            <a:xfrm>
              <a:off x="3348317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4571E90-B3C6-F64B-ACBC-C8B8BBFB5BD7}"/>
                </a:ext>
              </a:extLst>
            </p:cNvPr>
            <p:cNvSpPr/>
            <p:nvPr/>
          </p:nvSpPr>
          <p:spPr>
            <a:xfrm>
              <a:off x="3868270" y="2169459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302AE31-0F8F-544C-8480-6F29A7729DE0}"/>
                </a:ext>
              </a:extLst>
            </p:cNvPr>
            <p:cNvSpPr/>
            <p:nvPr/>
          </p:nvSpPr>
          <p:spPr>
            <a:xfrm>
              <a:off x="4908176" y="2169459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6E80E64-904D-7B4B-AE0B-814B29439C70}"/>
                </a:ext>
              </a:extLst>
            </p:cNvPr>
            <p:cNvCxnSpPr>
              <a:stCxn id="75" idx="6"/>
              <a:endCxn id="76" idx="2"/>
            </p:cNvCxnSpPr>
            <p:nvPr/>
          </p:nvCxnSpPr>
          <p:spPr>
            <a:xfrm>
              <a:off x="4388223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B76AC8F-7DD3-8543-9032-AABD45BADEF6}"/>
                </a:ext>
              </a:extLst>
            </p:cNvPr>
            <p:cNvCxnSpPr>
              <a:cxnSpLocks/>
              <a:stCxn id="76" idx="6"/>
            </p:cNvCxnSpPr>
            <p:nvPr/>
          </p:nvCxnSpPr>
          <p:spPr>
            <a:xfrm>
              <a:off x="5428129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54ED0E0-1379-5347-B688-3768311E364D}"/>
                </a:ext>
              </a:extLst>
            </p:cNvPr>
            <p:cNvSpPr/>
            <p:nvPr/>
          </p:nvSpPr>
          <p:spPr>
            <a:xfrm>
              <a:off x="5881487" y="2169459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92D86BF-BC1F-0742-BD11-0A9A3DD90F45}"/>
                </a:ext>
              </a:extLst>
            </p:cNvPr>
            <p:cNvSpPr/>
            <p:nvPr/>
          </p:nvSpPr>
          <p:spPr>
            <a:xfrm>
              <a:off x="6921393" y="2169459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C9B83A2-B354-764D-B625-B0001E0491BF}"/>
                </a:ext>
              </a:extLst>
            </p:cNvPr>
            <p:cNvSpPr/>
            <p:nvPr/>
          </p:nvSpPr>
          <p:spPr>
            <a:xfrm>
              <a:off x="7961299" y="2169459"/>
              <a:ext cx="519953" cy="51995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C3005EE-E5BB-2B44-9656-322DDF6E7C02}"/>
                </a:ext>
              </a:extLst>
            </p:cNvPr>
            <p:cNvCxnSpPr>
              <a:stCxn id="79" idx="6"/>
              <a:endCxn id="80" idx="2"/>
            </p:cNvCxnSpPr>
            <p:nvPr/>
          </p:nvCxnSpPr>
          <p:spPr>
            <a:xfrm>
              <a:off x="6401440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31C816A-DD0E-FF41-B065-A7CC2A0C1D09}"/>
                </a:ext>
              </a:extLst>
            </p:cNvPr>
            <p:cNvCxnSpPr>
              <a:cxnSpLocks/>
              <a:stCxn id="80" idx="6"/>
              <a:endCxn id="81" idx="2"/>
            </p:cNvCxnSpPr>
            <p:nvPr/>
          </p:nvCxnSpPr>
          <p:spPr>
            <a:xfrm>
              <a:off x="7441346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692745F-4A6D-8C4E-B5B6-B74C25D09587}"/>
                </a:ext>
              </a:extLst>
            </p:cNvPr>
            <p:cNvCxnSpPr>
              <a:cxnSpLocks/>
              <a:stCxn id="81" idx="6"/>
              <a:endCxn id="93" idx="2"/>
            </p:cNvCxnSpPr>
            <p:nvPr/>
          </p:nvCxnSpPr>
          <p:spPr>
            <a:xfrm>
              <a:off x="8481252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313141F0-EA05-6949-BB02-2539DDAFFD0D}"/>
                </a:ext>
              </a:extLst>
            </p:cNvPr>
            <p:cNvSpPr/>
            <p:nvPr/>
          </p:nvSpPr>
          <p:spPr>
            <a:xfrm>
              <a:off x="9001205" y="2169459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F9CA5041-3A24-5C4A-942D-6047F3A2004F}"/>
                </a:ext>
              </a:extLst>
            </p:cNvPr>
            <p:cNvSpPr/>
            <p:nvPr/>
          </p:nvSpPr>
          <p:spPr>
            <a:xfrm>
              <a:off x="10041111" y="2169459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4409DEBE-4779-674B-A163-F6503400A0C1}"/>
                </a:ext>
              </a:extLst>
            </p:cNvPr>
            <p:cNvCxnSpPr>
              <a:stCxn id="93" idx="6"/>
              <a:endCxn id="96" idx="2"/>
            </p:cNvCxnSpPr>
            <p:nvPr/>
          </p:nvCxnSpPr>
          <p:spPr>
            <a:xfrm>
              <a:off x="9521158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D7EEAB2-9990-6243-909E-07328D9F1D23}"/>
                </a:ext>
              </a:extLst>
            </p:cNvPr>
            <p:cNvCxnSpPr>
              <a:cxnSpLocks/>
              <a:stCxn id="96" idx="6"/>
            </p:cNvCxnSpPr>
            <p:nvPr/>
          </p:nvCxnSpPr>
          <p:spPr>
            <a:xfrm>
              <a:off x="10561064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BBD5D297-5481-0845-8E16-E1F6D5EB89E5}"/>
                </a:ext>
              </a:extLst>
            </p:cNvPr>
            <p:cNvSpPr/>
            <p:nvPr/>
          </p:nvSpPr>
          <p:spPr>
            <a:xfrm>
              <a:off x="11081017" y="2169459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4D04FD5-015D-AE4E-9663-1D770BBBEFDB}"/>
                </a:ext>
              </a:extLst>
            </p:cNvPr>
            <p:cNvSpPr txBox="1"/>
            <p:nvPr/>
          </p:nvSpPr>
          <p:spPr>
            <a:xfrm>
              <a:off x="10090841" y="224362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69D34C-F8DA-1449-8196-0F293C569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Impossibility of THC with Adversarial Delays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4BC4256-E8D1-2C4D-B4E8-7931AD398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38" y="1972235"/>
            <a:ext cx="776533" cy="85936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237F1A8-6116-E348-B57E-FE87D646A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838961" y="4388426"/>
            <a:ext cx="776533" cy="8593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E7BE554-B5E2-9C4D-9D98-E4BA339FC66D}"/>
                  </a:ext>
                </a:extLst>
              </p:cNvPr>
              <p:cNvSpPr txBox="1"/>
              <p:nvPr/>
            </p:nvSpPr>
            <p:spPr>
              <a:xfrm>
                <a:off x="1727438" y="2720760"/>
                <a:ext cx="72763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E7BE554-B5E2-9C4D-9D98-E4BA339FC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438" y="2720760"/>
                <a:ext cx="727635" cy="584775"/>
              </a:xfrm>
              <a:prstGeom prst="rect">
                <a:avLst/>
              </a:prstGeom>
              <a:blipFill>
                <a:blip r:embed="rId3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CEAC777-859F-CC45-B9EE-E64B6F94EBB4}"/>
                  </a:ext>
                </a:extLst>
              </p:cNvPr>
              <p:cNvSpPr txBox="1"/>
              <p:nvPr/>
            </p:nvSpPr>
            <p:spPr>
              <a:xfrm>
                <a:off x="4829629" y="2652722"/>
                <a:ext cx="67704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CEAC777-859F-CC45-B9EE-E64B6F94E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9629" y="2652722"/>
                <a:ext cx="677045" cy="584775"/>
              </a:xfrm>
              <a:prstGeom prst="rect">
                <a:avLst/>
              </a:prstGeom>
              <a:blipFill>
                <a:blip r:embed="rId4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B3605C5-8716-FF42-B345-58F6F12C1AB2}"/>
                  </a:ext>
                </a:extLst>
              </p:cNvPr>
              <p:cNvSpPr txBox="1"/>
              <p:nvPr/>
            </p:nvSpPr>
            <p:spPr>
              <a:xfrm>
                <a:off x="6866354" y="2635930"/>
                <a:ext cx="71173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B3605C5-8716-FF42-B345-58F6F12C1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354" y="2635930"/>
                <a:ext cx="71173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E60FAC54-A2D9-7742-AF36-65A5B1CB8494}"/>
              </a:ext>
            </a:extLst>
          </p:cNvPr>
          <p:cNvGrpSpPr/>
          <p:nvPr/>
        </p:nvGrpSpPr>
        <p:grpSpPr>
          <a:xfrm>
            <a:off x="4546267" y="2053019"/>
            <a:ext cx="989624" cy="775651"/>
            <a:chOff x="4546267" y="2053019"/>
            <a:chExt cx="989624" cy="775651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B9D6C0F-8812-5A40-A52F-09F02E988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4546267" y="2053019"/>
              <a:ext cx="989624" cy="775651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F3E0372-045A-E948-8A24-0312BD50FEB7}"/>
                </a:ext>
              </a:extLst>
            </p:cNvPr>
            <p:cNvSpPr txBox="1"/>
            <p:nvPr/>
          </p:nvSpPr>
          <p:spPr>
            <a:xfrm rot="20847569">
              <a:off x="4589098" y="2440844"/>
              <a:ext cx="4331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SLOW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6903789-61E0-FA40-ADCC-F42BA0B4EE3B}"/>
              </a:ext>
            </a:extLst>
          </p:cNvPr>
          <p:cNvGrpSpPr/>
          <p:nvPr/>
        </p:nvGrpSpPr>
        <p:grpSpPr>
          <a:xfrm>
            <a:off x="6794509" y="2053020"/>
            <a:ext cx="993358" cy="778578"/>
            <a:chOff x="6794509" y="2053020"/>
            <a:chExt cx="993358" cy="778578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A85F3908-5666-9E49-9A78-3C0E0188E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94509" y="2053020"/>
              <a:ext cx="993358" cy="778578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0090255-BD88-D743-B669-1509F6E671AB}"/>
                </a:ext>
              </a:extLst>
            </p:cNvPr>
            <p:cNvSpPr txBox="1"/>
            <p:nvPr/>
          </p:nvSpPr>
          <p:spPr>
            <a:xfrm rot="655215">
              <a:off x="7311430" y="2451702"/>
              <a:ext cx="4331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SLOW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38406E6-C062-9441-A40D-8DFF0BA3264C}"/>
              </a:ext>
            </a:extLst>
          </p:cNvPr>
          <p:cNvGrpSpPr/>
          <p:nvPr/>
        </p:nvGrpSpPr>
        <p:grpSpPr>
          <a:xfrm>
            <a:off x="4545641" y="4478002"/>
            <a:ext cx="989624" cy="775651"/>
            <a:chOff x="4546267" y="2053019"/>
            <a:chExt cx="989624" cy="775651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0747DF3A-E6A5-C54E-AD57-865A71BA2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4546267" y="2053019"/>
              <a:ext cx="989624" cy="775651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C0AF2D9-35D4-3442-937C-9BDA9E20EE46}"/>
                </a:ext>
              </a:extLst>
            </p:cNvPr>
            <p:cNvSpPr txBox="1"/>
            <p:nvPr/>
          </p:nvSpPr>
          <p:spPr>
            <a:xfrm rot="20847569">
              <a:off x="4589098" y="2440844"/>
              <a:ext cx="4331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SLOW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AD2F73F-5DAD-6F48-BCA6-A0AAE6E93F12}"/>
              </a:ext>
            </a:extLst>
          </p:cNvPr>
          <p:cNvGrpSpPr/>
          <p:nvPr/>
        </p:nvGrpSpPr>
        <p:grpSpPr>
          <a:xfrm>
            <a:off x="6793883" y="4478003"/>
            <a:ext cx="993358" cy="778578"/>
            <a:chOff x="6794509" y="2053020"/>
            <a:chExt cx="993358" cy="778578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46761ACB-F4DB-014A-9059-E2BEEEE76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94509" y="2053020"/>
              <a:ext cx="993358" cy="778578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A72545F-5473-6742-AB76-5163F527A315}"/>
                </a:ext>
              </a:extLst>
            </p:cNvPr>
            <p:cNvSpPr txBox="1"/>
            <p:nvPr/>
          </p:nvSpPr>
          <p:spPr>
            <a:xfrm rot="655215">
              <a:off x="7311430" y="2451702"/>
              <a:ext cx="4331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SLOW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402553A-8330-A342-89DA-3BAF933303E2}"/>
                  </a:ext>
                </a:extLst>
              </p:cNvPr>
              <p:cNvSpPr txBox="1"/>
              <p:nvPr/>
            </p:nvSpPr>
            <p:spPr>
              <a:xfrm>
                <a:off x="4357232" y="3906043"/>
                <a:ext cx="308411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Delay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 seconds?</a:t>
                </a: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402553A-8330-A342-89DA-3BAF93330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232" y="3906043"/>
                <a:ext cx="3084114" cy="584775"/>
              </a:xfrm>
              <a:prstGeom prst="rect">
                <a:avLst/>
              </a:prstGeom>
              <a:blipFill>
                <a:blip r:embed="rId7"/>
                <a:stretch>
                  <a:fillRect l="-4508" t="-12766" r="-3689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Rounded Rectangle 84">
                <a:extLst>
                  <a:ext uri="{FF2B5EF4-FFF2-40B4-BE49-F238E27FC236}">
                    <a16:creationId xmlns:a16="http://schemas.microsoft.com/office/drawing/2014/main" id="{879D65F2-C76D-5146-A524-C69EA71F6779}"/>
                  </a:ext>
                </a:extLst>
              </p:cNvPr>
              <p:cNvSpPr/>
              <p:nvPr/>
            </p:nvSpPr>
            <p:spPr>
              <a:xfrm>
                <a:off x="1974903" y="3193748"/>
                <a:ext cx="8066208" cy="773406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</a:rPr>
                  <a:t>Without Delays protocol is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 seconds…</a:t>
                </a:r>
              </a:p>
            </p:txBody>
          </p:sp>
        </mc:Choice>
        <mc:Fallback>
          <p:sp>
            <p:nvSpPr>
              <p:cNvPr id="85" name="Rounded Rectangle 84">
                <a:extLst>
                  <a:ext uri="{FF2B5EF4-FFF2-40B4-BE49-F238E27FC236}">
                    <a16:creationId xmlns:a16="http://schemas.microsoft.com/office/drawing/2014/main" id="{879D65F2-C76D-5146-A524-C69EA71F67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903" y="3193748"/>
                <a:ext cx="8066208" cy="773406"/>
              </a:xfrm>
              <a:prstGeom prst="roundRect">
                <a:avLst/>
              </a:prstGeom>
              <a:blipFill>
                <a:blip r:embed="rId8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6F15726-5195-774A-AF62-348F2397E87E}"/>
                  </a:ext>
                </a:extLst>
              </p:cNvPr>
              <p:cNvSpPr txBox="1"/>
              <p:nvPr/>
            </p:nvSpPr>
            <p:spPr>
              <a:xfrm>
                <a:off x="748552" y="5464124"/>
                <a:ext cx="4441409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Delay at beginning =&gt;</a:t>
                </a:r>
              </a:p>
              <a:p>
                <a:r>
                  <a:rPr lang="en-US" sz="3200" dirty="0"/>
                  <a:t>Protocol ends later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6F15726-5195-774A-AF62-348F2397E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52" y="5464124"/>
                <a:ext cx="4441409" cy="1077218"/>
              </a:xfrm>
              <a:prstGeom prst="rect">
                <a:avLst/>
              </a:prstGeom>
              <a:blipFill>
                <a:blip r:embed="rId9"/>
                <a:stretch>
                  <a:fillRect l="-3134" t="-5814" b="-15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DB5F909-A9F2-DC4E-8718-FB46256C0E9C}"/>
                  </a:ext>
                </a:extLst>
              </p:cNvPr>
              <p:cNvSpPr txBox="1"/>
              <p:nvPr/>
            </p:nvSpPr>
            <p:spPr>
              <a:xfrm>
                <a:off x="7578087" y="5507766"/>
                <a:ext cx="4350678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Delay at end =&gt;</a:t>
                </a:r>
              </a:p>
              <a:p>
                <a:r>
                  <a:rPr lang="en-US" sz="3200" dirty="0"/>
                  <a:t>Protocol ends at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DB5F909-A9F2-DC4E-8718-FB46256C0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087" y="5507766"/>
                <a:ext cx="4350678" cy="1077218"/>
              </a:xfrm>
              <a:prstGeom prst="rect">
                <a:avLst/>
              </a:prstGeom>
              <a:blipFill>
                <a:blip r:embed="rId10"/>
                <a:stretch>
                  <a:fillRect l="-3499" t="-6977" b="-15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C30CBB1-BE22-E24B-A4CF-BDFAF75D5144}"/>
              </a:ext>
            </a:extLst>
          </p:cNvPr>
          <p:cNvSpPr txBox="1"/>
          <p:nvPr/>
        </p:nvSpPr>
        <p:spPr>
          <a:xfrm>
            <a:off x="583320" y="1507840"/>
            <a:ext cx="41159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Consider any protocol…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7B6A76C-6EDF-964A-9A6C-0078FD3D67C0}"/>
              </a:ext>
            </a:extLst>
          </p:cNvPr>
          <p:cNvSpPr txBox="1"/>
          <p:nvPr/>
        </p:nvSpPr>
        <p:spPr>
          <a:xfrm>
            <a:off x="836936" y="468116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8C0139F-EF18-2B43-8CD7-D930D8C690B0}"/>
              </a:ext>
            </a:extLst>
          </p:cNvPr>
          <p:cNvSpPr txBox="1"/>
          <p:nvPr/>
        </p:nvSpPr>
        <p:spPr>
          <a:xfrm>
            <a:off x="11131641" y="22561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2231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5" grpId="0" animBg="1"/>
      <p:bldP spid="86" grpId="0"/>
      <p:bldP spid="8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F63BD0A2-89B7-C94F-87A6-FC6165D84AE9}"/>
              </a:ext>
            </a:extLst>
          </p:cNvPr>
          <p:cNvGrpSpPr/>
          <p:nvPr/>
        </p:nvGrpSpPr>
        <p:grpSpPr>
          <a:xfrm>
            <a:off x="748552" y="4585650"/>
            <a:ext cx="10852418" cy="519953"/>
            <a:chOff x="748552" y="4585650"/>
            <a:chExt cx="10852418" cy="519953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2118606-1393-844F-B640-AC803FB39B76}"/>
                </a:ext>
              </a:extLst>
            </p:cNvPr>
            <p:cNvSpPr/>
            <p:nvPr/>
          </p:nvSpPr>
          <p:spPr>
            <a:xfrm>
              <a:off x="748552" y="4585650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1B41F809-2759-6D4D-835F-13E7C451746F}"/>
                </a:ext>
              </a:extLst>
            </p:cNvPr>
            <p:cNvSpPr/>
            <p:nvPr/>
          </p:nvSpPr>
          <p:spPr>
            <a:xfrm>
              <a:off x="1788458" y="4585650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1AA82088-87BB-5B4B-A009-6E9271DBAF46}"/>
                </a:ext>
              </a:extLst>
            </p:cNvPr>
            <p:cNvSpPr/>
            <p:nvPr/>
          </p:nvSpPr>
          <p:spPr>
            <a:xfrm>
              <a:off x="2828364" y="4585650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F1293EE-E7FD-DA48-AF9F-251DE6DAE026}"/>
                </a:ext>
              </a:extLst>
            </p:cNvPr>
            <p:cNvCxnSpPr>
              <a:stCxn id="158" idx="6"/>
              <a:endCxn id="159" idx="2"/>
            </p:cNvCxnSpPr>
            <p:nvPr/>
          </p:nvCxnSpPr>
          <p:spPr>
            <a:xfrm>
              <a:off x="1268505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94307A98-2604-F849-A5BB-A90D605D3C67}"/>
                </a:ext>
              </a:extLst>
            </p:cNvPr>
            <p:cNvCxnSpPr>
              <a:cxnSpLocks/>
              <a:stCxn id="159" idx="6"/>
              <a:endCxn id="160" idx="2"/>
            </p:cNvCxnSpPr>
            <p:nvPr/>
          </p:nvCxnSpPr>
          <p:spPr>
            <a:xfrm>
              <a:off x="2308411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81D42D6-9D25-0B4F-9CC8-62C492D5E131}"/>
                </a:ext>
              </a:extLst>
            </p:cNvPr>
            <p:cNvCxnSpPr>
              <a:cxnSpLocks/>
              <a:stCxn id="160" idx="6"/>
              <a:endCxn id="164" idx="2"/>
            </p:cNvCxnSpPr>
            <p:nvPr/>
          </p:nvCxnSpPr>
          <p:spPr>
            <a:xfrm>
              <a:off x="3348317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3615F5D4-8310-6946-8ACE-97303918ED20}"/>
                </a:ext>
              </a:extLst>
            </p:cNvPr>
            <p:cNvSpPr/>
            <p:nvPr/>
          </p:nvSpPr>
          <p:spPr>
            <a:xfrm>
              <a:off x="3868270" y="4585650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8674EDCA-5EE2-8741-BB1A-75570FDA6D1C}"/>
                </a:ext>
              </a:extLst>
            </p:cNvPr>
            <p:cNvSpPr/>
            <p:nvPr/>
          </p:nvSpPr>
          <p:spPr>
            <a:xfrm>
              <a:off x="4908176" y="4585650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08285E3C-2931-5241-B820-0322F28C0A66}"/>
                </a:ext>
              </a:extLst>
            </p:cNvPr>
            <p:cNvCxnSpPr>
              <a:stCxn id="164" idx="6"/>
              <a:endCxn id="165" idx="2"/>
            </p:cNvCxnSpPr>
            <p:nvPr/>
          </p:nvCxnSpPr>
          <p:spPr>
            <a:xfrm>
              <a:off x="4388223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389C0D3D-425B-1A4C-9EA8-47642E93C90D}"/>
                </a:ext>
              </a:extLst>
            </p:cNvPr>
            <p:cNvCxnSpPr>
              <a:cxnSpLocks/>
              <a:stCxn id="165" idx="6"/>
            </p:cNvCxnSpPr>
            <p:nvPr/>
          </p:nvCxnSpPr>
          <p:spPr>
            <a:xfrm>
              <a:off x="5428129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3909D862-D78D-8243-BDC9-62B401C68CAE}"/>
                </a:ext>
              </a:extLst>
            </p:cNvPr>
            <p:cNvSpPr/>
            <p:nvPr/>
          </p:nvSpPr>
          <p:spPr>
            <a:xfrm>
              <a:off x="5881487" y="4585650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25FB615A-792C-9745-B0D0-F4102EA5DD8C}"/>
                </a:ext>
              </a:extLst>
            </p:cNvPr>
            <p:cNvSpPr/>
            <p:nvPr/>
          </p:nvSpPr>
          <p:spPr>
            <a:xfrm>
              <a:off x="6921393" y="4585650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57DCDF06-51D6-7C49-BE7A-8DAF2229E33B}"/>
                </a:ext>
              </a:extLst>
            </p:cNvPr>
            <p:cNvSpPr/>
            <p:nvPr/>
          </p:nvSpPr>
          <p:spPr>
            <a:xfrm>
              <a:off x="7961299" y="4585650"/>
              <a:ext cx="519953" cy="51995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02A92662-011F-6D41-8661-A7E39B329AC9}"/>
                </a:ext>
              </a:extLst>
            </p:cNvPr>
            <p:cNvCxnSpPr>
              <a:stCxn id="168" idx="6"/>
              <a:endCxn id="169" idx="2"/>
            </p:cNvCxnSpPr>
            <p:nvPr/>
          </p:nvCxnSpPr>
          <p:spPr>
            <a:xfrm>
              <a:off x="6401440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D4566CCA-7422-1B4F-8C38-C87EEBBD3B7E}"/>
                </a:ext>
              </a:extLst>
            </p:cNvPr>
            <p:cNvCxnSpPr>
              <a:cxnSpLocks/>
              <a:stCxn id="169" idx="6"/>
              <a:endCxn id="170" idx="2"/>
            </p:cNvCxnSpPr>
            <p:nvPr/>
          </p:nvCxnSpPr>
          <p:spPr>
            <a:xfrm>
              <a:off x="7441346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98FEF16E-9F16-8E4B-B174-263B8A42A1B9}"/>
                </a:ext>
              </a:extLst>
            </p:cNvPr>
            <p:cNvCxnSpPr>
              <a:cxnSpLocks/>
              <a:stCxn id="170" idx="6"/>
              <a:endCxn id="174" idx="2"/>
            </p:cNvCxnSpPr>
            <p:nvPr/>
          </p:nvCxnSpPr>
          <p:spPr>
            <a:xfrm>
              <a:off x="8481252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4408B8F4-95D0-BB4A-BE84-579A30A15497}"/>
                </a:ext>
              </a:extLst>
            </p:cNvPr>
            <p:cNvSpPr/>
            <p:nvPr/>
          </p:nvSpPr>
          <p:spPr>
            <a:xfrm>
              <a:off x="9001205" y="4585650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14D8D52B-9320-C546-B8BD-31118EBF48C9}"/>
                </a:ext>
              </a:extLst>
            </p:cNvPr>
            <p:cNvSpPr/>
            <p:nvPr/>
          </p:nvSpPr>
          <p:spPr>
            <a:xfrm>
              <a:off x="10041111" y="4585650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C55AD99-1C22-C24F-A44F-E66F24A6B1E6}"/>
                </a:ext>
              </a:extLst>
            </p:cNvPr>
            <p:cNvCxnSpPr>
              <a:stCxn id="174" idx="6"/>
              <a:endCxn id="175" idx="2"/>
            </p:cNvCxnSpPr>
            <p:nvPr/>
          </p:nvCxnSpPr>
          <p:spPr>
            <a:xfrm>
              <a:off x="9521158" y="4845627"/>
              <a:ext cx="51995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B25D9363-2634-1A4A-9FA5-0C45187861A7}"/>
                </a:ext>
              </a:extLst>
            </p:cNvPr>
            <p:cNvCxnSpPr>
              <a:cxnSpLocks/>
              <a:stCxn id="175" idx="6"/>
            </p:cNvCxnSpPr>
            <p:nvPr/>
          </p:nvCxnSpPr>
          <p:spPr>
            <a:xfrm>
              <a:off x="10561064" y="4845627"/>
              <a:ext cx="51995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EA08AA98-CA36-1E49-8AAF-51F0FBCD3FBB}"/>
                </a:ext>
              </a:extLst>
            </p:cNvPr>
            <p:cNvSpPr/>
            <p:nvPr/>
          </p:nvSpPr>
          <p:spPr>
            <a:xfrm>
              <a:off x="11081017" y="4585650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67B58C0C-DB3E-6E45-BE14-59242152D7AE}"/>
                </a:ext>
              </a:extLst>
            </p:cNvPr>
            <p:cNvSpPr txBox="1"/>
            <p:nvPr/>
          </p:nvSpPr>
          <p:spPr>
            <a:xfrm>
              <a:off x="1855053" y="468116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BC62568-D13F-934E-9A97-717D97EF7AC1}"/>
              </a:ext>
            </a:extLst>
          </p:cNvPr>
          <p:cNvGrpSpPr/>
          <p:nvPr/>
        </p:nvGrpSpPr>
        <p:grpSpPr>
          <a:xfrm>
            <a:off x="748552" y="2169459"/>
            <a:ext cx="10852418" cy="519953"/>
            <a:chOff x="748552" y="2169459"/>
            <a:chExt cx="10852418" cy="519953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089180B-4D02-774B-BB06-19578640436F}"/>
                </a:ext>
              </a:extLst>
            </p:cNvPr>
            <p:cNvSpPr/>
            <p:nvPr/>
          </p:nvSpPr>
          <p:spPr>
            <a:xfrm>
              <a:off x="748552" y="2169459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A25E3F8-B50B-ED48-B4B2-2679921CE7F0}"/>
                </a:ext>
              </a:extLst>
            </p:cNvPr>
            <p:cNvSpPr/>
            <p:nvPr/>
          </p:nvSpPr>
          <p:spPr>
            <a:xfrm>
              <a:off x="1788458" y="2169459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18511E0-08E3-A841-A39B-40878EE5A20F}"/>
                </a:ext>
              </a:extLst>
            </p:cNvPr>
            <p:cNvSpPr/>
            <p:nvPr/>
          </p:nvSpPr>
          <p:spPr>
            <a:xfrm>
              <a:off x="2828364" y="2169459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5A0962-EFE4-1742-A0E6-EC30F7CCC1FC}"/>
                </a:ext>
              </a:extLst>
            </p:cNvPr>
            <p:cNvCxnSpPr>
              <a:stCxn id="69" idx="6"/>
              <a:endCxn id="70" idx="2"/>
            </p:cNvCxnSpPr>
            <p:nvPr/>
          </p:nvCxnSpPr>
          <p:spPr>
            <a:xfrm>
              <a:off x="1268505" y="2429436"/>
              <a:ext cx="51995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AB25E28-3734-D041-82AB-9953C01513DC}"/>
                </a:ext>
              </a:extLst>
            </p:cNvPr>
            <p:cNvCxnSpPr>
              <a:cxnSpLocks/>
              <a:stCxn id="70" idx="6"/>
              <a:endCxn id="71" idx="2"/>
            </p:cNvCxnSpPr>
            <p:nvPr/>
          </p:nvCxnSpPr>
          <p:spPr>
            <a:xfrm>
              <a:off x="2308411" y="2429436"/>
              <a:ext cx="51995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9D5AC25-B772-4E46-8E22-12D2F1165D74}"/>
                </a:ext>
              </a:extLst>
            </p:cNvPr>
            <p:cNvCxnSpPr>
              <a:cxnSpLocks/>
              <a:stCxn id="71" idx="6"/>
              <a:endCxn id="75" idx="2"/>
            </p:cNvCxnSpPr>
            <p:nvPr/>
          </p:nvCxnSpPr>
          <p:spPr>
            <a:xfrm>
              <a:off x="3348317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4571E90-B3C6-F64B-ACBC-C8B8BBFB5BD7}"/>
                </a:ext>
              </a:extLst>
            </p:cNvPr>
            <p:cNvSpPr/>
            <p:nvPr/>
          </p:nvSpPr>
          <p:spPr>
            <a:xfrm>
              <a:off x="3868270" y="2169459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302AE31-0F8F-544C-8480-6F29A7729DE0}"/>
                </a:ext>
              </a:extLst>
            </p:cNvPr>
            <p:cNvSpPr/>
            <p:nvPr/>
          </p:nvSpPr>
          <p:spPr>
            <a:xfrm>
              <a:off x="4908176" y="2169459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6E80E64-904D-7B4B-AE0B-814B29439C70}"/>
                </a:ext>
              </a:extLst>
            </p:cNvPr>
            <p:cNvCxnSpPr>
              <a:stCxn id="75" idx="6"/>
              <a:endCxn id="76" idx="2"/>
            </p:cNvCxnSpPr>
            <p:nvPr/>
          </p:nvCxnSpPr>
          <p:spPr>
            <a:xfrm>
              <a:off x="4388223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B76AC8F-7DD3-8543-9032-AABD45BADEF6}"/>
                </a:ext>
              </a:extLst>
            </p:cNvPr>
            <p:cNvCxnSpPr>
              <a:cxnSpLocks/>
              <a:stCxn id="76" idx="6"/>
            </p:cNvCxnSpPr>
            <p:nvPr/>
          </p:nvCxnSpPr>
          <p:spPr>
            <a:xfrm>
              <a:off x="5428129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54ED0E0-1379-5347-B688-3768311E364D}"/>
                </a:ext>
              </a:extLst>
            </p:cNvPr>
            <p:cNvSpPr/>
            <p:nvPr/>
          </p:nvSpPr>
          <p:spPr>
            <a:xfrm>
              <a:off x="5881487" y="2169459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92D86BF-BC1F-0742-BD11-0A9A3DD90F45}"/>
                </a:ext>
              </a:extLst>
            </p:cNvPr>
            <p:cNvSpPr/>
            <p:nvPr/>
          </p:nvSpPr>
          <p:spPr>
            <a:xfrm>
              <a:off x="6921393" y="2169459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C9B83A2-B354-764D-B625-B0001E0491BF}"/>
                </a:ext>
              </a:extLst>
            </p:cNvPr>
            <p:cNvSpPr/>
            <p:nvPr/>
          </p:nvSpPr>
          <p:spPr>
            <a:xfrm>
              <a:off x="7961299" y="2169459"/>
              <a:ext cx="519953" cy="51995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C3005EE-E5BB-2B44-9656-322DDF6E7C02}"/>
                </a:ext>
              </a:extLst>
            </p:cNvPr>
            <p:cNvCxnSpPr>
              <a:stCxn id="79" idx="6"/>
              <a:endCxn id="80" idx="2"/>
            </p:cNvCxnSpPr>
            <p:nvPr/>
          </p:nvCxnSpPr>
          <p:spPr>
            <a:xfrm>
              <a:off x="6401440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31C816A-DD0E-FF41-B065-A7CC2A0C1D09}"/>
                </a:ext>
              </a:extLst>
            </p:cNvPr>
            <p:cNvCxnSpPr>
              <a:cxnSpLocks/>
              <a:stCxn id="80" idx="6"/>
              <a:endCxn id="81" idx="2"/>
            </p:cNvCxnSpPr>
            <p:nvPr/>
          </p:nvCxnSpPr>
          <p:spPr>
            <a:xfrm>
              <a:off x="7441346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692745F-4A6D-8C4E-B5B6-B74C25D09587}"/>
                </a:ext>
              </a:extLst>
            </p:cNvPr>
            <p:cNvCxnSpPr>
              <a:cxnSpLocks/>
              <a:stCxn id="81" idx="6"/>
              <a:endCxn id="93" idx="2"/>
            </p:cNvCxnSpPr>
            <p:nvPr/>
          </p:nvCxnSpPr>
          <p:spPr>
            <a:xfrm>
              <a:off x="8481252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313141F0-EA05-6949-BB02-2539DDAFFD0D}"/>
                </a:ext>
              </a:extLst>
            </p:cNvPr>
            <p:cNvSpPr/>
            <p:nvPr/>
          </p:nvSpPr>
          <p:spPr>
            <a:xfrm>
              <a:off x="9001205" y="2169459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F9CA5041-3A24-5C4A-942D-6047F3A2004F}"/>
                </a:ext>
              </a:extLst>
            </p:cNvPr>
            <p:cNvSpPr/>
            <p:nvPr/>
          </p:nvSpPr>
          <p:spPr>
            <a:xfrm>
              <a:off x="10041111" y="2169459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4409DEBE-4779-674B-A163-F6503400A0C1}"/>
                </a:ext>
              </a:extLst>
            </p:cNvPr>
            <p:cNvCxnSpPr>
              <a:stCxn id="93" idx="6"/>
              <a:endCxn id="96" idx="2"/>
            </p:cNvCxnSpPr>
            <p:nvPr/>
          </p:nvCxnSpPr>
          <p:spPr>
            <a:xfrm>
              <a:off x="9521158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D7EEAB2-9990-6243-909E-07328D9F1D23}"/>
                </a:ext>
              </a:extLst>
            </p:cNvPr>
            <p:cNvCxnSpPr>
              <a:cxnSpLocks/>
              <a:stCxn id="96" idx="6"/>
            </p:cNvCxnSpPr>
            <p:nvPr/>
          </p:nvCxnSpPr>
          <p:spPr>
            <a:xfrm>
              <a:off x="10561064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BBD5D297-5481-0845-8E16-E1F6D5EB89E5}"/>
                </a:ext>
              </a:extLst>
            </p:cNvPr>
            <p:cNvSpPr/>
            <p:nvPr/>
          </p:nvSpPr>
          <p:spPr>
            <a:xfrm>
              <a:off x="11081017" y="2169459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4D04FD5-015D-AE4E-9663-1D770BBBEFDB}"/>
                </a:ext>
              </a:extLst>
            </p:cNvPr>
            <p:cNvSpPr txBox="1"/>
            <p:nvPr/>
          </p:nvSpPr>
          <p:spPr>
            <a:xfrm>
              <a:off x="10090841" y="224362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69D34C-F8DA-1449-8196-0F293C569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Impossibility of THC with Adversarial Delays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4BC4256-E8D1-2C4D-B4E8-7931AD398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38" y="1972235"/>
            <a:ext cx="776533" cy="85936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237F1A8-6116-E348-B57E-FE87D646A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838961" y="4388426"/>
            <a:ext cx="776533" cy="8593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E7BE554-B5E2-9C4D-9D98-E4BA339FC66D}"/>
                  </a:ext>
                </a:extLst>
              </p:cNvPr>
              <p:cNvSpPr txBox="1"/>
              <p:nvPr/>
            </p:nvSpPr>
            <p:spPr>
              <a:xfrm>
                <a:off x="1727438" y="2720760"/>
                <a:ext cx="72763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E7BE554-B5E2-9C4D-9D98-E4BA339FC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438" y="2720760"/>
                <a:ext cx="727635" cy="584775"/>
              </a:xfrm>
              <a:prstGeom prst="rect">
                <a:avLst/>
              </a:prstGeom>
              <a:blipFill>
                <a:blip r:embed="rId3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CEAC777-859F-CC45-B9EE-E64B6F94EBB4}"/>
                  </a:ext>
                </a:extLst>
              </p:cNvPr>
              <p:cNvSpPr txBox="1"/>
              <p:nvPr/>
            </p:nvSpPr>
            <p:spPr>
              <a:xfrm>
                <a:off x="4829629" y="2652722"/>
                <a:ext cx="67704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CEAC777-859F-CC45-B9EE-E64B6F94E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9629" y="2652722"/>
                <a:ext cx="677045" cy="584775"/>
              </a:xfrm>
              <a:prstGeom prst="rect">
                <a:avLst/>
              </a:prstGeom>
              <a:blipFill>
                <a:blip r:embed="rId4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B3605C5-8716-FF42-B345-58F6F12C1AB2}"/>
                  </a:ext>
                </a:extLst>
              </p:cNvPr>
              <p:cNvSpPr txBox="1"/>
              <p:nvPr/>
            </p:nvSpPr>
            <p:spPr>
              <a:xfrm>
                <a:off x="6866354" y="2635930"/>
                <a:ext cx="71173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B3605C5-8716-FF42-B345-58F6F12C1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354" y="2635930"/>
                <a:ext cx="71173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E60FAC54-A2D9-7742-AF36-65A5B1CB8494}"/>
              </a:ext>
            </a:extLst>
          </p:cNvPr>
          <p:cNvGrpSpPr/>
          <p:nvPr/>
        </p:nvGrpSpPr>
        <p:grpSpPr>
          <a:xfrm>
            <a:off x="4546267" y="2053019"/>
            <a:ext cx="989624" cy="775651"/>
            <a:chOff x="4546267" y="2053019"/>
            <a:chExt cx="989624" cy="775651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B9D6C0F-8812-5A40-A52F-09F02E988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4546267" y="2053019"/>
              <a:ext cx="989624" cy="775651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F3E0372-045A-E948-8A24-0312BD50FEB7}"/>
                </a:ext>
              </a:extLst>
            </p:cNvPr>
            <p:cNvSpPr txBox="1"/>
            <p:nvPr/>
          </p:nvSpPr>
          <p:spPr>
            <a:xfrm rot="20847569">
              <a:off x="4589098" y="2440844"/>
              <a:ext cx="4331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SLOW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6903789-61E0-FA40-ADCC-F42BA0B4EE3B}"/>
              </a:ext>
            </a:extLst>
          </p:cNvPr>
          <p:cNvGrpSpPr/>
          <p:nvPr/>
        </p:nvGrpSpPr>
        <p:grpSpPr>
          <a:xfrm>
            <a:off x="6794509" y="2053020"/>
            <a:ext cx="993358" cy="778578"/>
            <a:chOff x="6794509" y="2053020"/>
            <a:chExt cx="993358" cy="778578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A85F3908-5666-9E49-9A78-3C0E0188E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94509" y="2053020"/>
              <a:ext cx="993358" cy="778578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0090255-BD88-D743-B669-1509F6E671AB}"/>
                </a:ext>
              </a:extLst>
            </p:cNvPr>
            <p:cNvSpPr txBox="1"/>
            <p:nvPr/>
          </p:nvSpPr>
          <p:spPr>
            <a:xfrm rot="655215">
              <a:off x="7311430" y="2451702"/>
              <a:ext cx="4331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SLOW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38406E6-C062-9441-A40D-8DFF0BA3264C}"/>
              </a:ext>
            </a:extLst>
          </p:cNvPr>
          <p:cNvGrpSpPr/>
          <p:nvPr/>
        </p:nvGrpSpPr>
        <p:grpSpPr>
          <a:xfrm>
            <a:off x="4545641" y="4478002"/>
            <a:ext cx="989624" cy="775651"/>
            <a:chOff x="4546267" y="2053019"/>
            <a:chExt cx="989624" cy="775651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0747DF3A-E6A5-C54E-AD57-865A71BA2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4546267" y="2053019"/>
              <a:ext cx="989624" cy="775651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C0AF2D9-35D4-3442-937C-9BDA9E20EE46}"/>
                </a:ext>
              </a:extLst>
            </p:cNvPr>
            <p:cNvSpPr txBox="1"/>
            <p:nvPr/>
          </p:nvSpPr>
          <p:spPr>
            <a:xfrm rot="20847569">
              <a:off x="4589098" y="2440844"/>
              <a:ext cx="4331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SLOW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AD2F73F-5DAD-6F48-BCA6-A0AAE6E93F12}"/>
              </a:ext>
            </a:extLst>
          </p:cNvPr>
          <p:cNvGrpSpPr/>
          <p:nvPr/>
        </p:nvGrpSpPr>
        <p:grpSpPr>
          <a:xfrm>
            <a:off x="6793883" y="4478003"/>
            <a:ext cx="993358" cy="778578"/>
            <a:chOff x="6794509" y="2053020"/>
            <a:chExt cx="993358" cy="778578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46761ACB-F4DB-014A-9059-E2BEEEE76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94509" y="2053020"/>
              <a:ext cx="993358" cy="778578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A72545F-5473-6742-AB76-5163F527A315}"/>
                </a:ext>
              </a:extLst>
            </p:cNvPr>
            <p:cNvSpPr txBox="1"/>
            <p:nvPr/>
          </p:nvSpPr>
          <p:spPr>
            <a:xfrm rot="655215">
              <a:off x="7311430" y="2451702"/>
              <a:ext cx="4331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SLOW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Rounded Rectangle 87">
                <a:extLst>
                  <a:ext uri="{FF2B5EF4-FFF2-40B4-BE49-F238E27FC236}">
                    <a16:creationId xmlns:a16="http://schemas.microsoft.com/office/drawing/2014/main" id="{D16A61E0-BD34-624D-9F9E-34C4E7219AF9}"/>
                  </a:ext>
                </a:extLst>
              </p:cNvPr>
              <p:cNvSpPr/>
              <p:nvPr/>
            </p:nvSpPr>
            <p:spPr>
              <a:xfrm>
                <a:off x="3985204" y="3215815"/>
                <a:ext cx="4312518" cy="1201270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Exists time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s.t.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Delaying at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=&gt; end later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Delaying at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=&gt; end at T</a:t>
                </a:r>
              </a:p>
            </p:txBody>
          </p:sp>
        </mc:Choice>
        <mc:Fallback>
          <p:sp>
            <p:nvSpPr>
              <p:cNvPr id="88" name="Rounded Rectangle 87">
                <a:extLst>
                  <a:ext uri="{FF2B5EF4-FFF2-40B4-BE49-F238E27FC236}">
                    <a16:creationId xmlns:a16="http://schemas.microsoft.com/office/drawing/2014/main" id="{D16A61E0-BD34-624D-9F9E-34C4E7219A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204" y="3215815"/>
                <a:ext cx="4312518" cy="1201270"/>
              </a:xfrm>
              <a:prstGeom prst="roundRect">
                <a:avLst/>
              </a:prstGeom>
              <a:blipFill>
                <a:blip r:embed="rId7"/>
                <a:stretch>
                  <a:fillRect l="-587" t="-1031" b="-9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66A570A-D169-FA4A-ABED-026185E049F5}"/>
                  </a:ext>
                </a:extLst>
              </p:cNvPr>
              <p:cNvSpPr txBox="1"/>
              <p:nvPr/>
            </p:nvSpPr>
            <p:spPr>
              <a:xfrm>
                <a:off x="748552" y="5464124"/>
                <a:ext cx="4441409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Delay at beginning =&gt;</a:t>
                </a:r>
              </a:p>
              <a:p>
                <a:r>
                  <a:rPr lang="en-US" sz="3200" dirty="0"/>
                  <a:t>Protocol ends later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66A570A-D169-FA4A-ABED-026185E04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52" y="5464124"/>
                <a:ext cx="4441409" cy="1077218"/>
              </a:xfrm>
              <a:prstGeom prst="rect">
                <a:avLst/>
              </a:prstGeom>
              <a:blipFill>
                <a:blip r:embed="rId8"/>
                <a:stretch>
                  <a:fillRect l="-3134" t="-5814" b="-15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C2D54D61-9559-114D-B1D7-94AF2B17043B}"/>
                  </a:ext>
                </a:extLst>
              </p:cNvPr>
              <p:cNvSpPr txBox="1"/>
              <p:nvPr/>
            </p:nvSpPr>
            <p:spPr>
              <a:xfrm>
                <a:off x="7578087" y="5507766"/>
                <a:ext cx="4350678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Delay at end =&gt;</a:t>
                </a:r>
              </a:p>
              <a:p>
                <a:r>
                  <a:rPr lang="en-US" sz="3200" dirty="0"/>
                  <a:t>Protocol ends at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C2D54D61-9559-114D-B1D7-94AF2B170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087" y="5507766"/>
                <a:ext cx="4350678" cy="1077218"/>
              </a:xfrm>
              <a:prstGeom prst="rect">
                <a:avLst/>
              </a:prstGeom>
              <a:blipFill>
                <a:blip r:embed="rId9"/>
                <a:stretch>
                  <a:fillRect l="-3499" t="-6977" b="-15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27022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4" name="Rounded Rectangle 83">
                <a:extLst>
                  <a:ext uri="{FF2B5EF4-FFF2-40B4-BE49-F238E27FC236}">
                    <a16:creationId xmlns:a16="http://schemas.microsoft.com/office/drawing/2014/main" id="{C8A3CBBA-B23E-5D41-A38C-B32B7FD06257}"/>
                  </a:ext>
                </a:extLst>
              </p:cNvPr>
              <p:cNvSpPr/>
              <p:nvPr/>
            </p:nvSpPr>
            <p:spPr>
              <a:xfrm>
                <a:off x="8901381" y="1927157"/>
                <a:ext cx="2868706" cy="3469240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762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Ends at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4" name="Rounded Rectangle 83">
                <a:extLst>
                  <a:ext uri="{FF2B5EF4-FFF2-40B4-BE49-F238E27FC236}">
                    <a16:creationId xmlns:a16="http://schemas.microsoft.com/office/drawing/2014/main" id="{C8A3CBBA-B23E-5D41-A38C-B32B7FD062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1381" y="1927157"/>
                <a:ext cx="2868706" cy="346924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chemeClr val="accent5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Rounded Rectangle 84">
                <a:extLst>
                  <a:ext uri="{FF2B5EF4-FFF2-40B4-BE49-F238E27FC236}">
                    <a16:creationId xmlns:a16="http://schemas.microsoft.com/office/drawing/2014/main" id="{039F2414-8FE8-7648-A735-90B17EC6B87C}"/>
                  </a:ext>
                </a:extLst>
              </p:cNvPr>
              <p:cNvSpPr/>
              <p:nvPr/>
            </p:nvSpPr>
            <p:spPr>
              <a:xfrm>
                <a:off x="606495" y="1918091"/>
                <a:ext cx="2868706" cy="3469240"/>
              </a:xfrm>
              <a:prstGeom prst="roundRect">
                <a:avLst/>
              </a:prstGeom>
              <a:solidFill>
                <a:srgbClr val="FFC000">
                  <a:alpha val="51000"/>
                </a:srgbClr>
              </a:solidFill>
              <a:ln w="762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Ends later than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5" name="Rounded Rectangle 84">
                <a:extLst>
                  <a:ext uri="{FF2B5EF4-FFF2-40B4-BE49-F238E27FC236}">
                    <a16:creationId xmlns:a16="http://schemas.microsoft.com/office/drawing/2014/main" id="{039F2414-8FE8-7648-A735-90B17EC6B8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95" y="1918091"/>
                <a:ext cx="2868706" cy="346924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" name="Rounded Rectangular Callout 85">
                <a:extLst>
                  <a:ext uri="{FF2B5EF4-FFF2-40B4-BE49-F238E27FC236}">
                    <a16:creationId xmlns:a16="http://schemas.microsoft.com/office/drawing/2014/main" id="{F72E4F5A-FC7A-814D-B1FA-277533536108}"/>
                  </a:ext>
                </a:extLst>
              </p:cNvPr>
              <p:cNvSpPr/>
              <p:nvPr/>
            </p:nvSpPr>
            <p:spPr>
              <a:xfrm>
                <a:off x="3031510" y="5687191"/>
                <a:ext cx="2193472" cy="860612"/>
              </a:xfrm>
              <a:prstGeom prst="wedgeRoundRectCallout">
                <a:avLst>
                  <a:gd name="adj1" fmla="val 43263"/>
                  <a:gd name="adj2" fmla="val -105208"/>
                  <a:gd name="adj3" fmla="val 1666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Delay at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6" name="Rounded Rectangular Callout 85">
                <a:extLst>
                  <a:ext uri="{FF2B5EF4-FFF2-40B4-BE49-F238E27FC236}">
                    <a16:creationId xmlns:a16="http://schemas.microsoft.com/office/drawing/2014/main" id="{F72E4F5A-FC7A-814D-B1FA-2775335361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510" y="5687191"/>
                <a:ext cx="2193472" cy="860612"/>
              </a:xfrm>
              <a:prstGeom prst="wedgeRoundRectCallout">
                <a:avLst>
                  <a:gd name="adj1" fmla="val 43263"/>
                  <a:gd name="adj2" fmla="val -105208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Rounded Rectangular Callout 86">
                <a:extLst>
                  <a:ext uri="{FF2B5EF4-FFF2-40B4-BE49-F238E27FC236}">
                    <a16:creationId xmlns:a16="http://schemas.microsoft.com/office/drawing/2014/main" id="{812D104C-44C5-B04C-AA3B-0FB59CCCA639}"/>
                  </a:ext>
                </a:extLst>
              </p:cNvPr>
              <p:cNvSpPr/>
              <p:nvPr/>
            </p:nvSpPr>
            <p:spPr>
              <a:xfrm>
                <a:off x="6963562" y="5687191"/>
                <a:ext cx="2193472" cy="860612"/>
              </a:xfrm>
              <a:prstGeom prst="wedgeRoundRectCallout">
                <a:avLst>
                  <a:gd name="adj1" fmla="val -36737"/>
                  <a:gd name="adj2" fmla="val -106250"/>
                  <a:gd name="adj3" fmla="val 1666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Delay at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7" name="Rounded Rectangular Callout 86">
                <a:extLst>
                  <a:ext uri="{FF2B5EF4-FFF2-40B4-BE49-F238E27FC236}">
                    <a16:creationId xmlns:a16="http://schemas.microsoft.com/office/drawing/2014/main" id="{812D104C-44C5-B04C-AA3B-0FB59CCCA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562" y="5687191"/>
                <a:ext cx="2193472" cy="860612"/>
              </a:xfrm>
              <a:prstGeom prst="wedgeRoundRectCallout">
                <a:avLst>
                  <a:gd name="adj1" fmla="val -36737"/>
                  <a:gd name="adj2" fmla="val -106250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6" name="Group 155">
            <a:extLst>
              <a:ext uri="{FF2B5EF4-FFF2-40B4-BE49-F238E27FC236}">
                <a16:creationId xmlns:a16="http://schemas.microsoft.com/office/drawing/2014/main" id="{F63BD0A2-89B7-C94F-87A6-FC6165D84AE9}"/>
              </a:ext>
            </a:extLst>
          </p:cNvPr>
          <p:cNvGrpSpPr/>
          <p:nvPr/>
        </p:nvGrpSpPr>
        <p:grpSpPr>
          <a:xfrm>
            <a:off x="748552" y="4585650"/>
            <a:ext cx="10852418" cy="519953"/>
            <a:chOff x="748552" y="4585650"/>
            <a:chExt cx="10852418" cy="519953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2118606-1393-844F-B640-AC803FB39B76}"/>
                </a:ext>
              </a:extLst>
            </p:cNvPr>
            <p:cNvSpPr/>
            <p:nvPr/>
          </p:nvSpPr>
          <p:spPr>
            <a:xfrm>
              <a:off x="748552" y="4585650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1B41F809-2759-6D4D-835F-13E7C451746F}"/>
                </a:ext>
              </a:extLst>
            </p:cNvPr>
            <p:cNvSpPr/>
            <p:nvPr/>
          </p:nvSpPr>
          <p:spPr>
            <a:xfrm>
              <a:off x="1788458" y="4585650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1AA82088-87BB-5B4B-A009-6E9271DBAF46}"/>
                </a:ext>
              </a:extLst>
            </p:cNvPr>
            <p:cNvSpPr/>
            <p:nvPr/>
          </p:nvSpPr>
          <p:spPr>
            <a:xfrm>
              <a:off x="2828364" y="4585650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F1293EE-E7FD-DA48-AF9F-251DE6DAE026}"/>
                </a:ext>
              </a:extLst>
            </p:cNvPr>
            <p:cNvCxnSpPr>
              <a:stCxn id="158" idx="6"/>
              <a:endCxn id="159" idx="2"/>
            </p:cNvCxnSpPr>
            <p:nvPr/>
          </p:nvCxnSpPr>
          <p:spPr>
            <a:xfrm>
              <a:off x="1268505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94307A98-2604-F849-A5BB-A90D605D3C67}"/>
                </a:ext>
              </a:extLst>
            </p:cNvPr>
            <p:cNvCxnSpPr>
              <a:cxnSpLocks/>
              <a:stCxn id="159" idx="6"/>
              <a:endCxn id="160" idx="2"/>
            </p:cNvCxnSpPr>
            <p:nvPr/>
          </p:nvCxnSpPr>
          <p:spPr>
            <a:xfrm>
              <a:off x="2308411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81D42D6-9D25-0B4F-9CC8-62C492D5E131}"/>
                </a:ext>
              </a:extLst>
            </p:cNvPr>
            <p:cNvCxnSpPr>
              <a:cxnSpLocks/>
              <a:stCxn id="160" idx="6"/>
              <a:endCxn id="164" idx="2"/>
            </p:cNvCxnSpPr>
            <p:nvPr/>
          </p:nvCxnSpPr>
          <p:spPr>
            <a:xfrm>
              <a:off x="3348317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3615F5D4-8310-6946-8ACE-97303918ED20}"/>
                </a:ext>
              </a:extLst>
            </p:cNvPr>
            <p:cNvSpPr/>
            <p:nvPr/>
          </p:nvSpPr>
          <p:spPr>
            <a:xfrm>
              <a:off x="3868270" y="4585650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8674EDCA-5EE2-8741-BB1A-75570FDA6D1C}"/>
                </a:ext>
              </a:extLst>
            </p:cNvPr>
            <p:cNvSpPr/>
            <p:nvPr/>
          </p:nvSpPr>
          <p:spPr>
            <a:xfrm>
              <a:off x="4908176" y="4585650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08285E3C-2931-5241-B820-0322F28C0A66}"/>
                </a:ext>
              </a:extLst>
            </p:cNvPr>
            <p:cNvCxnSpPr>
              <a:stCxn id="164" idx="6"/>
              <a:endCxn id="165" idx="2"/>
            </p:cNvCxnSpPr>
            <p:nvPr/>
          </p:nvCxnSpPr>
          <p:spPr>
            <a:xfrm>
              <a:off x="4388223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389C0D3D-425B-1A4C-9EA8-47642E93C90D}"/>
                </a:ext>
              </a:extLst>
            </p:cNvPr>
            <p:cNvCxnSpPr>
              <a:cxnSpLocks/>
              <a:stCxn id="165" idx="6"/>
            </p:cNvCxnSpPr>
            <p:nvPr/>
          </p:nvCxnSpPr>
          <p:spPr>
            <a:xfrm>
              <a:off x="5428129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3909D862-D78D-8243-BDC9-62B401C68CAE}"/>
                </a:ext>
              </a:extLst>
            </p:cNvPr>
            <p:cNvSpPr/>
            <p:nvPr/>
          </p:nvSpPr>
          <p:spPr>
            <a:xfrm>
              <a:off x="5881487" y="4585650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25FB615A-792C-9745-B0D0-F4102EA5DD8C}"/>
                </a:ext>
              </a:extLst>
            </p:cNvPr>
            <p:cNvSpPr/>
            <p:nvPr/>
          </p:nvSpPr>
          <p:spPr>
            <a:xfrm>
              <a:off x="6921393" y="4585650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57DCDF06-51D6-7C49-BE7A-8DAF2229E33B}"/>
                </a:ext>
              </a:extLst>
            </p:cNvPr>
            <p:cNvSpPr/>
            <p:nvPr/>
          </p:nvSpPr>
          <p:spPr>
            <a:xfrm>
              <a:off x="7961299" y="4585650"/>
              <a:ext cx="519953" cy="51995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02A92662-011F-6D41-8661-A7E39B329AC9}"/>
                </a:ext>
              </a:extLst>
            </p:cNvPr>
            <p:cNvCxnSpPr>
              <a:stCxn id="168" idx="6"/>
              <a:endCxn id="169" idx="2"/>
            </p:cNvCxnSpPr>
            <p:nvPr/>
          </p:nvCxnSpPr>
          <p:spPr>
            <a:xfrm>
              <a:off x="6401440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D4566CCA-7422-1B4F-8C38-C87EEBBD3B7E}"/>
                </a:ext>
              </a:extLst>
            </p:cNvPr>
            <p:cNvCxnSpPr>
              <a:cxnSpLocks/>
              <a:stCxn id="169" idx="6"/>
              <a:endCxn id="170" idx="2"/>
            </p:cNvCxnSpPr>
            <p:nvPr/>
          </p:nvCxnSpPr>
          <p:spPr>
            <a:xfrm>
              <a:off x="7441346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98FEF16E-9F16-8E4B-B174-263B8A42A1B9}"/>
                </a:ext>
              </a:extLst>
            </p:cNvPr>
            <p:cNvCxnSpPr>
              <a:cxnSpLocks/>
              <a:stCxn id="170" idx="6"/>
              <a:endCxn id="174" idx="2"/>
            </p:cNvCxnSpPr>
            <p:nvPr/>
          </p:nvCxnSpPr>
          <p:spPr>
            <a:xfrm>
              <a:off x="8481252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4408B8F4-95D0-BB4A-BE84-579A30A15497}"/>
                </a:ext>
              </a:extLst>
            </p:cNvPr>
            <p:cNvSpPr/>
            <p:nvPr/>
          </p:nvSpPr>
          <p:spPr>
            <a:xfrm>
              <a:off x="9001205" y="4585650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14D8D52B-9320-C546-B8BD-31118EBF48C9}"/>
                </a:ext>
              </a:extLst>
            </p:cNvPr>
            <p:cNvSpPr/>
            <p:nvPr/>
          </p:nvSpPr>
          <p:spPr>
            <a:xfrm>
              <a:off x="10041111" y="4585650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C55AD99-1C22-C24F-A44F-E66F24A6B1E6}"/>
                </a:ext>
              </a:extLst>
            </p:cNvPr>
            <p:cNvCxnSpPr>
              <a:stCxn id="174" idx="6"/>
              <a:endCxn id="175" idx="2"/>
            </p:cNvCxnSpPr>
            <p:nvPr/>
          </p:nvCxnSpPr>
          <p:spPr>
            <a:xfrm>
              <a:off x="9521158" y="4845627"/>
              <a:ext cx="51995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B25D9363-2634-1A4A-9FA5-0C45187861A7}"/>
                </a:ext>
              </a:extLst>
            </p:cNvPr>
            <p:cNvCxnSpPr>
              <a:cxnSpLocks/>
              <a:stCxn id="175" idx="6"/>
            </p:cNvCxnSpPr>
            <p:nvPr/>
          </p:nvCxnSpPr>
          <p:spPr>
            <a:xfrm>
              <a:off x="10561064" y="4845627"/>
              <a:ext cx="51995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EA08AA98-CA36-1E49-8AAF-51F0FBCD3FBB}"/>
                </a:ext>
              </a:extLst>
            </p:cNvPr>
            <p:cNvSpPr/>
            <p:nvPr/>
          </p:nvSpPr>
          <p:spPr>
            <a:xfrm>
              <a:off x="11081017" y="4585650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67B58C0C-DB3E-6E45-BE14-59242152D7AE}"/>
                </a:ext>
              </a:extLst>
            </p:cNvPr>
            <p:cNvSpPr txBox="1"/>
            <p:nvPr/>
          </p:nvSpPr>
          <p:spPr>
            <a:xfrm>
              <a:off x="1855053" y="468116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BC62568-D13F-934E-9A97-717D97EF7AC1}"/>
              </a:ext>
            </a:extLst>
          </p:cNvPr>
          <p:cNvGrpSpPr/>
          <p:nvPr/>
        </p:nvGrpSpPr>
        <p:grpSpPr>
          <a:xfrm>
            <a:off x="748552" y="2169459"/>
            <a:ext cx="10852418" cy="519953"/>
            <a:chOff x="748552" y="2169459"/>
            <a:chExt cx="10852418" cy="519953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089180B-4D02-774B-BB06-19578640436F}"/>
                </a:ext>
              </a:extLst>
            </p:cNvPr>
            <p:cNvSpPr/>
            <p:nvPr/>
          </p:nvSpPr>
          <p:spPr>
            <a:xfrm>
              <a:off x="748552" y="2169459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A25E3F8-B50B-ED48-B4B2-2679921CE7F0}"/>
                </a:ext>
              </a:extLst>
            </p:cNvPr>
            <p:cNvSpPr/>
            <p:nvPr/>
          </p:nvSpPr>
          <p:spPr>
            <a:xfrm>
              <a:off x="1788458" y="2169459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18511E0-08E3-A841-A39B-40878EE5A20F}"/>
                </a:ext>
              </a:extLst>
            </p:cNvPr>
            <p:cNvSpPr/>
            <p:nvPr/>
          </p:nvSpPr>
          <p:spPr>
            <a:xfrm>
              <a:off x="2828364" y="2169459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5A0962-EFE4-1742-A0E6-EC30F7CCC1FC}"/>
                </a:ext>
              </a:extLst>
            </p:cNvPr>
            <p:cNvCxnSpPr>
              <a:stCxn id="69" idx="6"/>
              <a:endCxn id="70" idx="2"/>
            </p:cNvCxnSpPr>
            <p:nvPr/>
          </p:nvCxnSpPr>
          <p:spPr>
            <a:xfrm>
              <a:off x="1268505" y="2429436"/>
              <a:ext cx="51995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AB25E28-3734-D041-82AB-9953C01513DC}"/>
                </a:ext>
              </a:extLst>
            </p:cNvPr>
            <p:cNvCxnSpPr>
              <a:cxnSpLocks/>
              <a:stCxn id="70" idx="6"/>
              <a:endCxn id="71" idx="2"/>
            </p:cNvCxnSpPr>
            <p:nvPr/>
          </p:nvCxnSpPr>
          <p:spPr>
            <a:xfrm>
              <a:off x="2308411" y="2429436"/>
              <a:ext cx="51995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9D5AC25-B772-4E46-8E22-12D2F1165D74}"/>
                </a:ext>
              </a:extLst>
            </p:cNvPr>
            <p:cNvCxnSpPr>
              <a:cxnSpLocks/>
              <a:stCxn id="71" idx="6"/>
              <a:endCxn id="75" idx="2"/>
            </p:cNvCxnSpPr>
            <p:nvPr/>
          </p:nvCxnSpPr>
          <p:spPr>
            <a:xfrm>
              <a:off x="3348317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4571E90-B3C6-F64B-ACBC-C8B8BBFB5BD7}"/>
                </a:ext>
              </a:extLst>
            </p:cNvPr>
            <p:cNvSpPr/>
            <p:nvPr/>
          </p:nvSpPr>
          <p:spPr>
            <a:xfrm>
              <a:off x="3868270" y="2169459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302AE31-0F8F-544C-8480-6F29A7729DE0}"/>
                </a:ext>
              </a:extLst>
            </p:cNvPr>
            <p:cNvSpPr/>
            <p:nvPr/>
          </p:nvSpPr>
          <p:spPr>
            <a:xfrm>
              <a:off x="4908176" y="2169459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6E80E64-904D-7B4B-AE0B-814B29439C70}"/>
                </a:ext>
              </a:extLst>
            </p:cNvPr>
            <p:cNvCxnSpPr>
              <a:stCxn id="75" idx="6"/>
              <a:endCxn id="76" idx="2"/>
            </p:cNvCxnSpPr>
            <p:nvPr/>
          </p:nvCxnSpPr>
          <p:spPr>
            <a:xfrm>
              <a:off x="4388223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B76AC8F-7DD3-8543-9032-AABD45BADEF6}"/>
                </a:ext>
              </a:extLst>
            </p:cNvPr>
            <p:cNvCxnSpPr>
              <a:cxnSpLocks/>
              <a:stCxn id="76" idx="6"/>
            </p:cNvCxnSpPr>
            <p:nvPr/>
          </p:nvCxnSpPr>
          <p:spPr>
            <a:xfrm>
              <a:off x="5428129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54ED0E0-1379-5347-B688-3768311E364D}"/>
                </a:ext>
              </a:extLst>
            </p:cNvPr>
            <p:cNvSpPr/>
            <p:nvPr/>
          </p:nvSpPr>
          <p:spPr>
            <a:xfrm>
              <a:off x="5881487" y="2169459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92D86BF-BC1F-0742-BD11-0A9A3DD90F45}"/>
                </a:ext>
              </a:extLst>
            </p:cNvPr>
            <p:cNvSpPr/>
            <p:nvPr/>
          </p:nvSpPr>
          <p:spPr>
            <a:xfrm>
              <a:off x="6921393" y="2169459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C9B83A2-B354-764D-B625-B0001E0491BF}"/>
                </a:ext>
              </a:extLst>
            </p:cNvPr>
            <p:cNvSpPr/>
            <p:nvPr/>
          </p:nvSpPr>
          <p:spPr>
            <a:xfrm>
              <a:off x="7961299" y="2169459"/>
              <a:ext cx="519953" cy="51995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C3005EE-E5BB-2B44-9656-322DDF6E7C02}"/>
                </a:ext>
              </a:extLst>
            </p:cNvPr>
            <p:cNvCxnSpPr>
              <a:stCxn id="79" idx="6"/>
              <a:endCxn id="80" idx="2"/>
            </p:cNvCxnSpPr>
            <p:nvPr/>
          </p:nvCxnSpPr>
          <p:spPr>
            <a:xfrm>
              <a:off x="6401440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31C816A-DD0E-FF41-B065-A7CC2A0C1D09}"/>
                </a:ext>
              </a:extLst>
            </p:cNvPr>
            <p:cNvCxnSpPr>
              <a:cxnSpLocks/>
              <a:stCxn id="80" idx="6"/>
              <a:endCxn id="81" idx="2"/>
            </p:cNvCxnSpPr>
            <p:nvPr/>
          </p:nvCxnSpPr>
          <p:spPr>
            <a:xfrm>
              <a:off x="7441346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692745F-4A6D-8C4E-B5B6-B74C25D09587}"/>
                </a:ext>
              </a:extLst>
            </p:cNvPr>
            <p:cNvCxnSpPr>
              <a:cxnSpLocks/>
              <a:stCxn id="81" idx="6"/>
              <a:endCxn id="93" idx="2"/>
            </p:cNvCxnSpPr>
            <p:nvPr/>
          </p:nvCxnSpPr>
          <p:spPr>
            <a:xfrm>
              <a:off x="8481252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313141F0-EA05-6949-BB02-2539DDAFFD0D}"/>
                </a:ext>
              </a:extLst>
            </p:cNvPr>
            <p:cNvSpPr/>
            <p:nvPr/>
          </p:nvSpPr>
          <p:spPr>
            <a:xfrm>
              <a:off x="9001205" y="2169459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F9CA5041-3A24-5C4A-942D-6047F3A2004F}"/>
                </a:ext>
              </a:extLst>
            </p:cNvPr>
            <p:cNvSpPr/>
            <p:nvPr/>
          </p:nvSpPr>
          <p:spPr>
            <a:xfrm>
              <a:off x="10041111" y="2169459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4409DEBE-4779-674B-A163-F6503400A0C1}"/>
                </a:ext>
              </a:extLst>
            </p:cNvPr>
            <p:cNvCxnSpPr>
              <a:stCxn id="93" idx="6"/>
              <a:endCxn id="96" idx="2"/>
            </p:cNvCxnSpPr>
            <p:nvPr/>
          </p:nvCxnSpPr>
          <p:spPr>
            <a:xfrm>
              <a:off x="9521158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D7EEAB2-9990-6243-909E-07328D9F1D23}"/>
                </a:ext>
              </a:extLst>
            </p:cNvPr>
            <p:cNvCxnSpPr>
              <a:cxnSpLocks/>
              <a:stCxn id="96" idx="6"/>
            </p:cNvCxnSpPr>
            <p:nvPr/>
          </p:nvCxnSpPr>
          <p:spPr>
            <a:xfrm>
              <a:off x="10561064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BBD5D297-5481-0845-8E16-E1F6D5EB89E5}"/>
                </a:ext>
              </a:extLst>
            </p:cNvPr>
            <p:cNvSpPr/>
            <p:nvPr/>
          </p:nvSpPr>
          <p:spPr>
            <a:xfrm>
              <a:off x="11081017" y="2169459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4D04FD5-015D-AE4E-9663-1D770BBBEFDB}"/>
                </a:ext>
              </a:extLst>
            </p:cNvPr>
            <p:cNvSpPr txBox="1"/>
            <p:nvPr/>
          </p:nvSpPr>
          <p:spPr>
            <a:xfrm>
              <a:off x="10090841" y="224362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69D34C-F8DA-1449-8196-0F293C569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Impossibility of THC with Adversarial Delays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4BC4256-E8D1-2C4D-B4E8-7931AD398B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438" y="1972235"/>
            <a:ext cx="776533" cy="85936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237F1A8-6116-E348-B57E-FE87D646AC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9838961" y="4388426"/>
            <a:ext cx="776533" cy="8593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E7BE554-B5E2-9C4D-9D98-E4BA339FC66D}"/>
                  </a:ext>
                </a:extLst>
              </p:cNvPr>
              <p:cNvSpPr txBox="1"/>
              <p:nvPr/>
            </p:nvSpPr>
            <p:spPr>
              <a:xfrm>
                <a:off x="1727438" y="2720760"/>
                <a:ext cx="72763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E7BE554-B5E2-9C4D-9D98-E4BA339FC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438" y="2720760"/>
                <a:ext cx="727635" cy="584775"/>
              </a:xfrm>
              <a:prstGeom prst="rect">
                <a:avLst/>
              </a:prstGeom>
              <a:blipFill>
                <a:blip r:embed="rId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CEAC777-859F-CC45-B9EE-E64B6F94EBB4}"/>
                  </a:ext>
                </a:extLst>
              </p:cNvPr>
              <p:cNvSpPr txBox="1"/>
              <p:nvPr/>
            </p:nvSpPr>
            <p:spPr>
              <a:xfrm>
                <a:off x="4829629" y="2652722"/>
                <a:ext cx="67704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CEAC777-859F-CC45-B9EE-E64B6F94E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9629" y="2652722"/>
                <a:ext cx="677045" cy="584775"/>
              </a:xfrm>
              <a:prstGeom prst="rect">
                <a:avLst/>
              </a:prstGeom>
              <a:blipFill>
                <a:blip r:embed="rId8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B3605C5-8716-FF42-B345-58F6F12C1AB2}"/>
                  </a:ext>
                </a:extLst>
              </p:cNvPr>
              <p:cNvSpPr txBox="1"/>
              <p:nvPr/>
            </p:nvSpPr>
            <p:spPr>
              <a:xfrm>
                <a:off x="6866354" y="2635930"/>
                <a:ext cx="71173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B3605C5-8716-FF42-B345-58F6F12C1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354" y="2635930"/>
                <a:ext cx="711733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E60FAC54-A2D9-7742-AF36-65A5B1CB8494}"/>
              </a:ext>
            </a:extLst>
          </p:cNvPr>
          <p:cNvGrpSpPr/>
          <p:nvPr/>
        </p:nvGrpSpPr>
        <p:grpSpPr>
          <a:xfrm>
            <a:off x="4546267" y="2053019"/>
            <a:ext cx="989624" cy="775651"/>
            <a:chOff x="4546267" y="2053019"/>
            <a:chExt cx="989624" cy="775651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B9D6C0F-8812-5A40-A52F-09F02E988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flipH="1">
              <a:off x="4546267" y="2053019"/>
              <a:ext cx="989624" cy="775651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F3E0372-045A-E948-8A24-0312BD50FEB7}"/>
                </a:ext>
              </a:extLst>
            </p:cNvPr>
            <p:cNvSpPr txBox="1"/>
            <p:nvPr/>
          </p:nvSpPr>
          <p:spPr>
            <a:xfrm rot="20847569">
              <a:off x="4589098" y="2440844"/>
              <a:ext cx="4331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SLOW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6903789-61E0-FA40-ADCC-F42BA0B4EE3B}"/>
              </a:ext>
            </a:extLst>
          </p:cNvPr>
          <p:cNvGrpSpPr/>
          <p:nvPr/>
        </p:nvGrpSpPr>
        <p:grpSpPr>
          <a:xfrm>
            <a:off x="6794509" y="2053020"/>
            <a:ext cx="993358" cy="778578"/>
            <a:chOff x="6794509" y="2053020"/>
            <a:chExt cx="993358" cy="778578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A85F3908-5666-9E49-9A78-3C0E0188E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94509" y="2053020"/>
              <a:ext cx="993358" cy="778578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0090255-BD88-D743-B669-1509F6E671AB}"/>
                </a:ext>
              </a:extLst>
            </p:cNvPr>
            <p:cNvSpPr txBox="1"/>
            <p:nvPr/>
          </p:nvSpPr>
          <p:spPr>
            <a:xfrm rot="655215">
              <a:off x="7311430" y="2451702"/>
              <a:ext cx="4331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SLOW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38406E6-C062-9441-A40D-8DFF0BA3264C}"/>
              </a:ext>
            </a:extLst>
          </p:cNvPr>
          <p:cNvGrpSpPr/>
          <p:nvPr/>
        </p:nvGrpSpPr>
        <p:grpSpPr>
          <a:xfrm>
            <a:off x="4545641" y="4478002"/>
            <a:ext cx="989624" cy="775651"/>
            <a:chOff x="4546267" y="2053019"/>
            <a:chExt cx="989624" cy="775651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0747DF3A-E6A5-C54E-AD57-865A71BA2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flipH="1">
              <a:off x="4546267" y="2053019"/>
              <a:ext cx="989624" cy="775651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C0AF2D9-35D4-3442-937C-9BDA9E20EE46}"/>
                </a:ext>
              </a:extLst>
            </p:cNvPr>
            <p:cNvSpPr txBox="1"/>
            <p:nvPr/>
          </p:nvSpPr>
          <p:spPr>
            <a:xfrm rot="20847569">
              <a:off x="4589098" y="2440844"/>
              <a:ext cx="4331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SLOW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AD2F73F-5DAD-6F48-BCA6-A0AAE6E93F12}"/>
              </a:ext>
            </a:extLst>
          </p:cNvPr>
          <p:cNvGrpSpPr/>
          <p:nvPr/>
        </p:nvGrpSpPr>
        <p:grpSpPr>
          <a:xfrm>
            <a:off x="6793883" y="4478003"/>
            <a:ext cx="993358" cy="778578"/>
            <a:chOff x="6794509" y="2053020"/>
            <a:chExt cx="993358" cy="778578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46761ACB-F4DB-014A-9059-E2BEEEE76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94509" y="2053020"/>
              <a:ext cx="993358" cy="778578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A72545F-5473-6742-AB76-5163F527A315}"/>
                </a:ext>
              </a:extLst>
            </p:cNvPr>
            <p:cNvSpPr txBox="1"/>
            <p:nvPr/>
          </p:nvSpPr>
          <p:spPr>
            <a:xfrm rot="655215">
              <a:off x="7311430" y="2451702"/>
              <a:ext cx="4331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SLOW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Rounded Rectangle 87">
                <a:extLst>
                  <a:ext uri="{FF2B5EF4-FFF2-40B4-BE49-F238E27FC236}">
                    <a16:creationId xmlns:a16="http://schemas.microsoft.com/office/drawing/2014/main" id="{D16A61E0-BD34-624D-9F9E-34C4E7219AF9}"/>
                  </a:ext>
                </a:extLst>
              </p:cNvPr>
              <p:cNvSpPr/>
              <p:nvPr/>
            </p:nvSpPr>
            <p:spPr>
              <a:xfrm>
                <a:off x="3985204" y="3215815"/>
                <a:ext cx="4312518" cy="1201270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Exists time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s.t.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Delaying at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=&gt; end later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Delaying at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=&gt; end at T</a:t>
                </a:r>
              </a:p>
            </p:txBody>
          </p:sp>
        </mc:Choice>
        <mc:Fallback>
          <p:sp>
            <p:nvSpPr>
              <p:cNvPr id="88" name="Rounded Rectangle 87">
                <a:extLst>
                  <a:ext uri="{FF2B5EF4-FFF2-40B4-BE49-F238E27FC236}">
                    <a16:creationId xmlns:a16="http://schemas.microsoft.com/office/drawing/2014/main" id="{D16A61E0-BD34-624D-9F9E-34C4E7219A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204" y="3215815"/>
                <a:ext cx="4312518" cy="1201270"/>
              </a:xfrm>
              <a:prstGeom prst="roundRect">
                <a:avLst/>
              </a:prstGeom>
              <a:blipFill>
                <a:blip r:embed="rId11"/>
                <a:stretch>
                  <a:fillRect l="-587" t="-1031" b="-9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5302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  <p:bldP spid="86" grpId="0" animBg="1"/>
      <p:bldP spid="8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BD72629B-0FF8-2848-8BDD-B69F375CF3BB}"/>
              </a:ext>
            </a:extLst>
          </p:cNvPr>
          <p:cNvSpPr/>
          <p:nvPr/>
        </p:nvSpPr>
        <p:spPr>
          <a:xfrm>
            <a:off x="8901381" y="1927157"/>
            <a:ext cx="2868706" cy="144357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513E757C-0952-EA4B-BFFE-6B921CA6C639}"/>
              </a:ext>
            </a:extLst>
          </p:cNvPr>
          <p:cNvSpPr/>
          <p:nvPr/>
        </p:nvSpPr>
        <p:spPr>
          <a:xfrm>
            <a:off x="606495" y="1918091"/>
            <a:ext cx="2868706" cy="1452638"/>
          </a:xfrm>
          <a:prstGeom prst="roundRect">
            <a:avLst/>
          </a:prstGeom>
          <a:solidFill>
            <a:srgbClr val="FFC000">
              <a:alpha val="51000"/>
            </a:srgbClr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87D881D-4A45-3246-965C-CEABA2717EE0}"/>
                  </a:ext>
                </a:extLst>
              </p:cNvPr>
              <p:cNvSpPr txBox="1"/>
              <p:nvPr/>
            </p:nvSpPr>
            <p:spPr>
              <a:xfrm>
                <a:off x="2828364" y="4943488"/>
                <a:ext cx="639579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Adversary guesses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400" dirty="0"/>
                  <a:t> correctly with probability 1/T</a:t>
                </a:r>
              </a:p>
              <a:p>
                <a:pPr algn="ctr"/>
                <a:r>
                  <a:rPr lang="en-US" sz="2400" dirty="0"/>
                  <a:t>=&gt;</a:t>
                </a:r>
              </a:p>
              <a:p>
                <a:pPr algn="ctr"/>
                <a:r>
                  <a:rPr lang="en-US" sz="2400" dirty="0"/>
                  <a:t>Distinguish between two graphs </a:t>
                </a:r>
                <a:r>
                  <a:rPr lang="en-US" sz="2400" dirty="0" err="1"/>
                  <a:t>w.p</a:t>
                </a:r>
                <a:r>
                  <a:rPr lang="en-US" sz="2400" dirty="0"/>
                  <a:t>. ≥ ½ + 1/T</a:t>
                </a:r>
              </a:p>
            </p:txBody>
          </p:sp>
        </mc:Choice>
        <mc:Fallback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87D881D-4A45-3246-965C-CEABA2717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364" y="4943488"/>
                <a:ext cx="6395790" cy="1200329"/>
              </a:xfrm>
              <a:prstGeom prst="rect">
                <a:avLst/>
              </a:prstGeom>
              <a:blipFill>
                <a:blip r:embed="rId2"/>
                <a:stretch>
                  <a:fillRect l="-992" t="-2083" r="-992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4BC62568-D13F-934E-9A97-717D97EF7AC1}"/>
              </a:ext>
            </a:extLst>
          </p:cNvPr>
          <p:cNvGrpSpPr/>
          <p:nvPr/>
        </p:nvGrpSpPr>
        <p:grpSpPr>
          <a:xfrm>
            <a:off x="748552" y="2169459"/>
            <a:ext cx="10852418" cy="519953"/>
            <a:chOff x="748552" y="2169459"/>
            <a:chExt cx="10852418" cy="519953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089180B-4D02-774B-BB06-19578640436F}"/>
                </a:ext>
              </a:extLst>
            </p:cNvPr>
            <p:cNvSpPr/>
            <p:nvPr/>
          </p:nvSpPr>
          <p:spPr>
            <a:xfrm>
              <a:off x="748552" y="2169459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A25E3F8-B50B-ED48-B4B2-2679921CE7F0}"/>
                </a:ext>
              </a:extLst>
            </p:cNvPr>
            <p:cNvSpPr/>
            <p:nvPr/>
          </p:nvSpPr>
          <p:spPr>
            <a:xfrm>
              <a:off x="1788458" y="2169459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18511E0-08E3-A841-A39B-40878EE5A20F}"/>
                </a:ext>
              </a:extLst>
            </p:cNvPr>
            <p:cNvSpPr/>
            <p:nvPr/>
          </p:nvSpPr>
          <p:spPr>
            <a:xfrm>
              <a:off x="2828364" y="2169459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5A0962-EFE4-1742-A0E6-EC30F7CCC1FC}"/>
                </a:ext>
              </a:extLst>
            </p:cNvPr>
            <p:cNvCxnSpPr>
              <a:stCxn id="69" idx="6"/>
              <a:endCxn id="70" idx="2"/>
            </p:cNvCxnSpPr>
            <p:nvPr/>
          </p:nvCxnSpPr>
          <p:spPr>
            <a:xfrm>
              <a:off x="1268505" y="2429436"/>
              <a:ext cx="51995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AB25E28-3734-D041-82AB-9953C01513DC}"/>
                </a:ext>
              </a:extLst>
            </p:cNvPr>
            <p:cNvCxnSpPr>
              <a:cxnSpLocks/>
              <a:stCxn id="70" idx="6"/>
              <a:endCxn id="71" idx="2"/>
            </p:cNvCxnSpPr>
            <p:nvPr/>
          </p:nvCxnSpPr>
          <p:spPr>
            <a:xfrm>
              <a:off x="2308411" y="2429436"/>
              <a:ext cx="51995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9D5AC25-B772-4E46-8E22-12D2F1165D74}"/>
                </a:ext>
              </a:extLst>
            </p:cNvPr>
            <p:cNvCxnSpPr>
              <a:cxnSpLocks/>
              <a:stCxn id="71" idx="6"/>
              <a:endCxn id="75" idx="2"/>
            </p:cNvCxnSpPr>
            <p:nvPr/>
          </p:nvCxnSpPr>
          <p:spPr>
            <a:xfrm>
              <a:off x="3348317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4571E90-B3C6-F64B-ACBC-C8B8BBFB5BD7}"/>
                </a:ext>
              </a:extLst>
            </p:cNvPr>
            <p:cNvSpPr/>
            <p:nvPr/>
          </p:nvSpPr>
          <p:spPr>
            <a:xfrm>
              <a:off x="3868270" y="2169459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302AE31-0F8F-544C-8480-6F29A7729DE0}"/>
                </a:ext>
              </a:extLst>
            </p:cNvPr>
            <p:cNvSpPr/>
            <p:nvPr/>
          </p:nvSpPr>
          <p:spPr>
            <a:xfrm>
              <a:off x="4908176" y="2169459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6E80E64-904D-7B4B-AE0B-814B29439C70}"/>
                </a:ext>
              </a:extLst>
            </p:cNvPr>
            <p:cNvCxnSpPr>
              <a:stCxn id="75" idx="6"/>
              <a:endCxn id="76" idx="2"/>
            </p:cNvCxnSpPr>
            <p:nvPr/>
          </p:nvCxnSpPr>
          <p:spPr>
            <a:xfrm>
              <a:off x="4388223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B76AC8F-7DD3-8543-9032-AABD45BADEF6}"/>
                </a:ext>
              </a:extLst>
            </p:cNvPr>
            <p:cNvCxnSpPr>
              <a:cxnSpLocks/>
              <a:stCxn id="76" idx="6"/>
            </p:cNvCxnSpPr>
            <p:nvPr/>
          </p:nvCxnSpPr>
          <p:spPr>
            <a:xfrm>
              <a:off x="5428129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54ED0E0-1379-5347-B688-3768311E364D}"/>
                </a:ext>
              </a:extLst>
            </p:cNvPr>
            <p:cNvSpPr/>
            <p:nvPr/>
          </p:nvSpPr>
          <p:spPr>
            <a:xfrm>
              <a:off x="5881487" y="2169459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92D86BF-BC1F-0742-BD11-0A9A3DD90F45}"/>
                </a:ext>
              </a:extLst>
            </p:cNvPr>
            <p:cNvSpPr/>
            <p:nvPr/>
          </p:nvSpPr>
          <p:spPr>
            <a:xfrm>
              <a:off x="6921393" y="2169459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C9B83A2-B354-764D-B625-B0001E0491BF}"/>
                </a:ext>
              </a:extLst>
            </p:cNvPr>
            <p:cNvSpPr/>
            <p:nvPr/>
          </p:nvSpPr>
          <p:spPr>
            <a:xfrm>
              <a:off x="7961299" y="2169459"/>
              <a:ext cx="519953" cy="51995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</a:t>
              </a: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C3005EE-E5BB-2B44-9656-322DDF6E7C02}"/>
                </a:ext>
              </a:extLst>
            </p:cNvPr>
            <p:cNvCxnSpPr>
              <a:stCxn id="79" idx="6"/>
              <a:endCxn id="80" idx="2"/>
            </p:cNvCxnSpPr>
            <p:nvPr/>
          </p:nvCxnSpPr>
          <p:spPr>
            <a:xfrm>
              <a:off x="6401440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31C816A-DD0E-FF41-B065-A7CC2A0C1D09}"/>
                </a:ext>
              </a:extLst>
            </p:cNvPr>
            <p:cNvCxnSpPr>
              <a:cxnSpLocks/>
              <a:stCxn id="80" idx="6"/>
              <a:endCxn id="81" idx="2"/>
            </p:cNvCxnSpPr>
            <p:nvPr/>
          </p:nvCxnSpPr>
          <p:spPr>
            <a:xfrm>
              <a:off x="7441346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692745F-4A6D-8C4E-B5B6-B74C25D09587}"/>
                </a:ext>
              </a:extLst>
            </p:cNvPr>
            <p:cNvCxnSpPr>
              <a:cxnSpLocks/>
              <a:stCxn id="81" idx="6"/>
              <a:endCxn id="93" idx="2"/>
            </p:cNvCxnSpPr>
            <p:nvPr/>
          </p:nvCxnSpPr>
          <p:spPr>
            <a:xfrm>
              <a:off x="8481252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313141F0-EA05-6949-BB02-2539DDAFFD0D}"/>
                </a:ext>
              </a:extLst>
            </p:cNvPr>
            <p:cNvSpPr/>
            <p:nvPr/>
          </p:nvSpPr>
          <p:spPr>
            <a:xfrm>
              <a:off x="9001205" y="2169459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F9CA5041-3A24-5C4A-942D-6047F3A2004F}"/>
                </a:ext>
              </a:extLst>
            </p:cNvPr>
            <p:cNvSpPr/>
            <p:nvPr/>
          </p:nvSpPr>
          <p:spPr>
            <a:xfrm>
              <a:off x="10041111" y="2169459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4409DEBE-4779-674B-A163-F6503400A0C1}"/>
                </a:ext>
              </a:extLst>
            </p:cNvPr>
            <p:cNvCxnSpPr>
              <a:stCxn id="93" idx="6"/>
              <a:endCxn id="96" idx="2"/>
            </p:cNvCxnSpPr>
            <p:nvPr/>
          </p:nvCxnSpPr>
          <p:spPr>
            <a:xfrm>
              <a:off x="9521158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D7EEAB2-9990-6243-909E-07328D9F1D23}"/>
                </a:ext>
              </a:extLst>
            </p:cNvPr>
            <p:cNvCxnSpPr>
              <a:cxnSpLocks/>
              <a:stCxn id="96" idx="6"/>
            </p:cNvCxnSpPr>
            <p:nvPr/>
          </p:nvCxnSpPr>
          <p:spPr>
            <a:xfrm>
              <a:off x="10561064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BBD5D297-5481-0845-8E16-E1F6D5EB89E5}"/>
                </a:ext>
              </a:extLst>
            </p:cNvPr>
            <p:cNvSpPr/>
            <p:nvPr/>
          </p:nvSpPr>
          <p:spPr>
            <a:xfrm>
              <a:off x="11081017" y="2169459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4D04FD5-015D-AE4E-9663-1D770BBBEFDB}"/>
                </a:ext>
              </a:extLst>
            </p:cNvPr>
            <p:cNvSpPr txBox="1"/>
            <p:nvPr/>
          </p:nvSpPr>
          <p:spPr>
            <a:xfrm>
              <a:off x="10090841" y="224362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69D34C-F8DA-1449-8196-0F293C569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Impossibility of THC with Adversarial Delays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4BC4256-E8D1-2C4D-B4E8-7931AD398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438" y="1972235"/>
            <a:ext cx="776533" cy="8593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E7BE554-B5E2-9C4D-9D98-E4BA339FC66D}"/>
                  </a:ext>
                </a:extLst>
              </p:cNvPr>
              <p:cNvSpPr txBox="1"/>
              <p:nvPr/>
            </p:nvSpPr>
            <p:spPr>
              <a:xfrm>
                <a:off x="1727438" y="2720760"/>
                <a:ext cx="72763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E7BE554-B5E2-9C4D-9D98-E4BA339FC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438" y="2720760"/>
                <a:ext cx="727635" cy="584775"/>
              </a:xfrm>
              <a:prstGeom prst="rect">
                <a:avLst/>
              </a:prstGeom>
              <a:blipFill>
                <a:blip r:embed="rId4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CEAC777-859F-CC45-B9EE-E64B6F94EBB4}"/>
                  </a:ext>
                </a:extLst>
              </p:cNvPr>
              <p:cNvSpPr txBox="1"/>
              <p:nvPr/>
            </p:nvSpPr>
            <p:spPr>
              <a:xfrm>
                <a:off x="4829629" y="2652722"/>
                <a:ext cx="67704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CEAC777-859F-CC45-B9EE-E64B6F94E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9629" y="2652722"/>
                <a:ext cx="677045" cy="584775"/>
              </a:xfrm>
              <a:prstGeom prst="rect">
                <a:avLst/>
              </a:prstGeom>
              <a:blipFill>
                <a:blip r:embed="rId5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B3605C5-8716-FF42-B345-58F6F12C1AB2}"/>
                  </a:ext>
                </a:extLst>
              </p:cNvPr>
              <p:cNvSpPr txBox="1"/>
              <p:nvPr/>
            </p:nvSpPr>
            <p:spPr>
              <a:xfrm>
                <a:off x="6866354" y="2635930"/>
                <a:ext cx="71173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B3605C5-8716-FF42-B345-58F6F12C1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354" y="2635930"/>
                <a:ext cx="711733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E60FAC54-A2D9-7742-AF36-65A5B1CB8494}"/>
              </a:ext>
            </a:extLst>
          </p:cNvPr>
          <p:cNvGrpSpPr/>
          <p:nvPr/>
        </p:nvGrpSpPr>
        <p:grpSpPr>
          <a:xfrm>
            <a:off x="4546267" y="2053019"/>
            <a:ext cx="989624" cy="775651"/>
            <a:chOff x="4546267" y="2053019"/>
            <a:chExt cx="989624" cy="775651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B9D6C0F-8812-5A40-A52F-09F02E988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4546267" y="2053019"/>
              <a:ext cx="989624" cy="775651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F3E0372-045A-E948-8A24-0312BD50FEB7}"/>
                </a:ext>
              </a:extLst>
            </p:cNvPr>
            <p:cNvSpPr txBox="1"/>
            <p:nvPr/>
          </p:nvSpPr>
          <p:spPr>
            <a:xfrm rot="20847569">
              <a:off x="4589098" y="2440844"/>
              <a:ext cx="4331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SLOW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6903789-61E0-FA40-ADCC-F42BA0B4EE3B}"/>
              </a:ext>
            </a:extLst>
          </p:cNvPr>
          <p:cNvGrpSpPr/>
          <p:nvPr/>
        </p:nvGrpSpPr>
        <p:grpSpPr>
          <a:xfrm>
            <a:off x="6794509" y="2053020"/>
            <a:ext cx="993358" cy="778578"/>
            <a:chOff x="6794509" y="2053020"/>
            <a:chExt cx="993358" cy="778578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A85F3908-5666-9E49-9A78-3C0E0188E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94509" y="2053020"/>
              <a:ext cx="993358" cy="778578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0090255-BD88-D743-B669-1509F6E671AB}"/>
                </a:ext>
              </a:extLst>
            </p:cNvPr>
            <p:cNvSpPr txBox="1"/>
            <p:nvPr/>
          </p:nvSpPr>
          <p:spPr>
            <a:xfrm rot="655215">
              <a:off x="7311430" y="2451702"/>
              <a:ext cx="4331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SLOW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Rounded Rectangle 87">
                <a:extLst>
                  <a:ext uri="{FF2B5EF4-FFF2-40B4-BE49-F238E27FC236}">
                    <a16:creationId xmlns:a16="http://schemas.microsoft.com/office/drawing/2014/main" id="{D16A61E0-BD34-624D-9F9E-34C4E7219AF9}"/>
                  </a:ext>
                </a:extLst>
              </p:cNvPr>
              <p:cNvSpPr/>
              <p:nvPr/>
            </p:nvSpPr>
            <p:spPr>
              <a:xfrm>
                <a:off x="3985204" y="3215815"/>
                <a:ext cx="4312518" cy="1201270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Exists time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s.t.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Delaying at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=&gt; end later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Delaying at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=&gt; end at T</a:t>
                </a:r>
              </a:p>
            </p:txBody>
          </p:sp>
        </mc:Choice>
        <mc:Fallback>
          <p:sp>
            <p:nvSpPr>
              <p:cNvPr id="88" name="Rounded Rectangle 87">
                <a:extLst>
                  <a:ext uri="{FF2B5EF4-FFF2-40B4-BE49-F238E27FC236}">
                    <a16:creationId xmlns:a16="http://schemas.microsoft.com/office/drawing/2014/main" id="{D16A61E0-BD34-624D-9F9E-34C4E7219A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204" y="3215815"/>
                <a:ext cx="4312518" cy="1201270"/>
              </a:xfrm>
              <a:prstGeom prst="roundRect">
                <a:avLst/>
              </a:prstGeom>
              <a:blipFill>
                <a:blip r:embed="rId8"/>
                <a:stretch>
                  <a:fillRect l="-587" t="-1031" b="-9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extBox 94">
            <a:extLst>
              <a:ext uri="{FF2B5EF4-FFF2-40B4-BE49-F238E27FC236}">
                <a16:creationId xmlns:a16="http://schemas.microsoft.com/office/drawing/2014/main" id="{92C23E5D-256B-C441-8F54-3016E2401D19}"/>
              </a:ext>
            </a:extLst>
          </p:cNvPr>
          <p:cNvSpPr txBox="1"/>
          <p:nvPr/>
        </p:nvSpPr>
        <p:spPr>
          <a:xfrm>
            <a:off x="11131641" y="22561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9371319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2A825DD-7E96-504A-8882-96B522FE5A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261285"/>
              </p:ext>
            </p:extLst>
          </p:nvPr>
        </p:nvGraphicFramePr>
        <p:xfrm>
          <a:off x="1212700" y="1688536"/>
          <a:ext cx="10476417" cy="4545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7596">
                  <a:extLst>
                    <a:ext uri="{9D8B030D-6E8A-4147-A177-3AD203B41FA5}">
                      <a16:colId xmlns:a16="http://schemas.microsoft.com/office/drawing/2014/main" val="4233159534"/>
                    </a:ext>
                  </a:extLst>
                </a:gridCol>
                <a:gridCol w="2346175">
                  <a:extLst>
                    <a:ext uri="{9D8B030D-6E8A-4147-A177-3AD203B41FA5}">
                      <a16:colId xmlns:a16="http://schemas.microsoft.com/office/drawing/2014/main" val="2657353737"/>
                    </a:ext>
                  </a:extLst>
                </a:gridCol>
                <a:gridCol w="2231756">
                  <a:extLst>
                    <a:ext uri="{9D8B030D-6E8A-4147-A177-3AD203B41FA5}">
                      <a16:colId xmlns:a16="http://schemas.microsoft.com/office/drawing/2014/main" val="1945027229"/>
                    </a:ext>
                  </a:extLst>
                </a:gridCol>
                <a:gridCol w="3850890">
                  <a:extLst>
                    <a:ext uri="{9D8B030D-6E8A-4147-A177-3AD203B41FA5}">
                      <a16:colId xmlns:a16="http://schemas.microsoft.com/office/drawing/2014/main" val="671761067"/>
                    </a:ext>
                  </a:extLst>
                </a:gridCol>
              </a:tblGrid>
              <a:tr h="507125">
                <a:tc>
                  <a:txBody>
                    <a:bodyPr/>
                    <a:lstStyle/>
                    <a:p>
                      <a:r>
                        <a:rPr lang="en-US" sz="2400" dirty="0"/>
                        <a:t>Adversary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Graph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Hardness </a:t>
                      </a:r>
                      <a:r>
                        <a:rPr lang="en-US" sz="2400" dirty="0" err="1"/>
                        <a:t>Asm</a:t>
                      </a:r>
                      <a:r>
                        <a:rPr lang="en-US" sz="24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186142"/>
                  </a:ext>
                </a:extLst>
              </a:tr>
              <a:tr h="533821">
                <a:tc rowSpan="4">
                  <a:txBody>
                    <a:bodyPr/>
                    <a:lstStyle/>
                    <a:p>
                      <a:br>
                        <a:rPr lang="en-US" sz="2400" dirty="0"/>
                      </a:br>
                      <a:endParaRPr lang="en-US" sz="2400" dirty="0"/>
                    </a:p>
                    <a:p>
                      <a:r>
                        <a:rPr lang="en-US" sz="2400" dirty="0"/>
                        <a:t>Semi-Honest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Log diam.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Trapdoor Perm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[Moran-Orlav-Richelson’15]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971506"/>
                  </a:ext>
                </a:extLst>
              </a:tr>
              <a:tr h="5338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Log diam.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DDH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[Hirt-Maurer-Tschudi-Zikas’16]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22150"/>
                  </a:ext>
                </a:extLst>
              </a:tr>
              <a:tr h="5338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Cycles, trees…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DDH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[Akavia-Moran’17]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737161"/>
                  </a:ext>
                </a:extLst>
              </a:tr>
              <a:tr h="5446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Arbitrary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DDH, QR,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LWE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[Akavia-</a:t>
                      </a:r>
                      <a:r>
                        <a:rPr lang="en-US" sz="2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L-</a:t>
                      </a:r>
                      <a:r>
                        <a:rPr lang="en-US" sz="2400" dirty="0"/>
                        <a:t>Moran17]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954033"/>
                  </a:ext>
                </a:extLst>
              </a:tr>
              <a:tr h="533821">
                <a:tc>
                  <a:txBody>
                    <a:bodyPr/>
                    <a:lstStyle/>
                    <a:p>
                      <a:r>
                        <a:rPr lang="en-US" sz="2400" dirty="0"/>
                        <a:t>Fail-stop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Arbitrary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DDH, QR,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LWE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</a:t>
                      </a:r>
                      <a:r>
                        <a:rPr lang="en-US" sz="2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L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sz="2400" dirty="0"/>
                        <a:t>Liu-Maurer-Moran-Mularczyk-Tschudi’18]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345111"/>
                  </a:ext>
                </a:extLst>
              </a:tr>
              <a:tr h="780530">
                <a:tc>
                  <a:txBody>
                    <a:bodyPr/>
                    <a:lstStyle/>
                    <a:p>
                      <a:r>
                        <a:rPr lang="en-US" sz="2400" dirty="0"/>
                        <a:t>Delaying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458505"/>
                  </a:ext>
                </a:extLst>
              </a:tr>
            </a:tbl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F8EB15A-53C7-D44F-AD2B-63B790112E2B}"/>
              </a:ext>
            </a:extLst>
          </p:cNvPr>
          <p:cNvSpPr/>
          <p:nvPr/>
        </p:nvSpPr>
        <p:spPr>
          <a:xfrm>
            <a:off x="1447222" y="319941"/>
            <a:ext cx="10007374" cy="1053463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1. Topology-Hiding Computation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BFD3E89-9A86-064F-811B-A3AA4B08B4A7}"/>
              </a:ext>
            </a:extLst>
          </p:cNvPr>
          <p:cNvSpPr/>
          <p:nvPr/>
        </p:nvSpPr>
        <p:spPr>
          <a:xfrm>
            <a:off x="4215539" y="1224366"/>
            <a:ext cx="3928821" cy="46417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Standard Model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6B95553-7BEE-E546-87E6-3A7A33E28813}"/>
              </a:ext>
            </a:extLst>
          </p:cNvPr>
          <p:cNvSpPr/>
          <p:nvPr/>
        </p:nvSpPr>
        <p:spPr>
          <a:xfrm>
            <a:off x="4215539" y="5860929"/>
            <a:ext cx="715049" cy="7150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54863C-86B5-A14C-8E87-8C4229444061}"/>
              </a:ext>
            </a:extLst>
          </p:cNvPr>
          <p:cNvSpPr/>
          <p:nvPr/>
        </p:nvSpPr>
        <p:spPr>
          <a:xfrm>
            <a:off x="5802156" y="5860929"/>
            <a:ext cx="715049" cy="7150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69C9EE2-CE4D-2E4E-B404-59DCEA3A9C96}"/>
              </a:ext>
            </a:extLst>
          </p:cNvPr>
          <p:cNvSpPr/>
          <p:nvPr/>
        </p:nvSpPr>
        <p:spPr>
          <a:xfrm>
            <a:off x="7520935" y="5860929"/>
            <a:ext cx="715049" cy="7150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9E8A7B-4247-6849-99D3-00C7E07E31EF}"/>
              </a:ext>
            </a:extLst>
          </p:cNvPr>
          <p:cNvCxnSpPr>
            <a:stCxn id="11" idx="6"/>
            <a:endCxn id="12" idx="2"/>
          </p:cNvCxnSpPr>
          <p:nvPr/>
        </p:nvCxnSpPr>
        <p:spPr>
          <a:xfrm>
            <a:off x="4930588" y="6218454"/>
            <a:ext cx="8715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3B91788-1888-E044-A871-481B7D224C0E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>
            <a:off x="6517205" y="6218454"/>
            <a:ext cx="10037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4D8477-FA05-EB44-A7F5-16A6F07D5280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3289910" y="6218454"/>
            <a:ext cx="9256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F70C85-F898-D142-939B-FDEFB902F064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8235984" y="6218454"/>
            <a:ext cx="8728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9DA6CCA-C2C7-FE47-80E0-7E6425CA9ADC}"/>
              </a:ext>
            </a:extLst>
          </p:cNvPr>
          <p:cNvGrpSpPr/>
          <p:nvPr/>
        </p:nvGrpSpPr>
        <p:grpSpPr>
          <a:xfrm>
            <a:off x="5379037" y="5707020"/>
            <a:ext cx="1305035" cy="1022865"/>
            <a:chOff x="4546267" y="2053019"/>
            <a:chExt cx="989624" cy="77565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447EAA0-9C9A-8B4A-A422-7C4D973A2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546267" y="2053019"/>
              <a:ext cx="989624" cy="77565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A480D70-77AD-C04F-A913-B4A26BBBCDBF}"/>
                </a:ext>
              </a:extLst>
            </p:cNvPr>
            <p:cNvSpPr txBox="1"/>
            <p:nvPr/>
          </p:nvSpPr>
          <p:spPr>
            <a:xfrm rot="20847569">
              <a:off x="4589098" y="2440844"/>
              <a:ext cx="4331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SLOW</a:t>
              </a:r>
            </a:p>
          </p:txBody>
        </p:sp>
      </p:grp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55B5A073-3CB8-CD48-B3A2-81334CFDE504}"/>
              </a:ext>
            </a:extLst>
          </p:cNvPr>
          <p:cNvSpPr/>
          <p:nvPr/>
        </p:nvSpPr>
        <p:spPr>
          <a:xfrm>
            <a:off x="3132728" y="5738489"/>
            <a:ext cx="6636362" cy="1053463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</a:rPr>
              <a:t>Delays must be a property of network,</a:t>
            </a:r>
          </a:p>
          <a:p>
            <a:r>
              <a:rPr lang="en-US" sz="3200" b="1" dirty="0">
                <a:solidFill>
                  <a:schemeClr val="tx1"/>
                </a:solidFill>
              </a:rPr>
              <a:t>not</a:t>
            </a:r>
            <a:r>
              <a:rPr lang="en-US" sz="3200" dirty="0">
                <a:solidFill>
                  <a:schemeClr val="tx1"/>
                </a:solidFill>
              </a:rPr>
              <a:t> adversarial…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7A788D-FD1D-6D42-B06A-37A4670E649D}"/>
              </a:ext>
            </a:extLst>
          </p:cNvPr>
          <p:cNvSpPr txBox="1"/>
          <p:nvPr/>
        </p:nvSpPr>
        <p:spPr>
          <a:xfrm>
            <a:off x="3638647" y="5162529"/>
            <a:ext cx="4164923" cy="584775"/>
          </a:xfrm>
          <a:prstGeom prst="rect">
            <a:avLst/>
          </a:prstGeom>
          <a:solidFill>
            <a:srgbClr val="ECEEFF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Impossible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[This Thesis]</a:t>
            </a:r>
          </a:p>
        </p:txBody>
      </p:sp>
    </p:spTree>
    <p:extLst>
      <p:ext uri="{BB962C8B-B14F-4D97-AF65-F5344CB8AC3E}">
        <p14:creationId xmlns:p14="http://schemas.microsoft.com/office/powerpoint/2010/main" val="14835817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F8EB15A-53C7-D44F-AD2B-63B790112E2B}"/>
              </a:ext>
            </a:extLst>
          </p:cNvPr>
          <p:cNvSpPr/>
          <p:nvPr/>
        </p:nvSpPr>
        <p:spPr>
          <a:xfrm>
            <a:off x="1447222" y="319941"/>
            <a:ext cx="10007374" cy="1053463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1. Topology-Hiding Computation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BFD3E89-9A86-064F-811B-A3AA4B08B4A7}"/>
              </a:ext>
            </a:extLst>
          </p:cNvPr>
          <p:cNvSpPr/>
          <p:nvPr/>
        </p:nvSpPr>
        <p:spPr>
          <a:xfrm>
            <a:off x="4215539" y="1224366"/>
            <a:ext cx="3928821" cy="46417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Standard Model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07A826E-D850-FC43-8BFA-DC2E7778CC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173511"/>
              </p:ext>
            </p:extLst>
          </p:nvPr>
        </p:nvGraphicFramePr>
        <p:xfrm>
          <a:off x="1212700" y="1688536"/>
          <a:ext cx="10476417" cy="4588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7596">
                  <a:extLst>
                    <a:ext uri="{9D8B030D-6E8A-4147-A177-3AD203B41FA5}">
                      <a16:colId xmlns:a16="http://schemas.microsoft.com/office/drawing/2014/main" val="4233159534"/>
                    </a:ext>
                  </a:extLst>
                </a:gridCol>
                <a:gridCol w="2346175">
                  <a:extLst>
                    <a:ext uri="{9D8B030D-6E8A-4147-A177-3AD203B41FA5}">
                      <a16:colId xmlns:a16="http://schemas.microsoft.com/office/drawing/2014/main" val="2657353737"/>
                    </a:ext>
                  </a:extLst>
                </a:gridCol>
                <a:gridCol w="2231756">
                  <a:extLst>
                    <a:ext uri="{9D8B030D-6E8A-4147-A177-3AD203B41FA5}">
                      <a16:colId xmlns:a16="http://schemas.microsoft.com/office/drawing/2014/main" val="1945027229"/>
                    </a:ext>
                  </a:extLst>
                </a:gridCol>
                <a:gridCol w="3850890">
                  <a:extLst>
                    <a:ext uri="{9D8B030D-6E8A-4147-A177-3AD203B41FA5}">
                      <a16:colId xmlns:a16="http://schemas.microsoft.com/office/drawing/2014/main" val="671761067"/>
                    </a:ext>
                  </a:extLst>
                </a:gridCol>
              </a:tblGrid>
              <a:tr h="507125">
                <a:tc>
                  <a:txBody>
                    <a:bodyPr/>
                    <a:lstStyle/>
                    <a:p>
                      <a:r>
                        <a:rPr lang="en-US" sz="2400" dirty="0"/>
                        <a:t>Adversary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Graph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Hardness </a:t>
                      </a:r>
                      <a:r>
                        <a:rPr lang="en-US" sz="2400" dirty="0" err="1"/>
                        <a:t>Asm</a:t>
                      </a:r>
                      <a:r>
                        <a:rPr lang="en-US" sz="24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186142"/>
                  </a:ext>
                </a:extLst>
              </a:tr>
              <a:tr h="533821">
                <a:tc rowSpan="4">
                  <a:txBody>
                    <a:bodyPr/>
                    <a:lstStyle/>
                    <a:p>
                      <a:br>
                        <a:rPr lang="en-US" sz="2400" dirty="0"/>
                      </a:br>
                      <a:endParaRPr lang="en-US" sz="2400" dirty="0"/>
                    </a:p>
                    <a:p>
                      <a:r>
                        <a:rPr lang="en-US" sz="2400" dirty="0"/>
                        <a:t>Semi-Honest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Log diam.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Trapdoor Perm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[Moran-Orlav-Richelson’15]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971506"/>
                  </a:ext>
                </a:extLst>
              </a:tr>
              <a:tr h="5338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Log diam.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DDH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[Hirt-Maurer-Tschudi-Zikas’16]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22150"/>
                  </a:ext>
                </a:extLst>
              </a:tr>
              <a:tr h="5338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Cycles, trees…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DDH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[Akavia-Moran’17]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737161"/>
                  </a:ext>
                </a:extLst>
              </a:tr>
              <a:tr h="5446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Arbitrary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DDH, QR,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LWE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[Akavia-</a:t>
                      </a:r>
                      <a:r>
                        <a:rPr lang="en-US" sz="2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L-</a:t>
                      </a:r>
                      <a:r>
                        <a:rPr lang="en-US" sz="2400" dirty="0"/>
                        <a:t>Moran17]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954033"/>
                  </a:ext>
                </a:extLst>
              </a:tr>
              <a:tr h="533821">
                <a:tc>
                  <a:txBody>
                    <a:bodyPr/>
                    <a:lstStyle/>
                    <a:p>
                      <a:r>
                        <a:rPr lang="en-US" sz="2400" dirty="0"/>
                        <a:t>Fail-stop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Arbitrary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DDH, QR,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LWE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</a:t>
                      </a:r>
                      <a:r>
                        <a:rPr lang="en-US" sz="2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L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sz="2400" dirty="0"/>
                        <a:t>Liu-Maurer-Moran-Mularczyk-Tschudi’18]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345111"/>
                  </a:ext>
                </a:extLst>
              </a:tr>
              <a:tr h="780530">
                <a:tc>
                  <a:txBody>
                    <a:bodyPr/>
                    <a:lstStyle/>
                    <a:p>
                      <a:r>
                        <a:rPr lang="en-US" sz="2400" dirty="0"/>
                        <a:t>Delaying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Cycles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DDH, QR,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LWE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</a:t>
                      </a:r>
                      <a:r>
                        <a:rPr lang="en-US" sz="2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L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sz="2400" dirty="0"/>
                        <a:t>Liu-Maurer-Moran-Mularczyk-Tschudi’20]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458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90997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66F50-6E6D-1744-B6A9-FC3AA2D84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THC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B9446-EF49-1B49-8F4C-54F244862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LWE implies THC (Quantum secure)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Adversaries that can delay messages can learn topology</a:t>
            </a:r>
          </a:p>
          <a:p>
            <a:pPr lvl="1"/>
            <a:r>
              <a:rPr lang="en-US" dirty="0"/>
              <a:t>Any THC result dealing with real-world networks must not allow adversarial control over message timings</a:t>
            </a:r>
            <a:br>
              <a:rPr lang="en-US" dirty="0"/>
            </a:br>
            <a:r>
              <a:rPr lang="en-US" dirty="0"/>
              <a:t>OR</a:t>
            </a:r>
            <a:br>
              <a:rPr lang="en-US" dirty="0"/>
            </a:br>
            <a:r>
              <a:rPr lang="en-US" dirty="0"/>
              <a:t>must leak information</a:t>
            </a:r>
          </a:p>
          <a:p>
            <a:pPr lvl="1"/>
            <a:r>
              <a:rPr lang="en-US" dirty="0"/>
              <a:t>Positive result in the </a:t>
            </a:r>
            <a:r>
              <a:rPr lang="en-US" b="1" dirty="0"/>
              <a:t>Probabilistic Unknown Delay Model</a:t>
            </a:r>
            <a:br>
              <a:rPr lang="en-US" dirty="0"/>
            </a:br>
            <a:r>
              <a:rPr lang="en-US" dirty="0"/>
              <a:t>[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L</a:t>
            </a:r>
            <a:r>
              <a:rPr lang="en-US" dirty="0"/>
              <a:t>-Liu-Maurer-Moran-Mularczyk-Tschudi’20]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A5D76C-45D9-8548-A299-E7012E6BD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2850" y="4798468"/>
            <a:ext cx="1347524" cy="149126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EBE13BB-E1E3-1748-821D-56EF267F928A}"/>
              </a:ext>
            </a:extLst>
          </p:cNvPr>
          <p:cNvGrpSpPr/>
          <p:nvPr/>
        </p:nvGrpSpPr>
        <p:grpSpPr>
          <a:xfrm>
            <a:off x="9609156" y="2134001"/>
            <a:ext cx="1744644" cy="1367423"/>
            <a:chOff x="4546267" y="2053019"/>
            <a:chExt cx="989624" cy="77565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A97B7CF-553A-EF48-935A-D4E789ABE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546267" y="2053019"/>
              <a:ext cx="989624" cy="77565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E0B201-CF82-A341-992D-82698F4D483B}"/>
                </a:ext>
              </a:extLst>
            </p:cNvPr>
            <p:cNvSpPr txBox="1"/>
            <p:nvPr/>
          </p:nvSpPr>
          <p:spPr>
            <a:xfrm rot="20847569">
              <a:off x="4589098" y="2440844"/>
              <a:ext cx="4331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SLOW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B26F2CE-7F38-AA4D-9A1B-EE60C59194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202" t="19636" r="27354" b="8048"/>
          <a:stretch/>
        </p:blipFill>
        <p:spPr>
          <a:xfrm rot="20470756">
            <a:off x="8039936" y="744784"/>
            <a:ext cx="1145267" cy="164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DE31FD9B-7CE5-B741-998B-AC0C87790E61}"/>
              </a:ext>
            </a:extLst>
          </p:cNvPr>
          <p:cNvGrpSpPr/>
          <p:nvPr/>
        </p:nvGrpSpPr>
        <p:grpSpPr>
          <a:xfrm>
            <a:off x="2957902" y="425950"/>
            <a:ext cx="6986014" cy="5990526"/>
            <a:chOff x="2071914" y="226697"/>
            <a:chExt cx="7518775" cy="644737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8701D3E-1F88-AF4D-875A-0717C9E6C490}"/>
                </a:ext>
              </a:extLst>
            </p:cNvPr>
            <p:cNvSpPr/>
            <p:nvPr/>
          </p:nvSpPr>
          <p:spPr>
            <a:xfrm>
              <a:off x="2071914" y="229634"/>
              <a:ext cx="2927131" cy="292713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F772962-9E5A-744E-A02F-F164D5D88A1D}"/>
                </a:ext>
              </a:extLst>
            </p:cNvPr>
            <p:cNvSpPr/>
            <p:nvPr/>
          </p:nvSpPr>
          <p:spPr>
            <a:xfrm>
              <a:off x="6663558" y="226697"/>
              <a:ext cx="2927131" cy="292713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84EC0DD-04AE-F842-B98D-A0A94A4059C4}"/>
                </a:ext>
              </a:extLst>
            </p:cNvPr>
            <p:cNvSpPr/>
            <p:nvPr/>
          </p:nvSpPr>
          <p:spPr>
            <a:xfrm>
              <a:off x="4346027" y="3746936"/>
              <a:ext cx="2927131" cy="292713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B7B94C1-966A-3447-8E78-27368D17A259}"/>
                </a:ext>
              </a:extLst>
            </p:cNvPr>
            <p:cNvCxnSpPr>
              <a:cxnSpLocks/>
              <a:stCxn id="32" idx="5"/>
            </p:cNvCxnSpPr>
            <p:nvPr/>
          </p:nvCxnSpPr>
          <p:spPr>
            <a:xfrm>
              <a:off x="4570377" y="2728097"/>
              <a:ext cx="1198873" cy="463955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9460233-33ED-4445-AF20-2E3EF4D1C2C8}"/>
                </a:ext>
              </a:extLst>
            </p:cNvPr>
            <p:cNvCxnSpPr>
              <a:cxnSpLocks/>
              <a:endCxn id="33" idx="3"/>
            </p:cNvCxnSpPr>
            <p:nvPr/>
          </p:nvCxnSpPr>
          <p:spPr>
            <a:xfrm flipV="1">
              <a:off x="5809592" y="2725160"/>
              <a:ext cx="1282634" cy="42866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D2450A3-4E6B-8248-A7F5-4A5EC0CA8F7E}"/>
                </a:ext>
              </a:extLst>
            </p:cNvPr>
            <p:cNvCxnSpPr>
              <a:cxnSpLocks/>
              <a:endCxn id="34" idx="0"/>
            </p:cNvCxnSpPr>
            <p:nvPr/>
          </p:nvCxnSpPr>
          <p:spPr>
            <a:xfrm>
              <a:off x="5809593" y="3153828"/>
              <a:ext cx="0" cy="593108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6A361CB-9E99-7D42-9727-5A1732E45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3493" y="803838"/>
              <a:ext cx="1805233" cy="1805233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F699442-5E7A-1647-9583-5CF2C973EB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202" t="19636" r="27354" b="8048"/>
            <a:stretch/>
          </p:blipFill>
          <p:spPr>
            <a:xfrm>
              <a:off x="7497508" y="803838"/>
              <a:ext cx="1259231" cy="1805233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1D16AD-6242-D846-957F-8780BC254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252" t="15105" r="19796"/>
            <a:stretch/>
          </p:blipFill>
          <p:spPr>
            <a:xfrm>
              <a:off x="4977335" y="4139198"/>
              <a:ext cx="1664513" cy="2142605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94D69D9-61DF-5A41-A29F-9E2640B76CF2}"/>
              </a:ext>
            </a:extLst>
          </p:cNvPr>
          <p:cNvGrpSpPr/>
          <p:nvPr/>
        </p:nvGrpSpPr>
        <p:grpSpPr>
          <a:xfrm>
            <a:off x="1447222" y="938144"/>
            <a:ext cx="10007374" cy="4580423"/>
            <a:chOff x="1447222" y="938144"/>
            <a:chExt cx="10007374" cy="4580423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C87ED3C2-07A5-E54B-B21F-D5A423ACD8CB}"/>
                </a:ext>
              </a:extLst>
            </p:cNvPr>
            <p:cNvSpPr/>
            <p:nvPr/>
          </p:nvSpPr>
          <p:spPr>
            <a:xfrm>
              <a:off x="1447222" y="938144"/>
              <a:ext cx="10007374" cy="1053463"/>
            </a:xfrm>
            <a:prstGeom prst="roundRect">
              <a:avLst/>
            </a:prstGeom>
            <a:solidFill>
              <a:srgbClr val="FFDA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dirty="0">
                  <a:solidFill>
                    <a:schemeClr val="tx1"/>
                  </a:solidFill>
                </a:rPr>
                <a:t>1. Topology-Hiding Computation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5A71E8A6-1C70-254F-9B1C-02BB7732CB75}"/>
                </a:ext>
              </a:extLst>
            </p:cNvPr>
            <p:cNvSpPr/>
            <p:nvPr/>
          </p:nvSpPr>
          <p:spPr>
            <a:xfrm>
              <a:off x="1447222" y="2701624"/>
              <a:ext cx="10007374" cy="1053463"/>
            </a:xfrm>
            <a:prstGeom prst="roundRect">
              <a:avLst/>
            </a:prstGeom>
            <a:solidFill>
              <a:srgbClr val="FFDA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b="1" dirty="0">
                  <a:solidFill>
                    <a:schemeClr val="tx1"/>
                  </a:solidFill>
                </a:rPr>
                <a:t>2. Robust Property Preserving Hashing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B342904E-F413-4A47-9E95-4F8795D8D122}"/>
                </a:ext>
              </a:extLst>
            </p:cNvPr>
            <p:cNvSpPr/>
            <p:nvPr/>
          </p:nvSpPr>
          <p:spPr>
            <a:xfrm>
              <a:off x="1447222" y="4465104"/>
              <a:ext cx="10007374" cy="1053463"/>
            </a:xfrm>
            <a:prstGeom prst="roundRect">
              <a:avLst/>
            </a:prstGeom>
            <a:solidFill>
              <a:srgbClr val="FFDA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dirty="0">
                  <a:solidFill>
                    <a:schemeClr val="tx1"/>
                  </a:solidFill>
                </a:rPr>
                <a:t>3. Fine-Grained Cryptography</a:t>
              </a:r>
            </a:p>
          </p:txBody>
        </p:sp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17E084B-A948-E34E-A8C0-ACB7522EFA64}"/>
              </a:ext>
            </a:extLst>
          </p:cNvPr>
          <p:cNvSpPr/>
          <p:nvPr/>
        </p:nvSpPr>
        <p:spPr>
          <a:xfrm>
            <a:off x="1444987" y="938144"/>
            <a:ext cx="10007374" cy="1053463"/>
          </a:xfrm>
          <a:prstGeom prst="round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29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06E5B12-21B2-6946-88C7-9783BB29BE4D}"/>
              </a:ext>
            </a:extLst>
          </p:cNvPr>
          <p:cNvSpPr txBox="1"/>
          <p:nvPr/>
        </p:nvSpPr>
        <p:spPr>
          <a:xfrm>
            <a:off x="188947" y="300472"/>
            <a:ext cx="261642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3">
                    <a:lumMod val="50000"/>
                  </a:schemeClr>
                </a:solidFill>
              </a:rPr>
              <a:t>Functionality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B03EDF-2A17-9C40-9A9D-B15EE09C3996}"/>
              </a:ext>
            </a:extLst>
          </p:cNvPr>
          <p:cNvSpPr txBox="1"/>
          <p:nvPr/>
        </p:nvSpPr>
        <p:spPr>
          <a:xfrm>
            <a:off x="9195966" y="448488"/>
            <a:ext cx="169148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Security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FE6927-B306-694D-994B-802F402E2952}"/>
              </a:ext>
            </a:extLst>
          </p:cNvPr>
          <p:cNvSpPr txBox="1"/>
          <p:nvPr/>
        </p:nvSpPr>
        <p:spPr>
          <a:xfrm>
            <a:off x="6907149" y="5831701"/>
            <a:ext cx="151644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Privacy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1544EEA-F82A-A945-90E9-8F88D6EE66EA}"/>
              </a:ext>
            </a:extLst>
          </p:cNvPr>
          <p:cNvGrpSpPr/>
          <p:nvPr/>
        </p:nvGrpSpPr>
        <p:grpSpPr>
          <a:xfrm>
            <a:off x="2357913" y="425950"/>
            <a:ext cx="6986014" cy="5990526"/>
            <a:chOff x="2071914" y="226697"/>
            <a:chExt cx="7518775" cy="644737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C6CDF80-AA60-E145-A05E-7925FFB8DAC5}"/>
                </a:ext>
              </a:extLst>
            </p:cNvPr>
            <p:cNvSpPr/>
            <p:nvPr/>
          </p:nvSpPr>
          <p:spPr>
            <a:xfrm>
              <a:off x="2071914" y="229634"/>
              <a:ext cx="2927131" cy="292713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6EACDB9-F605-B04A-B255-23D38D563934}"/>
                </a:ext>
              </a:extLst>
            </p:cNvPr>
            <p:cNvSpPr/>
            <p:nvPr/>
          </p:nvSpPr>
          <p:spPr>
            <a:xfrm>
              <a:off x="6663558" y="226697"/>
              <a:ext cx="2927131" cy="292713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29C79B4-6CD3-D84C-A5F3-A00DA9A529AA}"/>
                </a:ext>
              </a:extLst>
            </p:cNvPr>
            <p:cNvSpPr/>
            <p:nvPr/>
          </p:nvSpPr>
          <p:spPr>
            <a:xfrm>
              <a:off x="4346027" y="3746936"/>
              <a:ext cx="2927131" cy="292713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656D062-EEF0-5145-9479-0ED94A736138}"/>
                </a:ext>
              </a:extLst>
            </p:cNvPr>
            <p:cNvCxnSpPr>
              <a:cxnSpLocks/>
              <a:stCxn id="4" idx="5"/>
            </p:cNvCxnSpPr>
            <p:nvPr/>
          </p:nvCxnSpPr>
          <p:spPr>
            <a:xfrm>
              <a:off x="4570377" y="2728097"/>
              <a:ext cx="1198873" cy="463955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DC1E14B-2828-3042-89A7-1B163E5F20F0}"/>
                </a:ext>
              </a:extLst>
            </p:cNvPr>
            <p:cNvCxnSpPr>
              <a:cxnSpLocks/>
              <a:endCxn id="5" idx="3"/>
            </p:cNvCxnSpPr>
            <p:nvPr/>
          </p:nvCxnSpPr>
          <p:spPr>
            <a:xfrm flipV="1">
              <a:off x="5809592" y="2725160"/>
              <a:ext cx="1282634" cy="42866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588626F-783F-8F42-B044-7C985AB405F9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5809593" y="3153828"/>
              <a:ext cx="0" cy="593108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37A1431-A165-2649-BB81-6814C69CF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3493" y="803838"/>
              <a:ext cx="1805233" cy="1805233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FB721DB-CA8F-3048-A319-E1EE32CDC7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202" t="19636" r="27354" b="8048"/>
            <a:stretch/>
          </p:blipFill>
          <p:spPr>
            <a:xfrm>
              <a:off x="7497508" y="803838"/>
              <a:ext cx="1259231" cy="1805233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C75FD3A-7A5C-F040-B558-9033446FFF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252" t="15105" r="19796"/>
            <a:stretch/>
          </p:blipFill>
          <p:spPr>
            <a:xfrm>
              <a:off x="4977335" y="4139198"/>
              <a:ext cx="1664513" cy="2142605"/>
            </a:xfrm>
            <a:prstGeom prst="rect">
              <a:avLst/>
            </a:prstGeom>
          </p:spPr>
        </p:pic>
      </p:grp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52FD86-6CFC-DD4E-A6FC-A18BEB635B8E}"/>
              </a:ext>
            </a:extLst>
          </p:cNvPr>
          <p:cNvSpPr/>
          <p:nvPr/>
        </p:nvSpPr>
        <p:spPr>
          <a:xfrm>
            <a:off x="5176014" y="300472"/>
            <a:ext cx="1390149" cy="780982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MPC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570A30-FC6C-574D-9EC1-4433860332DC}"/>
              </a:ext>
            </a:extLst>
          </p:cNvPr>
          <p:cNvSpPr/>
          <p:nvPr/>
        </p:nvSpPr>
        <p:spPr>
          <a:xfrm>
            <a:off x="17777" y="0"/>
            <a:ext cx="12174223" cy="6858001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AEE7617-1C3C-864D-B448-501C01165D59}"/>
              </a:ext>
            </a:extLst>
          </p:cNvPr>
          <p:cNvGrpSpPr/>
          <p:nvPr/>
        </p:nvGrpSpPr>
        <p:grpSpPr>
          <a:xfrm>
            <a:off x="4235631" y="2041878"/>
            <a:ext cx="3506064" cy="3253674"/>
            <a:chOff x="4235631" y="2041878"/>
            <a:chExt cx="3506064" cy="3253674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D84969E-A73D-5349-9864-3DBCFF38A87A}"/>
                </a:ext>
              </a:extLst>
            </p:cNvPr>
            <p:cNvCxnSpPr>
              <a:cxnSpLocks/>
              <a:stCxn id="27" idx="1"/>
              <a:endCxn id="30" idx="0"/>
            </p:cNvCxnSpPr>
            <p:nvPr/>
          </p:nvCxnSpPr>
          <p:spPr>
            <a:xfrm>
              <a:off x="4339396" y="2528086"/>
              <a:ext cx="3236579" cy="20397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05172C8-5FEB-E54E-8F5C-F1B7C55B52C3}"/>
                </a:ext>
              </a:extLst>
            </p:cNvPr>
            <p:cNvCxnSpPr>
              <a:cxnSpLocks/>
              <a:stCxn id="27" idx="3"/>
              <a:endCxn id="29" idx="1"/>
            </p:cNvCxnSpPr>
            <p:nvPr/>
          </p:nvCxnSpPr>
          <p:spPr>
            <a:xfrm flipV="1">
              <a:off x="4339396" y="2557967"/>
              <a:ext cx="3385002" cy="536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EDC6DD5-5F80-C242-ABF2-8333F96395C9}"/>
                </a:ext>
              </a:extLst>
            </p:cNvPr>
            <p:cNvCxnSpPr>
              <a:cxnSpLocks/>
              <a:stCxn id="27" idx="3"/>
              <a:endCxn id="32" idx="6"/>
            </p:cNvCxnSpPr>
            <p:nvPr/>
          </p:nvCxnSpPr>
          <p:spPr>
            <a:xfrm>
              <a:off x="4339396" y="2611604"/>
              <a:ext cx="1551750" cy="26248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3043B5A-DB98-EB49-AEFE-B5A86DBCD8FC}"/>
                </a:ext>
              </a:extLst>
            </p:cNvPr>
            <p:cNvCxnSpPr>
              <a:cxnSpLocks/>
              <a:stCxn id="28" idx="3"/>
              <a:endCxn id="30" idx="0"/>
            </p:cNvCxnSpPr>
            <p:nvPr/>
          </p:nvCxnSpPr>
          <p:spPr>
            <a:xfrm>
              <a:off x="5991961" y="2142693"/>
              <a:ext cx="1584014" cy="24251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8D4773B-0509-914B-9408-BF87713BCAA9}"/>
                </a:ext>
              </a:extLst>
            </p:cNvPr>
            <p:cNvCxnSpPr>
              <a:cxnSpLocks/>
              <a:stCxn id="28" idx="1"/>
              <a:endCxn id="29" idx="7"/>
            </p:cNvCxnSpPr>
            <p:nvPr/>
          </p:nvCxnSpPr>
          <p:spPr>
            <a:xfrm>
              <a:off x="5991961" y="2059175"/>
              <a:ext cx="1648919" cy="498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493AEC5-DFD8-7E48-ABFF-82486143768A}"/>
                </a:ext>
              </a:extLst>
            </p:cNvPr>
            <p:cNvCxnSpPr>
              <a:cxnSpLocks/>
              <a:stCxn id="27" idx="0"/>
              <a:endCxn id="28" idx="7"/>
            </p:cNvCxnSpPr>
            <p:nvPr/>
          </p:nvCxnSpPr>
          <p:spPr>
            <a:xfrm flipV="1">
              <a:off x="4297637" y="2059175"/>
              <a:ext cx="1610806" cy="4516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CACB7E0-7C28-4E4C-B390-3F0098B77A90}"/>
                </a:ext>
              </a:extLst>
            </p:cNvPr>
            <p:cNvCxnSpPr>
              <a:cxnSpLocks/>
              <a:stCxn id="27" idx="3"/>
              <a:endCxn id="34" idx="1"/>
            </p:cNvCxnSpPr>
            <p:nvPr/>
          </p:nvCxnSpPr>
          <p:spPr>
            <a:xfrm flipH="1">
              <a:off x="4336446" y="2611604"/>
              <a:ext cx="2950" cy="1974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B43FBE4-54F5-824E-B76E-5AEAD4790221}"/>
                </a:ext>
              </a:extLst>
            </p:cNvPr>
            <p:cNvSpPr/>
            <p:nvPr/>
          </p:nvSpPr>
          <p:spPr>
            <a:xfrm flipH="1">
              <a:off x="4238581" y="2510789"/>
              <a:ext cx="118112" cy="1181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53634E4-C1C0-734C-A378-B23ECE7228A8}"/>
                </a:ext>
              </a:extLst>
            </p:cNvPr>
            <p:cNvSpPr/>
            <p:nvPr/>
          </p:nvSpPr>
          <p:spPr>
            <a:xfrm flipH="1">
              <a:off x="5891146" y="2041878"/>
              <a:ext cx="118112" cy="1181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350120F-B124-804C-B769-0910F4AEC9E7}"/>
                </a:ext>
              </a:extLst>
            </p:cNvPr>
            <p:cNvSpPr/>
            <p:nvPr/>
          </p:nvSpPr>
          <p:spPr>
            <a:xfrm flipH="1">
              <a:off x="7623583" y="2540670"/>
              <a:ext cx="118112" cy="1181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CAC89BC-D658-7F4D-92E0-5D360658AF5D}"/>
                </a:ext>
              </a:extLst>
            </p:cNvPr>
            <p:cNvSpPr/>
            <p:nvPr/>
          </p:nvSpPr>
          <p:spPr>
            <a:xfrm flipH="1">
              <a:off x="7516919" y="4567840"/>
              <a:ext cx="118112" cy="1181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89040CB-B426-644E-8D4C-26544998C174}"/>
                </a:ext>
              </a:extLst>
            </p:cNvPr>
            <p:cNvSpPr/>
            <p:nvPr/>
          </p:nvSpPr>
          <p:spPr>
            <a:xfrm flipH="1">
              <a:off x="5891146" y="5177440"/>
              <a:ext cx="118112" cy="1181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96D2A1E-75BA-0447-A7F3-1383D91ED982}"/>
                </a:ext>
              </a:extLst>
            </p:cNvPr>
            <p:cNvSpPr/>
            <p:nvPr/>
          </p:nvSpPr>
          <p:spPr>
            <a:xfrm flipH="1">
              <a:off x="4235631" y="4568307"/>
              <a:ext cx="118112" cy="1181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5FB53FB-F29B-ED49-BE1C-0721FA9E8839}"/>
                </a:ext>
              </a:extLst>
            </p:cNvPr>
            <p:cNvCxnSpPr>
              <a:cxnSpLocks/>
              <a:stCxn id="30" idx="5"/>
              <a:endCxn id="32" idx="1"/>
            </p:cNvCxnSpPr>
            <p:nvPr/>
          </p:nvCxnSpPr>
          <p:spPr>
            <a:xfrm flipH="1">
              <a:off x="5991961" y="4668655"/>
              <a:ext cx="1542255" cy="5260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4DD5D79-185C-1644-BF3B-7614B336495B}"/>
                </a:ext>
              </a:extLst>
            </p:cNvPr>
            <p:cNvCxnSpPr>
              <a:cxnSpLocks/>
              <a:stCxn id="29" idx="4"/>
            </p:cNvCxnSpPr>
            <p:nvPr/>
          </p:nvCxnSpPr>
          <p:spPr>
            <a:xfrm flipH="1">
              <a:off x="7569715" y="2658782"/>
              <a:ext cx="112924" cy="18445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3DD6C66-E90F-5B45-BA04-9688CC6A0607}"/>
                </a:ext>
              </a:extLst>
            </p:cNvPr>
            <p:cNvCxnSpPr>
              <a:cxnSpLocks/>
              <a:stCxn id="28" idx="1"/>
              <a:endCxn id="34" idx="1"/>
            </p:cNvCxnSpPr>
            <p:nvPr/>
          </p:nvCxnSpPr>
          <p:spPr>
            <a:xfrm flipH="1">
              <a:off x="4336446" y="2059175"/>
              <a:ext cx="1655515" cy="25264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51C2918-0397-AD41-8937-58748BE8CE40}"/>
                </a:ext>
              </a:extLst>
            </p:cNvPr>
            <p:cNvCxnSpPr>
              <a:cxnSpLocks/>
              <a:stCxn id="28" idx="6"/>
              <a:endCxn id="32" idx="0"/>
            </p:cNvCxnSpPr>
            <p:nvPr/>
          </p:nvCxnSpPr>
          <p:spPr>
            <a:xfrm>
              <a:off x="5891146" y="2100934"/>
              <a:ext cx="59056" cy="30765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A8E2556-3FED-3B46-9AD0-DEC0A378CD90}"/>
                </a:ext>
              </a:extLst>
            </p:cNvPr>
            <p:cNvCxnSpPr>
              <a:cxnSpLocks/>
              <a:stCxn id="29" idx="5"/>
              <a:endCxn id="34" idx="0"/>
            </p:cNvCxnSpPr>
            <p:nvPr/>
          </p:nvCxnSpPr>
          <p:spPr>
            <a:xfrm flipH="1">
              <a:off x="4294687" y="2641485"/>
              <a:ext cx="3346193" cy="19268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B559A48-D3BB-B247-BA3E-3467F64B3607}"/>
                </a:ext>
              </a:extLst>
            </p:cNvPr>
            <p:cNvCxnSpPr>
              <a:cxnSpLocks/>
              <a:stCxn id="29" idx="5"/>
              <a:endCxn id="32" idx="1"/>
            </p:cNvCxnSpPr>
            <p:nvPr/>
          </p:nvCxnSpPr>
          <p:spPr>
            <a:xfrm flipH="1">
              <a:off x="5991961" y="2641485"/>
              <a:ext cx="1648919" cy="255325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FE0DE5D-1F3D-054D-BC1A-0AFB5730CF6F}"/>
                </a:ext>
              </a:extLst>
            </p:cNvPr>
            <p:cNvCxnSpPr>
              <a:cxnSpLocks/>
              <a:stCxn id="32" idx="5"/>
              <a:endCxn id="34" idx="3"/>
            </p:cNvCxnSpPr>
            <p:nvPr/>
          </p:nvCxnSpPr>
          <p:spPr>
            <a:xfrm flipH="1" flipV="1">
              <a:off x="4336446" y="4669122"/>
              <a:ext cx="1571997" cy="6091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23C41A2-E71E-634C-9341-3DE922611992}"/>
                </a:ext>
              </a:extLst>
            </p:cNvPr>
            <p:cNvCxnSpPr>
              <a:cxnSpLocks/>
              <a:stCxn id="30" idx="5"/>
              <a:endCxn id="34" idx="2"/>
            </p:cNvCxnSpPr>
            <p:nvPr/>
          </p:nvCxnSpPr>
          <p:spPr>
            <a:xfrm flipH="1" flipV="1">
              <a:off x="4353743" y="4627363"/>
              <a:ext cx="3180473" cy="412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540D992-C71B-6E4B-B0B9-138049CE876F}"/>
              </a:ext>
            </a:extLst>
          </p:cNvPr>
          <p:cNvGrpSpPr/>
          <p:nvPr/>
        </p:nvGrpSpPr>
        <p:grpSpPr>
          <a:xfrm>
            <a:off x="3929981" y="1285777"/>
            <a:ext cx="4117365" cy="4195393"/>
            <a:chOff x="3929981" y="1285777"/>
            <a:chExt cx="4117365" cy="4195393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24454139-A3F0-3140-8ADD-12A662742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606739" y="1285777"/>
              <a:ext cx="729413" cy="960104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20D32F5-DB96-DF40-BD68-D211C504F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205009" y="3851804"/>
              <a:ext cx="729413" cy="960104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10E38604-6079-E441-8A50-420E466FB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317933" y="1841526"/>
              <a:ext cx="729413" cy="960104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B1E23372-44B2-394B-BC1C-4955DA4FA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929981" y="3846603"/>
              <a:ext cx="729413" cy="960104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29021FD-B0A7-B047-AD9D-D8BEAE65A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933439" y="1841526"/>
              <a:ext cx="729413" cy="960104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F34A039-0626-4E47-AB82-92C96566C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585496" y="4521066"/>
              <a:ext cx="729413" cy="960104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496DA6A-C4E5-904B-AD48-99DF41E91971}"/>
              </a:ext>
            </a:extLst>
          </p:cNvPr>
          <p:cNvGrpSpPr/>
          <p:nvPr/>
        </p:nvGrpSpPr>
        <p:grpSpPr>
          <a:xfrm>
            <a:off x="3430456" y="1295908"/>
            <a:ext cx="5113718" cy="4289985"/>
            <a:chOff x="3430456" y="1295908"/>
            <a:chExt cx="5113718" cy="428998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7B7BF97D-6261-2540-A426-895DBF7AE55B}"/>
                    </a:ext>
                  </a:extLst>
                </p:cNvPr>
                <p:cNvSpPr txBox="1"/>
                <p:nvPr/>
              </p:nvSpPr>
              <p:spPr>
                <a:xfrm>
                  <a:off x="3430456" y="2056710"/>
                  <a:ext cx="672364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7B7BF97D-6261-2540-A426-895DBF7AE5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0456" y="2056710"/>
                  <a:ext cx="672364" cy="584775"/>
                </a:xfrm>
                <a:prstGeom prst="rect">
                  <a:avLst/>
                </a:prstGeom>
                <a:blipFill>
                  <a:blip r:embed="rId7"/>
                  <a:stretch>
                    <a:fillRect b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ACB1D55E-FE7A-604B-842D-6EC093AB3E06}"/>
                    </a:ext>
                  </a:extLst>
                </p:cNvPr>
                <p:cNvSpPr txBox="1"/>
                <p:nvPr/>
              </p:nvSpPr>
              <p:spPr>
                <a:xfrm>
                  <a:off x="5164203" y="1295908"/>
                  <a:ext cx="68185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ACB1D55E-FE7A-604B-842D-6EC093AB3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4203" y="1295908"/>
                  <a:ext cx="681853" cy="584775"/>
                </a:xfrm>
                <a:prstGeom prst="rect">
                  <a:avLst/>
                </a:prstGeom>
                <a:blipFill>
                  <a:blip r:embed="rId8"/>
                  <a:stretch>
                    <a:fillRect b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3EEB8C7B-783C-E54A-B54D-167D7439BE3B}"/>
                    </a:ext>
                  </a:extLst>
                </p:cNvPr>
                <p:cNvSpPr txBox="1"/>
                <p:nvPr/>
              </p:nvSpPr>
              <p:spPr>
                <a:xfrm>
                  <a:off x="7862321" y="1926014"/>
                  <a:ext cx="68185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0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3EEB8C7B-783C-E54A-B54D-167D7439BE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2321" y="1926014"/>
                  <a:ext cx="681853" cy="584775"/>
                </a:xfrm>
                <a:prstGeom prst="rect">
                  <a:avLst/>
                </a:prstGeom>
                <a:blipFill>
                  <a:blip r:embed="rId9"/>
                  <a:stretch>
                    <a:fillRect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3D287D9-046E-194F-9140-1E4FA0E6AAF2}"/>
                    </a:ext>
                  </a:extLst>
                </p:cNvPr>
                <p:cNvSpPr txBox="1"/>
                <p:nvPr/>
              </p:nvSpPr>
              <p:spPr>
                <a:xfrm>
                  <a:off x="7699936" y="3936291"/>
                  <a:ext cx="68185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0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3D287D9-046E-194F-9140-1E4FA0E6AA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9936" y="3936291"/>
                  <a:ext cx="681853" cy="584775"/>
                </a:xfrm>
                <a:prstGeom prst="rect">
                  <a:avLst/>
                </a:prstGeom>
                <a:blipFill>
                  <a:blip r:embed="rId10"/>
                  <a:stretch>
                    <a:fillRect b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99E3ED5-C025-B04C-A46B-881724EBF285}"/>
                    </a:ext>
                  </a:extLst>
                </p:cNvPr>
                <p:cNvSpPr txBox="1"/>
                <p:nvPr/>
              </p:nvSpPr>
              <p:spPr>
                <a:xfrm>
                  <a:off x="6252198" y="5001118"/>
                  <a:ext cx="68185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0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99E3ED5-C025-B04C-A46B-881724EBF2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2198" y="5001118"/>
                  <a:ext cx="681853" cy="584775"/>
                </a:xfrm>
                <a:prstGeom prst="rect">
                  <a:avLst/>
                </a:prstGeom>
                <a:blipFill>
                  <a:blip r:embed="rId11"/>
                  <a:stretch>
                    <a:fillRect b="-63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920E7F5-62C8-6E43-9827-431F66273C29}"/>
                    </a:ext>
                  </a:extLst>
                </p:cNvPr>
                <p:cNvSpPr txBox="1"/>
                <p:nvPr/>
              </p:nvSpPr>
              <p:spPr>
                <a:xfrm>
                  <a:off x="3446454" y="4376267"/>
                  <a:ext cx="68185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0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920E7F5-62C8-6E43-9827-431F66273C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6454" y="4376267"/>
                  <a:ext cx="681853" cy="584775"/>
                </a:xfrm>
                <a:prstGeom prst="rect">
                  <a:avLst/>
                </a:prstGeom>
                <a:blipFill>
                  <a:blip r:embed="rId12"/>
                  <a:stretch>
                    <a:fillRect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301EDFCE-04B2-7049-AEF7-53CC41EBE74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37552" y="1880683"/>
            <a:ext cx="862148" cy="88219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E21D2DE-64A0-8C41-9B61-D3CB9D6E7A9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27777" y="4608047"/>
            <a:ext cx="862148" cy="8821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612CA2A7-0ABD-4F48-ADE9-E94EC9C4B6E6}"/>
                  </a:ext>
                </a:extLst>
              </p:cNvPr>
              <p:cNvSpPr/>
              <p:nvPr/>
            </p:nvSpPr>
            <p:spPr>
              <a:xfrm>
                <a:off x="231909" y="1162304"/>
                <a:ext cx="4029848" cy="665703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Compute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612CA2A7-0ABD-4F48-ADE9-E94EC9C4B6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09" y="1162304"/>
                <a:ext cx="4029848" cy="665703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6C348B4E-AEA3-1C44-8C8E-C1FA0AF7619D}"/>
                  </a:ext>
                </a:extLst>
              </p:cNvPr>
              <p:cNvSpPr/>
              <p:nvPr/>
            </p:nvSpPr>
            <p:spPr>
              <a:xfrm>
                <a:off x="4452826" y="5689375"/>
                <a:ext cx="2836524" cy="665703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Hide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6C348B4E-AEA3-1C44-8C8E-C1FA0AF76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826" y="5689375"/>
                <a:ext cx="2836524" cy="665703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4869C01B-1CAD-8742-988F-2EF625D2D6C7}"/>
              </a:ext>
            </a:extLst>
          </p:cNvPr>
          <p:cNvSpPr/>
          <p:nvPr/>
        </p:nvSpPr>
        <p:spPr>
          <a:xfrm>
            <a:off x="8740509" y="1234322"/>
            <a:ext cx="2836524" cy="66570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254000" dist="63500" dir="29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Passive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950EE01-22FF-3D44-A8F2-7F8E164FC7EB}"/>
              </a:ext>
            </a:extLst>
          </p:cNvPr>
          <p:cNvSpPr/>
          <p:nvPr/>
        </p:nvSpPr>
        <p:spPr>
          <a:xfrm>
            <a:off x="8650198" y="2207818"/>
            <a:ext cx="2836524" cy="66570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254000" dist="63500" dir="29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Active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C51B1F17-674D-DB43-9815-E0D0B4D62F8A}"/>
              </a:ext>
            </a:extLst>
          </p:cNvPr>
          <p:cNvSpPr/>
          <p:nvPr/>
        </p:nvSpPr>
        <p:spPr>
          <a:xfrm>
            <a:off x="3008966" y="233146"/>
            <a:ext cx="6040583" cy="780982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Multi-Party Computation</a:t>
            </a:r>
          </a:p>
        </p:txBody>
      </p:sp>
    </p:spTree>
    <p:extLst>
      <p:ext uri="{BB962C8B-B14F-4D97-AF65-F5344CB8AC3E}">
        <p14:creationId xmlns:p14="http://schemas.microsoft.com/office/powerpoint/2010/main" val="378435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06E5B12-21B2-6946-88C7-9783BB29BE4D}"/>
              </a:ext>
            </a:extLst>
          </p:cNvPr>
          <p:cNvSpPr txBox="1"/>
          <p:nvPr/>
        </p:nvSpPr>
        <p:spPr>
          <a:xfrm>
            <a:off x="188947" y="300472"/>
            <a:ext cx="261642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3">
                    <a:lumMod val="50000"/>
                  </a:schemeClr>
                </a:solidFill>
              </a:rPr>
              <a:t>Functionality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B03EDF-2A17-9C40-9A9D-B15EE09C3996}"/>
              </a:ext>
            </a:extLst>
          </p:cNvPr>
          <p:cNvSpPr txBox="1"/>
          <p:nvPr/>
        </p:nvSpPr>
        <p:spPr>
          <a:xfrm>
            <a:off x="9195966" y="448488"/>
            <a:ext cx="169148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Security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1544EEA-F82A-A945-90E9-8F88D6EE66EA}"/>
              </a:ext>
            </a:extLst>
          </p:cNvPr>
          <p:cNvGrpSpPr/>
          <p:nvPr/>
        </p:nvGrpSpPr>
        <p:grpSpPr>
          <a:xfrm>
            <a:off x="2357913" y="425950"/>
            <a:ext cx="6986014" cy="2722451"/>
            <a:chOff x="2071914" y="226697"/>
            <a:chExt cx="7518775" cy="293006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C6CDF80-AA60-E145-A05E-7925FFB8DAC5}"/>
                </a:ext>
              </a:extLst>
            </p:cNvPr>
            <p:cNvSpPr/>
            <p:nvPr/>
          </p:nvSpPr>
          <p:spPr>
            <a:xfrm>
              <a:off x="2071914" y="229634"/>
              <a:ext cx="2927131" cy="292713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6EACDB9-F605-B04A-B255-23D38D563934}"/>
                </a:ext>
              </a:extLst>
            </p:cNvPr>
            <p:cNvSpPr/>
            <p:nvPr/>
          </p:nvSpPr>
          <p:spPr>
            <a:xfrm>
              <a:off x="6663558" y="226697"/>
              <a:ext cx="2927131" cy="292713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656D062-EEF0-5145-9479-0ED94A736138}"/>
                </a:ext>
              </a:extLst>
            </p:cNvPr>
            <p:cNvCxnSpPr>
              <a:cxnSpLocks/>
              <a:stCxn id="4" idx="5"/>
            </p:cNvCxnSpPr>
            <p:nvPr/>
          </p:nvCxnSpPr>
          <p:spPr>
            <a:xfrm>
              <a:off x="4570377" y="2728096"/>
              <a:ext cx="1239216" cy="425731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DC1E14B-2828-3042-89A7-1B163E5F20F0}"/>
                </a:ext>
              </a:extLst>
            </p:cNvPr>
            <p:cNvCxnSpPr>
              <a:cxnSpLocks/>
              <a:endCxn id="5" idx="3"/>
            </p:cNvCxnSpPr>
            <p:nvPr/>
          </p:nvCxnSpPr>
          <p:spPr>
            <a:xfrm flipV="1">
              <a:off x="5809592" y="2725160"/>
              <a:ext cx="1282634" cy="42866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37A1431-A165-2649-BB81-6814C69CF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3493" y="803838"/>
              <a:ext cx="1805233" cy="1805233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FB721DB-CA8F-3048-A319-E1EE32CDC7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202" t="19636" r="27354" b="8048"/>
            <a:stretch/>
          </p:blipFill>
          <p:spPr>
            <a:xfrm>
              <a:off x="7497508" y="803838"/>
              <a:ext cx="1259231" cy="1805233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32C2D45-CED5-6941-8525-E3B05ABE5C30}"/>
              </a:ext>
            </a:extLst>
          </p:cNvPr>
          <p:cNvSpPr/>
          <p:nvPr/>
        </p:nvSpPr>
        <p:spPr>
          <a:xfrm>
            <a:off x="17777" y="-1"/>
            <a:ext cx="12174223" cy="6858001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9AB8EFE3-F694-CC41-8ADC-77647AB420B6}"/>
                  </a:ext>
                </a:extLst>
              </p:cNvPr>
              <p:cNvSpPr/>
              <p:nvPr/>
            </p:nvSpPr>
            <p:spPr>
              <a:xfrm>
                <a:off x="231909" y="2257403"/>
                <a:ext cx="3197091" cy="665703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Compress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9AB8EFE3-F694-CC41-8ADC-77647AB420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09" y="2257403"/>
                <a:ext cx="3197091" cy="66570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E4F794F1-5A2D-2C40-AB18-C8A8C32C2852}"/>
                  </a:ext>
                </a:extLst>
              </p:cNvPr>
              <p:cNvSpPr/>
              <p:nvPr/>
            </p:nvSpPr>
            <p:spPr>
              <a:xfrm>
                <a:off x="231141" y="1424092"/>
                <a:ext cx="3197091" cy="665703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Compare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E4F794F1-5A2D-2C40-AB18-C8A8C32C2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41" y="1424092"/>
                <a:ext cx="3197091" cy="66570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1788606-1225-CA40-BDD1-6A0AF2109A12}"/>
              </a:ext>
            </a:extLst>
          </p:cNvPr>
          <p:cNvSpPr/>
          <p:nvPr/>
        </p:nvSpPr>
        <p:spPr>
          <a:xfrm>
            <a:off x="8688092" y="1452959"/>
            <a:ext cx="3197091" cy="66570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254000" dist="63500" dir="29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Adaptive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1A9CAE0-A7E8-1B4E-9ED1-4C0CC91E7748}"/>
              </a:ext>
            </a:extLst>
          </p:cNvPr>
          <p:cNvGrpSpPr/>
          <p:nvPr/>
        </p:nvGrpSpPr>
        <p:grpSpPr>
          <a:xfrm>
            <a:off x="2959455" y="3754327"/>
            <a:ext cx="2974115" cy="1533737"/>
            <a:chOff x="2416544" y="3444637"/>
            <a:chExt cx="2974115" cy="1533737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E4978A57-579F-5E43-B1BD-8ABA77D77EFC}"/>
                </a:ext>
              </a:extLst>
            </p:cNvPr>
            <p:cNvSpPr/>
            <p:nvPr/>
          </p:nvSpPr>
          <p:spPr>
            <a:xfrm>
              <a:off x="2416544" y="3444637"/>
              <a:ext cx="2974115" cy="1533737"/>
            </a:xfrm>
            <a:custGeom>
              <a:avLst/>
              <a:gdLst>
                <a:gd name="connsiteX0" fmla="*/ 0 w 3236685"/>
                <a:gd name="connsiteY0" fmla="*/ 29029 h 1669143"/>
                <a:gd name="connsiteX1" fmla="*/ 914400 w 3236685"/>
                <a:gd name="connsiteY1" fmla="*/ 1669143 h 1669143"/>
                <a:gd name="connsiteX2" fmla="*/ 2380343 w 3236685"/>
                <a:gd name="connsiteY2" fmla="*/ 1669143 h 1669143"/>
                <a:gd name="connsiteX3" fmla="*/ 3236685 w 3236685"/>
                <a:gd name="connsiteY3" fmla="*/ 0 h 1669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6685" h="1669143">
                  <a:moveTo>
                    <a:pt x="0" y="29029"/>
                  </a:moveTo>
                  <a:lnTo>
                    <a:pt x="914400" y="1669143"/>
                  </a:lnTo>
                  <a:lnTo>
                    <a:pt x="2380343" y="1669143"/>
                  </a:lnTo>
                  <a:lnTo>
                    <a:pt x="3236685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Down Arrow 27">
              <a:extLst>
                <a:ext uri="{FF2B5EF4-FFF2-40B4-BE49-F238E27FC236}">
                  <a16:creationId xmlns:a16="http://schemas.microsoft.com/office/drawing/2014/main" id="{D16A65F8-1367-0344-8925-C45BFD75CE6E}"/>
                </a:ext>
              </a:extLst>
            </p:cNvPr>
            <p:cNvSpPr/>
            <p:nvPr/>
          </p:nvSpPr>
          <p:spPr>
            <a:xfrm>
              <a:off x="3731725" y="3984664"/>
              <a:ext cx="343749" cy="54646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192CB8F-ABB4-2143-B360-BB1E64FC0055}"/>
                  </a:ext>
                </a:extLst>
              </p:cNvPr>
              <p:cNvSpPr/>
              <p:nvPr/>
            </p:nvSpPr>
            <p:spPr>
              <a:xfrm>
                <a:off x="3795327" y="5289841"/>
                <a:ext cx="1327304" cy="38746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192CB8F-ABB4-2143-B360-BB1E64FC00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327" y="5289841"/>
                <a:ext cx="1327304" cy="387465"/>
              </a:xfrm>
              <a:prstGeom prst="rect">
                <a:avLst/>
              </a:prstGeom>
              <a:blipFill>
                <a:blip r:embed="rId7"/>
                <a:stretch>
                  <a:fillRect t="-15625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428F52B-5CB3-3B43-AAD3-390578CD9FA8}"/>
                  </a:ext>
                </a:extLst>
              </p:cNvPr>
              <p:cNvSpPr/>
              <p:nvPr/>
            </p:nvSpPr>
            <p:spPr>
              <a:xfrm>
                <a:off x="7232981" y="5302980"/>
                <a:ext cx="1332294" cy="38746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428F52B-5CB3-3B43-AAD3-390578CD9F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2981" y="5302980"/>
                <a:ext cx="1332294" cy="387465"/>
              </a:xfrm>
              <a:prstGeom prst="rect">
                <a:avLst/>
              </a:prstGeom>
              <a:blipFill>
                <a:blip r:embed="rId8"/>
                <a:stretch>
                  <a:fillRect l="-943" t="-15625" b="-5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Freeform 31">
            <a:extLst>
              <a:ext uri="{FF2B5EF4-FFF2-40B4-BE49-F238E27FC236}">
                <a16:creationId xmlns:a16="http://schemas.microsoft.com/office/drawing/2014/main" id="{3D936A4C-571E-F54D-96DA-AFF9FB920F87}"/>
              </a:ext>
            </a:extLst>
          </p:cNvPr>
          <p:cNvSpPr/>
          <p:nvPr/>
        </p:nvSpPr>
        <p:spPr>
          <a:xfrm>
            <a:off x="6367274" y="3778141"/>
            <a:ext cx="2974115" cy="1533737"/>
          </a:xfrm>
          <a:custGeom>
            <a:avLst/>
            <a:gdLst>
              <a:gd name="connsiteX0" fmla="*/ 0 w 3236685"/>
              <a:gd name="connsiteY0" fmla="*/ 29029 h 1669143"/>
              <a:gd name="connsiteX1" fmla="*/ 914400 w 3236685"/>
              <a:gd name="connsiteY1" fmla="*/ 1669143 h 1669143"/>
              <a:gd name="connsiteX2" fmla="*/ 2380343 w 3236685"/>
              <a:gd name="connsiteY2" fmla="*/ 1669143 h 1669143"/>
              <a:gd name="connsiteX3" fmla="*/ 3236685 w 3236685"/>
              <a:gd name="connsiteY3" fmla="*/ 0 h 16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6685" h="1669143">
                <a:moveTo>
                  <a:pt x="0" y="29029"/>
                </a:moveTo>
                <a:lnTo>
                  <a:pt x="914400" y="1669143"/>
                </a:lnTo>
                <a:lnTo>
                  <a:pt x="2380343" y="1669143"/>
                </a:lnTo>
                <a:lnTo>
                  <a:pt x="3236685" y="0"/>
                </a:lnTo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3E4362D-C987-8048-AC2B-3EAFCB81FF68}"/>
                  </a:ext>
                </a:extLst>
              </p:cNvPr>
              <p:cNvSpPr/>
              <p:nvPr/>
            </p:nvSpPr>
            <p:spPr>
              <a:xfrm>
                <a:off x="2977366" y="3405551"/>
                <a:ext cx="2969797" cy="3874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3E4362D-C987-8048-AC2B-3EAFCB81FF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366" y="3405551"/>
                <a:ext cx="2969797" cy="387466"/>
              </a:xfrm>
              <a:prstGeom prst="rect">
                <a:avLst/>
              </a:prstGeom>
              <a:blipFill>
                <a:blip r:embed="rId9"/>
                <a:stretch>
                  <a:fillRect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D5403D1-D484-6A4D-A0A6-E838C0379FAC}"/>
                  </a:ext>
                </a:extLst>
              </p:cNvPr>
              <p:cNvSpPr/>
              <p:nvPr/>
            </p:nvSpPr>
            <p:spPr>
              <a:xfrm>
                <a:off x="6368692" y="3405551"/>
                <a:ext cx="2969797" cy="3874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D5403D1-D484-6A4D-A0A6-E838C0379F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692" y="3405551"/>
                <a:ext cx="2969797" cy="387466"/>
              </a:xfrm>
              <a:prstGeom prst="rect">
                <a:avLst/>
              </a:prstGeom>
              <a:blipFill>
                <a:blip r:embed="rId10"/>
                <a:stretch>
                  <a:fillRect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E4CA587-C583-EC4C-87DE-E23D5461FB9B}"/>
                  </a:ext>
                </a:extLst>
              </p:cNvPr>
              <p:cNvSpPr txBox="1"/>
              <p:nvPr/>
            </p:nvSpPr>
            <p:spPr>
              <a:xfrm>
                <a:off x="5795998" y="5079906"/>
                <a:ext cx="708848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E4CA587-C583-EC4C-87DE-E23D5461F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998" y="5079906"/>
                <a:ext cx="708848" cy="73866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455F1F-AA83-6749-A062-B789357EEE9B}"/>
                  </a:ext>
                </a:extLst>
              </p:cNvPr>
              <p:cNvSpPr txBox="1"/>
              <p:nvPr/>
            </p:nvSpPr>
            <p:spPr>
              <a:xfrm>
                <a:off x="5883361" y="4660049"/>
                <a:ext cx="53412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42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455F1F-AA83-6749-A062-B789357EE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361" y="4660049"/>
                <a:ext cx="534121" cy="738664"/>
              </a:xfrm>
              <a:prstGeom prst="rect">
                <a:avLst/>
              </a:prstGeom>
              <a:blipFill>
                <a:blip r:embed="rId12"/>
                <a:stretch>
                  <a:fillRect l="-2326" r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F26B670-CB96-3742-BD6D-320F3A3ECD2A}"/>
                  </a:ext>
                </a:extLst>
              </p:cNvPr>
              <p:cNvSpPr txBox="1"/>
              <p:nvPr/>
            </p:nvSpPr>
            <p:spPr>
              <a:xfrm>
                <a:off x="5802795" y="3198544"/>
                <a:ext cx="708848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F26B670-CB96-3742-BD6D-320F3A3EC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795" y="3198544"/>
                <a:ext cx="708848" cy="73866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C65CF34-C04B-424C-BC94-68711D782394}"/>
                  </a:ext>
                </a:extLst>
              </p:cNvPr>
              <p:cNvSpPr txBox="1"/>
              <p:nvPr/>
            </p:nvSpPr>
            <p:spPr>
              <a:xfrm>
                <a:off x="5883360" y="2805418"/>
                <a:ext cx="53412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42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C65CF34-C04B-424C-BC94-68711D782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360" y="2805418"/>
                <a:ext cx="534121" cy="738664"/>
              </a:xfrm>
              <a:prstGeom prst="rect">
                <a:avLst/>
              </a:prstGeom>
              <a:blipFill>
                <a:blip r:embed="rId12"/>
                <a:stretch>
                  <a:fillRect l="-2326" r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FE5E1B74-2CFB-D948-BD72-9F82B247664E}"/>
              </a:ext>
            </a:extLst>
          </p:cNvPr>
          <p:cNvGrpSpPr/>
          <p:nvPr/>
        </p:nvGrpSpPr>
        <p:grpSpPr>
          <a:xfrm>
            <a:off x="9679154" y="2173427"/>
            <a:ext cx="1991100" cy="1232124"/>
            <a:chOff x="9679154" y="2173427"/>
            <a:chExt cx="1991100" cy="1232124"/>
          </a:xfrm>
          <a:effectLst>
            <a:outerShdw blurRad="254000" dist="63500" dir="2940000" algn="ctr" rotWithShape="0">
              <a:schemeClr val="tx1"/>
            </a:outerShdw>
          </a:effectLst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Cloud 41">
                  <a:extLst>
                    <a:ext uri="{FF2B5EF4-FFF2-40B4-BE49-F238E27FC236}">
                      <a16:creationId xmlns:a16="http://schemas.microsoft.com/office/drawing/2014/main" id="{2894932A-711D-B444-9715-033A9C5BA0F6}"/>
                    </a:ext>
                  </a:extLst>
                </p:cNvPr>
                <p:cNvSpPr/>
                <p:nvPr/>
              </p:nvSpPr>
              <p:spPr>
                <a:xfrm>
                  <a:off x="10136662" y="2447972"/>
                  <a:ext cx="1533592" cy="957579"/>
                </a:xfrm>
                <a:prstGeom prst="cloud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Cloud 41">
                  <a:extLst>
                    <a:ext uri="{FF2B5EF4-FFF2-40B4-BE49-F238E27FC236}">
                      <a16:creationId xmlns:a16="http://schemas.microsoft.com/office/drawing/2014/main" id="{2894932A-711D-B444-9715-033A9C5BA0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6662" y="2447972"/>
                  <a:ext cx="1533592" cy="957579"/>
                </a:xfrm>
                <a:prstGeom prst="cloud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E0BAC61-B244-4D49-A483-CD642A1CD9EE}"/>
                </a:ext>
              </a:extLst>
            </p:cNvPr>
            <p:cNvSpPr/>
            <p:nvPr/>
          </p:nvSpPr>
          <p:spPr>
            <a:xfrm>
              <a:off x="9808312" y="2509228"/>
              <a:ext cx="328350" cy="328350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FAE39CE-7A01-AD40-9B58-6E87800DAABC}"/>
                </a:ext>
              </a:extLst>
            </p:cNvPr>
            <p:cNvSpPr/>
            <p:nvPr/>
          </p:nvSpPr>
          <p:spPr>
            <a:xfrm>
              <a:off x="9679154" y="2173427"/>
              <a:ext cx="258315" cy="258315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3512258F-B3A1-CF4F-B3C9-DA508B2E6E3C}"/>
              </a:ext>
            </a:extLst>
          </p:cNvPr>
          <p:cNvSpPr/>
          <p:nvPr/>
        </p:nvSpPr>
        <p:spPr>
          <a:xfrm>
            <a:off x="1447222" y="273445"/>
            <a:ext cx="10007374" cy="1053463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>
                <a:solidFill>
                  <a:schemeClr val="tx1"/>
                </a:solidFill>
              </a:rPr>
              <a:t>2. Robust Property Preserving Hashing</a:t>
            </a:r>
          </a:p>
        </p:txBody>
      </p:sp>
    </p:spTree>
    <p:extLst>
      <p:ext uri="{BB962C8B-B14F-4D97-AF65-F5344CB8AC3E}">
        <p14:creationId xmlns:p14="http://schemas.microsoft.com/office/powerpoint/2010/main" val="37410026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BFEBFAF-CC63-2742-98A4-E4638A828DDF}"/>
              </a:ext>
            </a:extLst>
          </p:cNvPr>
          <p:cNvGrpSpPr/>
          <p:nvPr/>
        </p:nvGrpSpPr>
        <p:grpSpPr>
          <a:xfrm>
            <a:off x="1840438" y="3448383"/>
            <a:ext cx="3879273" cy="3144982"/>
            <a:chOff x="1840438" y="3448383"/>
            <a:chExt cx="3879273" cy="3144982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7AA47E5-B5FF-FA4C-804F-F5B310203CB1}"/>
                </a:ext>
              </a:extLst>
            </p:cNvPr>
            <p:cNvSpPr/>
            <p:nvPr/>
          </p:nvSpPr>
          <p:spPr>
            <a:xfrm>
              <a:off x="1840438" y="3448383"/>
              <a:ext cx="3879273" cy="314498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7C9E2E2-CAC7-8D4E-8C12-BB0BEF2BE0B8}"/>
                </a:ext>
              </a:extLst>
            </p:cNvPr>
            <p:cNvSpPr txBox="1"/>
            <p:nvPr/>
          </p:nvSpPr>
          <p:spPr>
            <a:xfrm>
              <a:off x="2124277" y="4482265"/>
              <a:ext cx="305198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Locality-Sensitive</a:t>
              </a:r>
            </a:p>
            <a:p>
              <a:r>
                <a:rPr lang="en-US" sz="3200" dirty="0"/>
                <a:t>Hash </a:t>
              </a:r>
              <a:r>
                <a:rPr lang="en-US" dirty="0"/>
                <a:t>[Indyk-Motwani‘98]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8CD8C5A-BDCC-FC43-817C-7599A4E1B633}"/>
              </a:ext>
            </a:extLst>
          </p:cNvPr>
          <p:cNvGrpSpPr/>
          <p:nvPr/>
        </p:nvGrpSpPr>
        <p:grpSpPr>
          <a:xfrm>
            <a:off x="1840438" y="151002"/>
            <a:ext cx="3879273" cy="3144982"/>
            <a:chOff x="1840438" y="151002"/>
            <a:chExt cx="3879273" cy="314498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BFA50768-18D6-224C-AD2F-B7120208458D}"/>
                </a:ext>
              </a:extLst>
            </p:cNvPr>
            <p:cNvSpPr/>
            <p:nvPr/>
          </p:nvSpPr>
          <p:spPr>
            <a:xfrm>
              <a:off x="1840438" y="151002"/>
              <a:ext cx="3879273" cy="314498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B81011-F19B-6641-96D7-FE99F4BC9C38}"/>
                </a:ext>
              </a:extLst>
            </p:cNvPr>
            <p:cNvSpPr txBox="1"/>
            <p:nvPr/>
          </p:nvSpPr>
          <p:spPr>
            <a:xfrm>
              <a:off x="2124277" y="335668"/>
              <a:ext cx="26550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Universal Hash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3DB6E9E4-C2FD-B041-A6E6-EE6C41D31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74692" flipH="1">
            <a:off x="734974" y="2262930"/>
            <a:ext cx="1463527" cy="1755152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9FBF8CC-6D0D-8F49-B31E-0B95D04B759E}"/>
              </a:ext>
            </a:extLst>
          </p:cNvPr>
          <p:cNvGrpSpPr/>
          <p:nvPr/>
        </p:nvGrpSpPr>
        <p:grpSpPr>
          <a:xfrm>
            <a:off x="5964659" y="3448383"/>
            <a:ext cx="3879273" cy="3144982"/>
            <a:chOff x="5964659" y="3448383"/>
            <a:chExt cx="3879273" cy="3144982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55B70EF6-834A-F143-A20B-57239DF5E5F9}"/>
                </a:ext>
              </a:extLst>
            </p:cNvPr>
            <p:cNvSpPr/>
            <p:nvPr/>
          </p:nvSpPr>
          <p:spPr>
            <a:xfrm>
              <a:off x="5964659" y="3448383"/>
              <a:ext cx="3879273" cy="3144982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5E535B4-D406-2345-931B-0FB67F701049}"/>
                </a:ext>
              </a:extLst>
            </p:cNvPr>
            <p:cNvSpPr txBox="1"/>
            <p:nvPr/>
          </p:nvSpPr>
          <p:spPr>
            <a:xfrm>
              <a:off x="6290616" y="4236044"/>
              <a:ext cx="3212739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Robust</a:t>
              </a:r>
            </a:p>
            <a:p>
              <a:r>
                <a:rPr lang="en-US" sz="3200" dirty="0"/>
                <a:t>Locality-Sensitive</a:t>
              </a:r>
            </a:p>
            <a:p>
              <a:r>
                <a:rPr lang="en-US" sz="3200" dirty="0"/>
                <a:t>Hash </a:t>
              </a:r>
              <a:r>
                <a:rPr lang="en-US" sz="3200" b="1" dirty="0">
                  <a:solidFill>
                    <a:schemeClr val="accent2">
                      <a:lumMod val="50000"/>
                    </a:schemeClr>
                  </a:solidFill>
                </a:rPr>
                <a:t>[This Thesis]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ontent Placeholder 22">
                <a:extLst>
                  <a:ext uri="{FF2B5EF4-FFF2-40B4-BE49-F238E27FC236}">
                    <a16:creationId xmlns:a16="http://schemas.microsoft.com/office/drawing/2014/main" id="{EA7C2A13-891F-3C41-B1CD-C8DCC3759A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62797" y="1298902"/>
                <a:ext cx="3670237" cy="16167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 every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lim>
                      </m:limLow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Content Placeholder 22">
                <a:extLst>
                  <a:ext uri="{FF2B5EF4-FFF2-40B4-BE49-F238E27FC236}">
                    <a16:creationId xmlns:a16="http://schemas.microsoft.com/office/drawing/2014/main" id="{EA7C2A13-891F-3C41-B1CD-C8DCC3759A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62797" y="1298902"/>
                <a:ext cx="3670237" cy="1616729"/>
              </a:xfrm>
              <a:blipFill>
                <a:blip r:embed="rId3"/>
                <a:stretch>
                  <a:fillRect l="-3448" t="-5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9B38A949-FF63-914D-9419-A89B28D9D8AA}"/>
              </a:ext>
            </a:extLst>
          </p:cNvPr>
          <p:cNvGrpSpPr/>
          <p:nvPr/>
        </p:nvGrpSpPr>
        <p:grpSpPr>
          <a:xfrm>
            <a:off x="5964659" y="151002"/>
            <a:ext cx="3879273" cy="3144982"/>
            <a:chOff x="5964659" y="151002"/>
            <a:chExt cx="3879273" cy="314498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F18388B-C84E-C74E-8D9C-8B187AE8660F}"/>
                </a:ext>
              </a:extLst>
            </p:cNvPr>
            <p:cNvGrpSpPr/>
            <p:nvPr/>
          </p:nvGrpSpPr>
          <p:grpSpPr>
            <a:xfrm>
              <a:off x="5964659" y="151002"/>
              <a:ext cx="3879273" cy="3144982"/>
              <a:chOff x="5964659" y="151002"/>
              <a:chExt cx="3879273" cy="3144982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DFDA8187-166F-364D-8B19-AB3CA6AFF828}"/>
                  </a:ext>
                </a:extLst>
              </p:cNvPr>
              <p:cNvSpPr/>
              <p:nvPr/>
            </p:nvSpPr>
            <p:spPr>
              <a:xfrm>
                <a:off x="5964659" y="151002"/>
                <a:ext cx="3879273" cy="314498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478C5B-AA3A-594B-86D7-4C128FFE6562}"/>
                  </a:ext>
                </a:extLst>
              </p:cNvPr>
              <p:cNvSpPr txBox="1"/>
              <p:nvPr/>
            </p:nvSpPr>
            <p:spPr>
              <a:xfrm>
                <a:off x="6290616" y="335668"/>
                <a:ext cx="3227358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Collision-Resistant</a:t>
                </a:r>
              </a:p>
              <a:p>
                <a:r>
                  <a:rPr lang="en-US" sz="3200" dirty="0"/>
                  <a:t>Hash</a:t>
                </a: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Content Placeholder 22">
                  <a:extLst>
                    <a:ext uri="{FF2B5EF4-FFF2-40B4-BE49-F238E27FC236}">
                      <a16:creationId xmlns:a16="http://schemas.microsoft.com/office/drawing/2014/main" id="{C2CFFDFB-66E6-1F4C-8A6B-1EB810E674F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056761" y="1662839"/>
                  <a:ext cx="3787171" cy="125279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limLow>
                          <m:limLowPr>
                            <m:ctrlPr>
                              <a:rPr lang="en-US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lim>
                        </m:limLow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finds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colsn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𝑛𝑒𝑔𝑙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9" name="Content Placeholder 22">
                  <a:extLst>
                    <a:ext uri="{FF2B5EF4-FFF2-40B4-BE49-F238E27FC236}">
                      <a16:creationId xmlns:a16="http://schemas.microsoft.com/office/drawing/2014/main" id="{C2CFFDFB-66E6-1F4C-8A6B-1EB810E67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6761" y="1662839"/>
                  <a:ext cx="3787171" cy="1252791"/>
                </a:xfrm>
                <a:prstGeom prst="rect">
                  <a:avLst/>
                </a:prstGeom>
                <a:blipFill>
                  <a:blip r:embed="rId4"/>
                  <a:stretch>
                    <a:fillRect t="-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57A224-6CCD-104B-8917-494B24353D44}"/>
              </a:ext>
            </a:extLst>
          </p:cNvPr>
          <p:cNvGrpSpPr/>
          <p:nvPr/>
        </p:nvGrpSpPr>
        <p:grpSpPr>
          <a:xfrm>
            <a:off x="8777820" y="2399634"/>
            <a:ext cx="3061229" cy="1531897"/>
            <a:chOff x="8674744" y="2912199"/>
            <a:chExt cx="3061229" cy="153189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A706B41-1F4D-BA44-9B8B-DC48C0882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78972" y1="66949" x2="89720" y2="95763"/>
                          <a14:foregroundMark x1="68224" y1="91949" x2="44393" y2="8389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74744" y="3002834"/>
              <a:ext cx="1306907" cy="1441262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3193CD1-4AAB-5245-BCB7-D51287830BEA}"/>
                </a:ext>
              </a:extLst>
            </p:cNvPr>
            <p:cNvGrpSpPr/>
            <p:nvPr/>
          </p:nvGrpSpPr>
          <p:grpSpPr>
            <a:xfrm>
              <a:off x="9704544" y="2912199"/>
              <a:ext cx="2031429" cy="1066824"/>
              <a:chOff x="8142535" y="2557879"/>
              <a:chExt cx="2031429" cy="106682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Cloud 15">
                    <a:extLst>
                      <a:ext uri="{FF2B5EF4-FFF2-40B4-BE49-F238E27FC236}">
                        <a16:creationId xmlns:a16="http://schemas.microsoft.com/office/drawing/2014/main" id="{C147BEB3-0CA5-B74A-AEAA-41B7D9B02C53}"/>
                      </a:ext>
                    </a:extLst>
                  </p:cNvPr>
                  <p:cNvSpPr/>
                  <p:nvPr/>
                </p:nvSpPr>
                <p:spPr>
                  <a:xfrm>
                    <a:off x="8640372" y="2557879"/>
                    <a:ext cx="1533592" cy="957579"/>
                  </a:xfrm>
                  <a:prstGeom prst="cloud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7" name="Cloud 146">
                    <a:extLst>
                      <a:ext uri="{FF2B5EF4-FFF2-40B4-BE49-F238E27FC236}">
                        <a16:creationId xmlns:a16="http://schemas.microsoft.com/office/drawing/2014/main" id="{D8B90192-E085-F041-A3B8-65F903DD34C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0372" y="2557879"/>
                    <a:ext cx="1533592" cy="957579"/>
                  </a:xfrm>
                  <a:prstGeom prst="cloud">
                    <a:avLst/>
                  </a:prstGeom>
                  <a:blipFill>
                    <a:blip r:embed="rId2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BA1BAE1C-5C4C-4146-8EF9-C76D3F1032F7}"/>
                  </a:ext>
                </a:extLst>
              </p:cNvPr>
              <p:cNvSpPr/>
              <p:nvPr/>
            </p:nvSpPr>
            <p:spPr>
              <a:xfrm>
                <a:off x="8400850" y="3296353"/>
                <a:ext cx="328350" cy="328350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B1596AB-7EA6-6E4C-AD59-0794BF978306}"/>
                  </a:ext>
                </a:extLst>
              </p:cNvPr>
              <p:cNvSpPr/>
              <p:nvPr/>
            </p:nvSpPr>
            <p:spPr>
              <a:xfrm>
                <a:off x="8142535" y="3036668"/>
                <a:ext cx="258315" cy="258315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0528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8CD8C5A-BDCC-FC43-817C-7599A4E1B633}"/>
              </a:ext>
            </a:extLst>
          </p:cNvPr>
          <p:cNvGrpSpPr/>
          <p:nvPr/>
        </p:nvGrpSpPr>
        <p:grpSpPr>
          <a:xfrm>
            <a:off x="1840438" y="151002"/>
            <a:ext cx="3879273" cy="3144982"/>
            <a:chOff x="1840438" y="151002"/>
            <a:chExt cx="3879273" cy="314498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BFA50768-18D6-224C-AD2F-B7120208458D}"/>
                </a:ext>
              </a:extLst>
            </p:cNvPr>
            <p:cNvSpPr/>
            <p:nvPr/>
          </p:nvSpPr>
          <p:spPr>
            <a:xfrm>
              <a:off x="1840438" y="151002"/>
              <a:ext cx="3879273" cy="314498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B81011-F19B-6641-96D7-FE99F4BC9C38}"/>
                </a:ext>
              </a:extLst>
            </p:cNvPr>
            <p:cNvSpPr txBox="1"/>
            <p:nvPr/>
          </p:nvSpPr>
          <p:spPr>
            <a:xfrm>
              <a:off x="2124277" y="335668"/>
              <a:ext cx="26550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Universal Hash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3DB6E9E4-C2FD-B041-A6E6-EE6C41D31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74692" flipH="1">
            <a:off x="734974" y="2262930"/>
            <a:ext cx="1463527" cy="175515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F18388B-C84E-C74E-8D9C-8B187AE8660F}"/>
              </a:ext>
            </a:extLst>
          </p:cNvPr>
          <p:cNvGrpSpPr/>
          <p:nvPr/>
        </p:nvGrpSpPr>
        <p:grpSpPr>
          <a:xfrm>
            <a:off x="5964659" y="151002"/>
            <a:ext cx="3879273" cy="3144982"/>
            <a:chOff x="5964659" y="151002"/>
            <a:chExt cx="3879273" cy="3144982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DFDA8187-166F-364D-8B19-AB3CA6AFF828}"/>
                </a:ext>
              </a:extLst>
            </p:cNvPr>
            <p:cNvSpPr/>
            <p:nvPr/>
          </p:nvSpPr>
          <p:spPr>
            <a:xfrm>
              <a:off x="5964659" y="151002"/>
              <a:ext cx="3879273" cy="3144982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478C5B-AA3A-594B-86D7-4C128FFE6562}"/>
                </a:ext>
              </a:extLst>
            </p:cNvPr>
            <p:cNvSpPr txBox="1"/>
            <p:nvPr/>
          </p:nvSpPr>
          <p:spPr>
            <a:xfrm>
              <a:off x="6290616" y="335668"/>
              <a:ext cx="3227358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Collision-Resistant</a:t>
              </a:r>
            </a:p>
            <a:p>
              <a:r>
                <a:rPr lang="en-US" sz="3200" dirty="0"/>
                <a:t>Hash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ontent Placeholder 22">
                <a:extLst>
                  <a:ext uri="{FF2B5EF4-FFF2-40B4-BE49-F238E27FC236}">
                    <a16:creationId xmlns:a16="http://schemas.microsoft.com/office/drawing/2014/main" id="{EA7C2A13-891F-3C41-B1CD-C8DCC3759A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62797" y="1298902"/>
                <a:ext cx="3670237" cy="16167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 every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lim>
                      </m:limLow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Content Placeholder 22">
                <a:extLst>
                  <a:ext uri="{FF2B5EF4-FFF2-40B4-BE49-F238E27FC236}">
                    <a16:creationId xmlns:a16="http://schemas.microsoft.com/office/drawing/2014/main" id="{EA7C2A13-891F-3C41-B1CD-C8DCC3759A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62797" y="1298902"/>
                <a:ext cx="3670237" cy="1616729"/>
              </a:xfrm>
              <a:blipFill>
                <a:blip r:embed="rId3"/>
                <a:stretch>
                  <a:fillRect l="-3448" t="-5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Content Placeholder 22">
                <a:extLst>
                  <a:ext uri="{FF2B5EF4-FFF2-40B4-BE49-F238E27FC236}">
                    <a16:creationId xmlns:a16="http://schemas.microsoft.com/office/drawing/2014/main" id="{C2CFFDFB-66E6-1F4C-8A6B-1EB810E674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56761" y="1662839"/>
                <a:ext cx="3787171" cy="12527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h</m:t>
                          </m: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finds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colsn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𝑛𝑒𝑔𝑙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Content Placeholder 22">
                <a:extLst>
                  <a:ext uri="{FF2B5EF4-FFF2-40B4-BE49-F238E27FC236}">
                    <a16:creationId xmlns:a16="http://schemas.microsoft.com/office/drawing/2014/main" id="{C2CFFDFB-66E6-1F4C-8A6B-1EB810E67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761" y="1662839"/>
                <a:ext cx="3787171" cy="1252791"/>
              </a:xfrm>
              <a:prstGeom prst="rect">
                <a:avLst/>
              </a:prstGeom>
              <a:blipFill>
                <a:blip r:embed="rId4"/>
                <a:stretch>
                  <a:fillRect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F057A224-6CCD-104B-8917-494B24353D44}"/>
              </a:ext>
            </a:extLst>
          </p:cNvPr>
          <p:cNvGrpSpPr/>
          <p:nvPr/>
        </p:nvGrpSpPr>
        <p:grpSpPr>
          <a:xfrm>
            <a:off x="8777820" y="2399634"/>
            <a:ext cx="3061229" cy="1531897"/>
            <a:chOff x="8674744" y="2912199"/>
            <a:chExt cx="3061229" cy="153189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A706B41-1F4D-BA44-9B8B-DC48C0882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78972" y1="66949" x2="89720" y2="95763"/>
                          <a14:foregroundMark x1="68224" y1="91949" x2="44393" y2="8389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74744" y="3002834"/>
              <a:ext cx="1306907" cy="1441262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3193CD1-4AAB-5245-BCB7-D51287830BEA}"/>
                </a:ext>
              </a:extLst>
            </p:cNvPr>
            <p:cNvGrpSpPr/>
            <p:nvPr/>
          </p:nvGrpSpPr>
          <p:grpSpPr>
            <a:xfrm>
              <a:off x="9704544" y="2912199"/>
              <a:ext cx="2031429" cy="1066824"/>
              <a:chOff x="8142535" y="2557879"/>
              <a:chExt cx="2031429" cy="106682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Cloud 15">
                    <a:extLst>
                      <a:ext uri="{FF2B5EF4-FFF2-40B4-BE49-F238E27FC236}">
                        <a16:creationId xmlns:a16="http://schemas.microsoft.com/office/drawing/2014/main" id="{C147BEB3-0CA5-B74A-AEAA-41B7D9B02C53}"/>
                      </a:ext>
                    </a:extLst>
                  </p:cNvPr>
                  <p:cNvSpPr/>
                  <p:nvPr/>
                </p:nvSpPr>
                <p:spPr>
                  <a:xfrm>
                    <a:off x="8640372" y="2557879"/>
                    <a:ext cx="1533592" cy="957579"/>
                  </a:xfrm>
                  <a:prstGeom prst="cloud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7" name="Cloud 146">
                    <a:extLst>
                      <a:ext uri="{FF2B5EF4-FFF2-40B4-BE49-F238E27FC236}">
                        <a16:creationId xmlns:a16="http://schemas.microsoft.com/office/drawing/2014/main" id="{D8B90192-E085-F041-A3B8-65F903DD34C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0372" y="2557879"/>
                    <a:ext cx="1533592" cy="957579"/>
                  </a:xfrm>
                  <a:prstGeom prst="cloud">
                    <a:avLst/>
                  </a:prstGeom>
                  <a:blipFill>
                    <a:blip r:embed="rId2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BA1BAE1C-5C4C-4146-8EF9-C76D3F1032F7}"/>
                  </a:ext>
                </a:extLst>
              </p:cNvPr>
              <p:cNvSpPr/>
              <p:nvPr/>
            </p:nvSpPr>
            <p:spPr>
              <a:xfrm>
                <a:off x="8400850" y="3296353"/>
                <a:ext cx="328350" cy="328350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B1596AB-7EA6-6E4C-AD59-0794BF978306}"/>
                  </a:ext>
                </a:extLst>
              </p:cNvPr>
              <p:cNvSpPr/>
              <p:nvPr/>
            </p:nvSpPr>
            <p:spPr>
              <a:xfrm>
                <a:off x="8142535" y="3036668"/>
                <a:ext cx="258315" cy="258315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3E6CEFD-EFF5-C746-AF38-183D2F088555}"/>
                  </a:ext>
                </a:extLst>
              </p:cNvPr>
              <p:cNvSpPr txBox="1"/>
              <p:nvPr/>
            </p:nvSpPr>
            <p:spPr>
              <a:xfrm>
                <a:off x="3747592" y="4063531"/>
                <a:ext cx="4202754" cy="12618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800" b="1" dirty="0"/>
                  <a:t>General Properties?</a:t>
                </a:r>
                <a:endParaRPr lang="en-US" sz="38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8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8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8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8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80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800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3800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38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∈{0,1}</m:t>
                      </m:r>
                    </m:oMath>
                  </m:oMathPara>
                </a14:m>
                <a:endParaRPr lang="en-US" sz="38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3E6CEFD-EFF5-C746-AF38-183D2F088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592" y="4063531"/>
                <a:ext cx="4202754" cy="1261884"/>
              </a:xfrm>
              <a:prstGeom prst="rect">
                <a:avLst/>
              </a:prstGeom>
              <a:blipFill>
                <a:blip r:embed="rId30"/>
                <a:stretch>
                  <a:fillRect l="-4819" t="-7000" r="-3614" b="-1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07345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2A9647B-CC91-DC48-A259-6B8EE21F8346}"/>
              </a:ext>
            </a:extLst>
          </p:cNvPr>
          <p:cNvGrpSpPr/>
          <p:nvPr/>
        </p:nvGrpSpPr>
        <p:grpSpPr>
          <a:xfrm>
            <a:off x="1840438" y="3448383"/>
            <a:ext cx="3879273" cy="3144982"/>
            <a:chOff x="1840438" y="3448383"/>
            <a:chExt cx="3879273" cy="3144982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2685CF7E-0E91-5541-A381-219B60F40038}"/>
                </a:ext>
              </a:extLst>
            </p:cNvPr>
            <p:cNvSpPr/>
            <p:nvPr/>
          </p:nvSpPr>
          <p:spPr>
            <a:xfrm>
              <a:off x="1840438" y="3448383"/>
              <a:ext cx="3879273" cy="314498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B28983-0C04-FF40-90CF-49AF417C51D3}"/>
                </a:ext>
              </a:extLst>
            </p:cNvPr>
            <p:cNvSpPr txBox="1"/>
            <p:nvPr/>
          </p:nvSpPr>
          <p:spPr>
            <a:xfrm>
              <a:off x="2124277" y="4482265"/>
              <a:ext cx="3481851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Property-Preserving</a:t>
              </a:r>
            </a:p>
            <a:p>
              <a:r>
                <a:rPr lang="en-US" sz="3200" dirty="0"/>
                <a:t>Hash</a:t>
              </a:r>
              <a:endParaRPr lang="en-US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7E90BC0-4456-1143-9C3E-B9CC27735480}"/>
              </a:ext>
            </a:extLst>
          </p:cNvPr>
          <p:cNvGrpSpPr/>
          <p:nvPr/>
        </p:nvGrpSpPr>
        <p:grpSpPr>
          <a:xfrm>
            <a:off x="5964659" y="3448383"/>
            <a:ext cx="3879273" cy="3144982"/>
            <a:chOff x="5964659" y="3448383"/>
            <a:chExt cx="3879273" cy="3144982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88B9A571-989C-E64D-860A-A529DC05261C}"/>
                </a:ext>
              </a:extLst>
            </p:cNvPr>
            <p:cNvSpPr/>
            <p:nvPr/>
          </p:nvSpPr>
          <p:spPr>
            <a:xfrm>
              <a:off x="5964659" y="3448383"/>
              <a:ext cx="3879273" cy="3144982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582DD73-AC26-A14A-A4FB-578E4E3A46E7}"/>
                </a:ext>
              </a:extLst>
            </p:cNvPr>
            <p:cNvSpPr txBox="1"/>
            <p:nvPr/>
          </p:nvSpPr>
          <p:spPr>
            <a:xfrm>
              <a:off x="6290616" y="4236044"/>
              <a:ext cx="3504870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Robust</a:t>
              </a:r>
            </a:p>
            <a:p>
              <a:r>
                <a:rPr lang="en-US" sz="3200" dirty="0"/>
                <a:t>Property-Preserving</a:t>
              </a:r>
            </a:p>
            <a:p>
              <a:r>
                <a:rPr lang="en-US" sz="3200" dirty="0"/>
                <a:t>Hash </a:t>
              </a:r>
              <a:r>
                <a:rPr lang="en-US" sz="3200" b="1" dirty="0">
                  <a:solidFill>
                    <a:schemeClr val="accent2">
                      <a:lumMod val="50000"/>
                    </a:schemeClr>
                  </a:solidFill>
                </a:rPr>
                <a:t>[This Thesis]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8CD8C5A-BDCC-FC43-817C-7599A4E1B633}"/>
              </a:ext>
            </a:extLst>
          </p:cNvPr>
          <p:cNvGrpSpPr/>
          <p:nvPr/>
        </p:nvGrpSpPr>
        <p:grpSpPr>
          <a:xfrm>
            <a:off x="1840438" y="151002"/>
            <a:ext cx="3879273" cy="3144982"/>
            <a:chOff x="1840438" y="151002"/>
            <a:chExt cx="3879273" cy="314498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BFA50768-18D6-224C-AD2F-B7120208458D}"/>
                </a:ext>
              </a:extLst>
            </p:cNvPr>
            <p:cNvSpPr/>
            <p:nvPr/>
          </p:nvSpPr>
          <p:spPr>
            <a:xfrm>
              <a:off x="1840438" y="151002"/>
              <a:ext cx="3879273" cy="314498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B81011-F19B-6641-96D7-FE99F4BC9C38}"/>
                </a:ext>
              </a:extLst>
            </p:cNvPr>
            <p:cNvSpPr txBox="1"/>
            <p:nvPr/>
          </p:nvSpPr>
          <p:spPr>
            <a:xfrm>
              <a:off x="2124277" y="335668"/>
              <a:ext cx="26550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Universal Hash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3DB6E9E4-C2FD-B041-A6E6-EE6C41D31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74692" flipH="1">
            <a:off x="734974" y="2262930"/>
            <a:ext cx="1463527" cy="175515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F18388B-C84E-C74E-8D9C-8B187AE8660F}"/>
              </a:ext>
            </a:extLst>
          </p:cNvPr>
          <p:cNvGrpSpPr/>
          <p:nvPr/>
        </p:nvGrpSpPr>
        <p:grpSpPr>
          <a:xfrm>
            <a:off x="5964659" y="151002"/>
            <a:ext cx="3879273" cy="3144982"/>
            <a:chOff x="5964659" y="151002"/>
            <a:chExt cx="3879273" cy="3144982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DFDA8187-166F-364D-8B19-AB3CA6AFF828}"/>
                </a:ext>
              </a:extLst>
            </p:cNvPr>
            <p:cNvSpPr/>
            <p:nvPr/>
          </p:nvSpPr>
          <p:spPr>
            <a:xfrm>
              <a:off x="5964659" y="151002"/>
              <a:ext cx="3879273" cy="3144982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478C5B-AA3A-594B-86D7-4C128FFE6562}"/>
                </a:ext>
              </a:extLst>
            </p:cNvPr>
            <p:cNvSpPr txBox="1"/>
            <p:nvPr/>
          </p:nvSpPr>
          <p:spPr>
            <a:xfrm>
              <a:off x="6290616" y="335668"/>
              <a:ext cx="3227358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Collision-Resistant</a:t>
              </a:r>
            </a:p>
            <a:p>
              <a:r>
                <a:rPr lang="en-US" sz="3200" dirty="0"/>
                <a:t>Hash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ontent Placeholder 22">
                <a:extLst>
                  <a:ext uri="{FF2B5EF4-FFF2-40B4-BE49-F238E27FC236}">
                    <a16:creationId xmlns:a16="http://schemas.microsoft.com/office/drawing/2014/main" id="{EA7C2A13-891F-3C41-B1CD-C8DCC3759A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62797" y="1298902"/>
                <a:ext cx="3670237" cy="16167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 every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lim>
                      </m:limLow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Content Placeholder 22">
                <a:extLst>
                  <a:ext uri="{FF2B5EF4-FFF2-40B4-BE49-F238E27FC236}">
                    <a16:creationId xmlns:a16="http://schemas.microsoft.com/office/drawing/2014/main" id="{EA7C2A13-891F-3C41-B1CD-C8DCC3759A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62797" y="1298902"/>
                <a:ext cx="3670237" cy="1616729"/>
              </a:xfrm>
              <a:blipFill>
                <a:blip r:embed="rId3"/>
                <a:stretch>
                  <a:fillRect l="-3448" t="-5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Content Placeholder 22">
                <a:extLst>
                  <a:ext uri="{FF2B5EF4-FFF2-40B4-BE49-F238E27FC236}">
                    <a16:creationId xmlns:a16="http://schemas.microsoft.com/office/drawing/2014/main" id="{C2CFFDFB-66E6-1F4C-8A6B-1EB810E674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56761" y="1662839"/>
                <a:ext cx="3787171" cy="12527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h</m:t>
                          </m: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finds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colsn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𝑛𝑒𝑔𝑙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Content Placeholder 22">
                <a:extLst>
                  <a:ext uri="{FF2B5EF4-FFF2-40B4-BE49-F238E27FC236}">
                    <a16:creationId xmlns:a16="http://schemas.microsoft.com/office/drawing/2014/main" id="{C2CFFDFB-66E6-1F4C-8A6B-1EB810E67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761" y="1662839"/>
                <a:ext cx="3787171" cy="1252791"/>
              </a:xfrm>
              <a:prstGeom prst="rect">
                <a:avLst/>
              </a:prstGeom>
              <a:blipFill>
                <a:blip r:embed="rId4"/>
                <a:stretch>
                  <a:fillRect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F057A224-6CCD-104B-8917-494B24353D44}"/>
              </a:ext>
            </a:extLst>
          </p:cNvPr>
          <p:cNvGrpSpPr/>
          <p:nvPr/>
        </p:nvGrpSpPr>
        <p:grpSpPr>
          <a:xfrm>
            <a:off x="8777820" y="2399634"/>
            <a:ext cx="3061229" cy="1531897"/>
            <a:chOff x="8674744" y="2912199"/>
            <a:chExt cx="3061229" cy="153189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A706B41-1F4D-BA44-9B8B-DC48C0882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78972" y1="66949" x2="89720" y2="95763"/>
                          <a14:foregroundMark x1="68224" y1="91949" x2="44393" y2="8389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74744" y="3002834"/>
              <a:ext cx="1306907" cy="1441262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3193CD1-4AAB-5245-BCB7-D51287830BEA}"/>
                </a:ext>
              </a:extLst>
            </p:cNvPr>
            <p:cNvGrpSpPr/>
            <p:nvPr/>
          </p:nvGrpSpPr>
          <p:grpSpPr>
            <a:xfrm>
              <a:off x="9704544" y="2912199"/>
              <a:ext cx="2031429" cy="1066824"/>
              <a:chOff x="8142535" y="2557879"/>
              <a:chExt cx="2031429" cy="106682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Cloud 15">
                    <a:extLst>
                      <a:ext uri="{FF2B5EF4-FFF2-40B4-BE49-F238E27FC236}">
                        <a16:creationId xmlns:a16="http://schemas.microsoft.com/office/drawing/2014/main" id="{C147BEB3-0CA5-B74A-AEAA-41B7D9B02C53}"/>
                      </a:ext>
                    </a:extLst>
                  </p:cNvPr>
                  <p:cNvSpPr/>
                  <p:nvPr/>
                </p:nvSpPr>
                <p:spPr>
                  <a:xfrm>
                    <a:off x="8640372" y="2557879"/>
                    <a:ext cx="1533592" cy="957579"/>
                  </a:xfrm>
                  <a:prstGeom prst="cloud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7" name="Cloud 146">
                    <a:extLst>
                      <a:ext uri="{FF2B5EF4-FFF2-40B4-BE49-F238E27FC236}">
                        <a16:creationId xmlns:a16="http://schemas.microsoft.com/office/drawing/2014/main" id="{D8B90192-E085-F041-A3B8-65F903DD34C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0372" y="2557879"/>
                    <a:ext cx="1533592" cy="957579"/>
                  </a:xfrm>
                  <a:prstGeom prst="cloud">
                    <a:avLst/>
                  </a:prstGeom>
                  <a:blipFill>
                    <a:blip r:embed="rId2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BA1BAE1C-5C4C-4146-8EF9-C76D3F1032F7}"/>
                  </a:ext>
                </a:extLst>
              </p:cNvPr>
              <p:cNvSpPr/>
              <p:nvPr/>
            </p:nvSpPr>
            <p:spPr>
              <a:xfrm>
                <a:off x="8400850" y="3296353"/>
                <a:ext cx="328350" cy="328350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B1596AB-7EA6-6E4C-AD59-0794BF978306}"/>
                  </a:ext>
                </a:extLst>
              </p:cNvPr>
              <p:cNvSpPr/>
              <p:nvPr/>
            </p:nvSpPr>
            <p:spPr>
              <a:xfrm>
                <a:off x="8142535" y="3036668"/>
                <a:ext cx="258315" cy="258315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903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685CF7E-0E91-5541-A381-219B60F40038}"/>
              </a:ext>
            </a:extLst>
          </p:cNvPr>
          <p:cNvSpPr/>
          <p:nvPr/>
        </p:nvSpPr>
        <p:spPr>
          <a:xfrm>
            <a:off x="1840438" y="236147"/>
            <a:ext cx="3879273" cy="592912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B28983-0C04-FF40-90CF-49AF417C51D3}"/>
              </a:ext>
            </a:extLst>
          </p:cNvPr>
          <p:cNvSpPr txBox="1"/>
          <p:nvPr/>
        </p:nvSpPr>
        <p:spPr>
          <a:xfrm>
            <a:off x="2124277" y="443135"/>
            <a:ext cx="34818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Property-Preserving</a:t>
            </a:r>
          </a:p>
          <a:p>
            <a:r>
              <a:rPr lang="en-US" sz="3200" dirty="0"/>
              <a:t>Hash</a:t>
            </a:r>
            <a:endParaRPr lang="en-US" dirty="0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88B9A571-989C-E64D-860A-A529DC05261C}"/>
              </a:ext>
            </a:extLst>
          </p:cNvPr>
          <p:cNvSpPr/>
          <p:nvPr/>
        </p:nvSpPr>
        <p:spPr>
          <a:xfrm>
            <a:off x="5964659" y="236147"/>
            <a:ext cx="3879273" cy="592912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82DD73-AC26-A14A-A4FB-578E4E3A46E7}"/>
              </a:ext>
            </a:extLst>
          </p:cNvPr>
          <p:cNvSpPr txBox="1"/>
          <p:nvPr/>
        </p:nvSpPr>
        <p:spPr>
          <a:xfrm>
            <a:off x="6290616" y="441206"/>
            <a:ext cx="35048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Robust</a:t>
            </a:r>
          </a:p>
          <a:p>
            <a:r>
              <a:rPr lang="en-US" sz="3200" dirty="0"/>
              <a:t>Property-Preserving</a:t>
            </a:r>
          </a:p>
          <a:p>
            <a:r>
              <a:rPr lang="en-US" sz="3200" dirty="0"/>
              <a:t>Hash </a:t>
            </a: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[This Thesis]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ontent Placeholder 22">
                <a:extLst>
                  <a:ext uri="{FF2B5EF4-FFF2-40B4-BE49-F238E27FC236}">
                    <a16:creationId xmlns:a16="http://schemas.microsoft.com/office/drawing/2014/main" id="{51EC5001-A42B-5E4A-AA1C-ED6F1FE311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24276" y="1727341"/>
                <a:ext cx="3678705" cy="40028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3600" b="1" dirty="0"/>
                  <a:t> </a:t>
                </a:r>
                <a:r>
                  <a:rPr lang="en-US" sz="4000" dirty="0"/>
                  <a:t>norm</a:t>
                </a:r>
                <a:br>
                  <a:rPr lang="en-US" sz="3600" b="1" dirty="0"/>
                </a:br>
                <a:r>
                  <a:rPr lang="en-US" sz="2400" dirty="0"/>
                  <a:t>[Indyk-Motwani’98, Gionis-Indyk-Motwani’99, Datar-Immorlica-Indyk-Mirrokni’06,…]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4000" dirty="0"/>
                  <a:t>Sketching algorithms</a:t>
                </a:r>
                <a:br>
                  <a:rPr lang="en-US" sz="4000" dirty="0"/>
                </a:br>
                <a:r>
                  <a:rPr lang="en-US" sz="2400" dirty="0"/>
                  <a:t>[Alon-Matias-Szegedy’99, Indyk’07, Muthukrishnan’03,…]	</a:t>
                </a:r>
                <a:endParaRPr lang="en-US" sz="2400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8" name="Content Placeholder 22">
                <a:extLst>
                  <a:ext uri="{FF2B5EF4-FFF2-40B4-BE49-F238E27FC236}">
                    <a16:creationId xmlns:a16="http://schemas.microsoft.com/office/drawing/2014/main" id="{51EC5001-A42B-5E4A-AA1C-ED6F1FE31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276" y="1727341"/>
                <a:ext cx="3678705" cy="4002816"/>
              </a:xfrm>
              <a:prstGeom prst="rect">
                <a:avLst/>
              </a:prstGeom>
              <a:blipFill>
                <a:blip r:embed="rId3"/>
                <a:stretch>
                  <a:fillRect l="-4811" t="-4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F057A224-6CCD-104B-8917-494B24353D44}"/>
              </a:ext>
            </a:extLst>
          </p:cNvPr>
          <p:cNvGrpSpPr/>
          <p:nvPr/>
        </p:nvGrpSpPr>
        <p:grpSpPr>
          <a:xfrm>
            <a:off x="8777820" y="2399634"/>
            <a:ext cx="3061229" cy="1531897"/>
            <a:chOff x="8674744" y="2912199"/>
            <a:chExt cx="3061229" cy="153189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A706B41-1F4D-BA44-9B8B-DC48C0882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78972" y1="66949" x2="89720" y2="95763"/>
                          <a14:foregroundMark x1="68224" y1="91949" x2="44393" y2="8389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74744" y="3002834"/>
              <a:ext cx="1306907" cy="1441262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3193CD1-4AAB-5245-BCB7-D51287830BEA}"/>
                </a:ext>
              </a:extLst>
            </p:cNvPr>
            <p:cNvGrpSpPr/>
            <p:nvPr/>
          </p:nvGrpSpPr>
          <p:grpSpPr>
            <a:xfrm>
              <a:off x="9704544" y="2912199"/>
              <a:ext cx="2031429" cy="1066824"/>
              <a:chOff x="8142535" y="2557879"/>
              <a:chExt cx="2031429" cy="106682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Cloud 15">
                    <a:extLst>
                      <a:ext uri="{FF2B5EF4-FFF2-40B4-BE49-F238E27FC236}">
                        <a16:creationId xmlns:a16="http://schemas.microsoft.com/office/drawing/2014/main" id="{C147BEB3-0CA5-B74A-AEAA-41B7D9B02C53}"/>
                      </a:ext>
                    </a:extLst>
                  </p:cNvPr>
                  <p:cNvSpPr/>
                  <p:nvPr/>
                </p:nvSpPr>
                <p:spPr>
                  <a:xfrm>
                    <a:off x="8640372" y="2557879"/>
                    <a:ext cx="1533592" cy="957579"/>
                  </a:xfrm>
                  <a:prstGeom prst="cloud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7" name="Cloud 146">
                    <a:extLst>
                      <a:ext uri="{FF2B5EF4-FFF2-40B4-BE49-F238E27FC236}">
                        <a16:creationId xmlns:a16="http://schemas.microsoft.com/office/drawing/2014/main" id="{D8B90192-E085-F041-A3B8-65F903DD34C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0372" y="2557879"/>
                    <a:ext cx="1533592" cy="957579"/>
                  </a:xfrm>
                  <a:prstGeom prst="cloud">
                    <a:avLst/>
                  </a:prstGeom>
                  <a:blipFill>
                    <a:blip r:embed="rId2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BA1BAE1C-5C4C-4146-8EF9-C76D3F1032F7}"/>
                  </a:ext>
                </a:extLst>
              </p:cNvPr>
              <p:cNvSpPr/>
              <p:nvPr/>
            </p:nvSpPr>
            <p:spPr>
              <a:xfrm>
                <a:off x="8400850" y="3296353"/>
                <a:ext cx="328350" cy="328350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B1596AB-7EA6-6E4C-AD59-0794BF978306}"/>
                  </a:ext>
                </a:extLst>
              </p:cNvPr>
              <p:cNvSpPr/>
              <p:nvPr/>
            </p:nvSpPr>
            <p:spPr>
              <a:xfrm>
                <a:off x="8142535" y="3036668"/>
                <a:ext cx="258315" cy="258315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3DB6E9E4-C2FD-B041-A6E6-EE6C41D319DF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21274692" flipH="1">
            <a:off x="734974" y="2262930"/>
            <a:ext cx="1463527" cy="175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190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15BF333-FC56-4E4E-B6DC-A27180F6CBA4}"/>
              </a:ext>
            </a:extLst>
          </p:cNvPr>
          <p:cNvGrpSpPr/>
          <p:nvPr/>
        </p:nvGrpSpPr>
        <p:grpSpPr>
          <a:xfrm>
            <a:off x="1840438" y="236147"/>
            <a:ext cx="3962543" cy="5929125"/>
            <a:chOff x="1840438" y="236147"/>
            <a:chExt cx="3962543" cy="5929125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2685CF7E-0E91-5541-A381-219B60F40038}"/>
                </a:ext>
              </a:extLst>
            </p:cNvPr>
            <p:cNvSpPr/>
            <p:nvPr/>
          </p:nvSpPr>
          <p:spPr>
            <a:xfrm>
              <a:off x="1840438" y="236147"/>
              <a:ext cx="3879273" cy="5929125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B28983-0C04-FF40-90CF-49AF417C51D3}"/>
                </a:ext>
              </a:extLst>
            </p:cNvPr>
            <p:cNvSpPr txBox="1"/>
            <p:nvPr/>
          </p:nvSpPr>
          <p:spPr>
            <a:xfrm>
              <a:off x="2124277" y="443135"/>
              <a:ext cx="3481851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Property-Preserving</a:t>
              </a:r>
            </a:p>
            <a:p>
              <a:r>
                <a:rPr lang="en-US" sz="3200" dirty="0"/>
                <a:t>Hash</a:t>
              </a:r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Content Placeholder 22">
                  <a:extLst>
                    <a:ext uri="{FF2B5EF4-FFF2-40B4-BE49-F238E27FC236}">
                      <a16:creationId xmlns:a16="http://schemas.microsoft.com/office/drawing/2014/main" id="{B3AE65C2-3431-F44C-9EE4-9B74D0870A8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124276" y="1727341"/>
                  <a:ext cx="3678705" cy="400281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 fontScale="92500" lnSpcReduction="10000"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a14:m>
                  <a:r>
                    <a:rPr lang="en-US" sz="3600" b="1" dirty="0"/>
                    <a:t> </a:t>
                  </a:r>
                  <a:r>
                    <a:rPr lang="en-US" sz="4000" dirty="0"/>
                    <a:t>norm</a:t>
                  </a:r>
                  <a:br>
                    <a:rPr lang="en-US" sz="3600" b="1" dirty="0"/>
                  </a:br>
                  <a:r>
                    <a:rPr lang="en-US" sz="2400" dirty="0"/>
                    <a:t>[Indyk-Motwani’98, Gionis-Indyk-Motwani’99, Datar-Immorlica-Indyk-Mirrokni’06,…]</a:t>
                  </a:r>
                </a:p>
                <a:p>
                  <a:pPr marL="0" indent="0">
                    <a:buNone/>
                  </a:pPr>
                  <a:endParaRPr lang="en-US" sz="2400" dirty="0"/>
                </a:p>
                <a:p>
                  <a:pPr marL="0" indent="0">
                    <a:buNone/>
                  </a:pPr>
                  <a:r>
                    <a:rPr lang="en-US" sz="4000" dirty="0"/>
                    <a:t>Sketching algorithms</a:t>
                  </a:r>
                  <a:br>
                    <a:rPr lang="en-US" sz="4000" dirty="0"/>
                  </a:br>
                  <a:r>
                    <a:rPr lang="en-US" sz="2400" dirty="0"/>
                    <a:t>[Alon-Matias-Szegedy’99, Indyk’07, Muthukrishnan’03,…]	</a:t>
                  </a:r>
                  <a:endParaRPr lang="en-US" sz="24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1" name="Content Placeholder 22">
                  <a:extLst>
                    <a:ext uri="{FF2B5EF4-FFF2-40B4-BE49-F238E27FC236}">
                      <a16:creationId xmlns:a16="http://schemas.microsoft.com/office/drawing/2014/main" id="{B3AE65C2-3431-F44C-9EE4-9B74D0870A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4276" y="1727341"/>
                  <a:ext cx="3678705" cy="4002816"/>
                </a:xfrm>
                <a:prstGeom prst="rect">
                  <a:avLst/>
                </a:prstGeom>
                <a:blipFill>
                  <a:blip r:embed="rId2"/>
                  <a:stretch>
                    <a:fillRect l="-4811" t="-47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88B9A571-989C-E64D-860A-A529DC05261C}"/>
              </a:ext>
            </a:extLst>
          </p:cNvPr>
          <p:cNvSpPr/>
          <p:nvPr/>
        </p:nvSpPr>
        <p:spPr>
          <a:xfrm>
            <a:off x="5964659" y="236147"/>
            <a:ext cx="3879273" cy="592912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82DD73-AC26-A14A-A4FB-578E4E3A46E7}"/>
              </a:ext>
            </a:extLst>
          </p:cNvPr>
          <p:cNvSpPr txBox="1"/>
          <p:nvPr/>
        </p:nvSpPr>
        <p:spPr>
          <a:xfrm>
            <a:off x="6290616" y="441206"/>
            <a:ext cx="35048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Robust</a:t>
            </a:r>
          </a:p>
          <a:p>
            <a:r>
              <a:rPr lang="en-US" sz="3200" dirty="0"/>
              <a:t>Property-Preserving</a:t>
            </a:r>
          </a:p>
          <a:p>
            <a:r>
              <a:rPr lang="en-US" sz="3200" dirty="0"/>
              <a:t>Hash </a:t>
            </a: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[This Thesis]</a:t>
            </a:r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7B1E61B3-D545-2640-8DCE-F5CAD2C726DB}"/>
              </a:ext>
            </a:extLst>
          </p:cNvPr>
          <p:cNvSpPr/>
          <p:nvPr/>
        </p:nvSpPr>
        <p:spPr>
          <a:xfrm rot="16200000">
            <a:off x="5455011" y="2250342"/>
            <a:ext cx="651164" cy="18565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5113F61-D1BA-4A45-A2E0-A3471A05E8F0}"/>
              </a:ext>
            </a:extLst>
          </p:cNvPr>
          <p:cNvGrpSpPr/>
          <p:nvPr/>
        </p:nvGrpSpPr>
        <p:grpSpPr>
          <a:xfrm>
            <a:off x="5358065" y="2775316"/>
            <a:ext cx="806563" cy="809048"/>
            <a:chOff x="5603365" y="4804169"/>
            <a:chExt cx="1185110" cy="1188762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3250B5D-0A09-8D40-BD96-C3AF8778D232}"/>
                </a:ext>
              </a:extLst>
            </p:cNvPr>
            <p:cNvCxnSpPr/>
            <p:nvPr/>
          </p:nvCxnSpPr>
          <p:spPr>
            <a:xfrm>
              <a:off x="5603365" y="4807821"/>
              <a:ext cx="1185110" cy="1185110"/>
            </a:xfrm>
            <a:prstGeom prst="line">
              <a:avLst/>
            </a:prstGeom>
            <a:ln w="1270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44E7126-6D89-7E45-A820-C5DBE1F192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3365" y="4804169"/>
              <a:ext cx="1185110" cy="1185110"/>
            </a:xfrm>
            <a:prstGeom prst="line">
              <a:avLst/>
            </a:prstGeom>
            <a:ln w="1270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709D8FC-20DC-0D48-9C23-CE8FD64018B7}"/>
              </a:ext>
            </a:extLst>
          </p:cNvPr>
          <p:cNvSpPr/>
          <p:nvPr/>
        </p:nvSpPr>
        <p:spPr>
          <a:xfrm>
            <a:off x="200168" y="3830279"/>
            <a:ext cx="5561178" cy="2370250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Impossible from Strengthened Communication-Complexity Lower bounds</a:t>
            </a:r>
          </a:p>
          <a:p>
            <a:pPr algn="ctr"/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[This Thesis]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3106D63-5675-8946-BC68-01DF33885230}"/>
              </a:ext>
            </a:extLst>
          </p:cNvPr>
          <p:cNvSpPr txBox="1"/>
          <p:nvPr/>
        </p:nvSpPr>
        <p:spPr>
          <a:xfrm>
            <a:off x="4310200" y="2197713"/>
            <a:ext cx="277300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[Hardt-Woodruff’13]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BDA416C0-A30B-7543-8228-A7D1253C4A84}"/>
              </a:ext>
            </a:extLst>
          </p:cNvPr>
          <p:cNvSpPr/>
          <p:nvPr/>
        </p:nvSpPr>
        <p:spPr>
          <a:xfrm>
            <a:off x="5964659" y="3830279"/>
            <a:ext cx="4814177" cy="237025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Gap-Hamming Constructions</a:t>
            </a:r>
            <a:br>
              <a:rPr lang="en-US" sz="3200" b="1" dirty="0">
                <a:solidFill>
                  <a:schemeClr val="tx1"/>
                </a:solidFill>
              </a:rPr>
            </a:b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[This Thesis]</a:t>
            </a:r>
            <a:endParaRPr lang="en-US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57A224-6CCD-104B-8917-494B24353D44}"/>
              </a:ext>
            </a:extLst>
          </p:cNvPr>
          <p:cNvGrpSpPr/>
          <p:nvPr/>
        </p:nvGrpSpPr>
        <p:grpSpPr>
          <a:xfrm>
            <a:off x="8777820" y="2399634"/>
            <a:ext cx="3061229" cy="1531897"/>
            <a:chOff x="8674744" y="2912199"/>
            <a:chExt cx="3061229" cy="153189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A706B41-1F4D-BA44-9B8B-DC48C0882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78972" y1="66949" x2="89720" y2="95763"/>
                          <a14:foregroundMark x1="68224" y1="91949" x2="44393" y2="8389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74744" y="3002834"/>
              <a:ext cx="1306907" cy="1441262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3193CD1-4AAB-5245-BCB7-D51287830BEA}"/>
                </a:ext>
              </a:extLst>
            </p:cNvPr>
            <p:cNvGrpSpPr/>
            <p:nvPr/>
          </p:nvGrpSpPr>
          <p:grpSpPr>
            <a:xfrm>
              <a:off x="9704544" y="2912199"/>
              <a:ext cx="2031429" cy="1066824"/>
              <a:chOff x="8142535" y="2557879"/>
              <a:chExt cx="2031429" cy="106682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Cloud 15">
                    <a:extLst>
                      <a:ext uri="{FF2B5EF4-FFF2-40B4-BE49-F238E27FC236}">
                        <a16:creationId xmlns:a16="http://schemas.microsoft.com/office/drawing/2014/main" id="{C147BEB3-0CA5-B74A-AEAA-41B7D9B02C53}"/>
                      </a:ext>
                    </a:extLst>
                  </p:cNvPr>
                  <p:cNvSpPr/>
                  <p:nvPr/>
                </p:nvSpPr>
                <p:spPr>
                  <a:xfrm>
                    <a:off x="8640372" y="2557879"/>
                    <a:ext cx="1533592" cy="957579"/>
                  </a:xfrm>
                  <a:prstGeom prst="cloud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7" name="Cloud 146">
                    <a:extLst>
                      <a:ext uri="{FF2B5EF4-FFF2-40B4-BE49-F238E27FC236}">
                        <a16:creationId xmlns:a16="http://schemas.microsoft.com/office/drawing/2014/main" id="{D8B90192-E085-F041-A3B8-65F903DD34C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0372" y="2557879"/>
                    <a:ext cx="1533592" cy="957579"/>
                  </a:xfrm>
                  <a:prstGeom prst="cloud">
                    <a:avLst/>
                  </a:prstGeom>
                  <a:blipFill>
                    <a:blip r:embed="rId2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BA1BAE1C-5C4C-4146-8EF9-C76D3F1032F7}"/>
                  </a:ext>
                </a:extLst>
              </p:cNvPr>
              <p:cNvSpPr/>
              <p:nvPr/>
            </p:nvSpPr>
            <p:spPr>
              <a:xfrm>
                <a:off x="8400850" y="3296353"/>
                <a:ext cx="328350" cy="328350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B1596AB-7EA6-6E4C-AD59-0794BF978306}"/>
                  </a:ext>
                </a:extLst>
              </p:cNvPr>
              <p:cNvSpPr/>
              <p:nvPr/>
            </p:nvSpPr>
            <p:spPr>
              <a:xfrm>
                <a:off x="8142535" y="3036668"/>
                <a:ext cx="258315" cy="258315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3DB6E9E4-C2FD-B041-A6E6-EE6C41D319DF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21274692" flipH="1">
            <a:off x="734974" y="2262930"/>
            <a:ext cx="1463527" cy="175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05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15BF333-FC56-4E4E-B6DC-A27180F6CBA4}"/>
              </a:ext>
            </a:extLst>
          </p:cNvPr>
          <p:cNvGrpSpPr/>
          <p:nvPr/>
        </p:nvGrpSpPr>
        <p:grpSpPr>
          <a:xfrm>
            <a:off x="1840438" y="236147"/>
            <a:ext cx="3962543" cy="5929125"/>
            <a:chOff x="1840438" y="236147"/>
            <a:chExt cx="3962543" cy="5929125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2685CF7E-0E91-5541-A381-219B60F40038}"/>
                </a:ext>
              </a:extLst>
            </p:cNvPr>
            <p:cNvSpPr/>
            <p:nvPr/>
          </p:nvSpPr>
          <p:spPr>
            <a:xfrm>
              <a:off x="1840438" y="236147"/>
              <a:ext cx="3879273" cy="5929125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B28983-0C04-FF40-90CF-49AF417C51D3}"/>
                </a:ext>
              </a:extLst>
            </p:cNvPr>
            <p:cNvSpPr txBox="1"/>
            <p:nvPr/>
          </p:nvSpPr>
          <p:spPr>
            <a:xfrm>
              <a:off x="2124277" y="443135"/>
              <a:ext cx="3481851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Property-Preserving</a:t>
              </a:r>
            </a:p>
            <a:p>
              <a:r>
                <a:rPr lang="en-US" sz="3200" dirty="0"/>
                <a:t>Hash</a:t>
              </a:r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Content Placeholder 22">
                  <a:extLst>
                    <a:ext uri="{FF2B5EF4-FFF2-40B4-BE49-F238E27FC236}">
                      <a16:creationId xmlns:a16="http://schemas.microsoft.com/office/drawing/2014/main" id="{B3AE65C2-3431-F44C-9EE4-9B74D0870A8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124276" y="1727341"/>
                  <a:ext cx="3678705" cy="400281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 fontScale="92500" lnSpcReduction="10000"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a14:m>
                  <a:r>
                    <a:rPr lang="en-US" sz="3600" b="1" dirty="0"/>
                    <a:t> </a:t>
                  </a:r>
                  <a:r>
                    <a:rPr lang="en-US" sz="4000" dirty="0"/>
                    <a:t>norm</a:t>
                  </a:r>
                  <a:br>
                    <a:rPr lang="en-US" sz="3600" b="1" dirty="0"/>
                  </a:br>
                  <a:r>
                    <a:rPr lang="en-US" sz="2400" dirty="0"/>
                    <a:t>[Indyk-Motwani’98, Gionis-Indyk-Motwani’99, Datar-Immorlica-Indyk-Mirrokni’06,…]</a:t>
                  </a:r>
                </a:p>
                <a:p>
                  <a:pPr marL="0" indent="0">
                    <a:buNone/>
                  </a:pPr>
                  <a:endParaRPr lang="en-US" sz="2400" dirty="0"/>
                </a:p>
                <a:p>
                  <a:pPr marL="0" indent="0">
                    <a:buNone/>
                  </a:pPr>
                  <a:r>
                    <a:rPr lang="en-US" sz="4000" dirty="0"/>
                    <a:t>Sketching algorithms</a:t>
                  </a:r>
                  <a:br>
                    <a:rPr lang="en-US" sz="4000" dirty="0"/>
                  </a:br>
                  <a:r>
                    <a:rPr lang="en-US" sz="2400" dirty="0"/>
                    <a:t>[Alon-Matias-Szegedy’99, Indyk’07, Muthukrishnan’03,…]	</a:t>
                  </a:r>
                  <a:endParaRPr lang="en-US" sz="24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1" name="Content Placeholder 22">
                  <a:extLst>
                    <a:ext uri="{FF2B5EF4-FFF2-40B4-BE49-F238E27FC236}">
                      <a16:creationId xmlns:a16="http://schemas.microsoft.com/office/drawing/2014/main" id="{B3AE65C2-3431-F44C-9EE4-9B74D0870A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4276" y="1727341"/>
                  <a:ext cx="3678705" cy="4002816"/>
                </a:xfrm>
                <a:prstGeom prst="rect">
                  <a:avLst/>
                </a:prstGeom>
                <a:blipFill>
                  <a:blip r:embed="rId2"/>
                  <a:stretch>
                    <a:fillRect l="-4811" t="-47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88B9A571-989C-E64D-860A-A529DC05261C}"/>
              </a:ext>
            </a:extLst>
          </p:cNvPr>
          <p:cNvSpPr/>
          <p:nvPr/>
        </p:nvSpPr>
        <p:spPr>
          <a:xfrm>
            <a:off x="5964659" y="236147"/>
            <a:ext cx="3879273" cy="592912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82DD73-AC26-A14A-A4FB-578E4E3A46E7}"/>
              </a:ext>
            </a:extLst>
          </p:cNvPr>
          <p:cNvSpPr txBox="1"/>
          <p:nvPr/>
        </p:nvSpPr>
        <p:spPr>
          <a:xfrm>
            <a:off x="6290616" y="441206"/>
            <a:ext cx="35048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Robust</a:t>
            </a:r>
          </a:p>
          <a:p>
            <a:r>
              <a:rPr lang="en-US" sz="3200" dirty="0"/>
              <a:t>Property-Preserving</a:t>
            </a:r>
          </a:p>
          <a:p>
            <a:r>
              <a:rPr lang="en-US" sz="3200" dirty="0"/>
              <a:t>Hash </a:t>
            </a: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[This Thesis]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709D8FC-20DC-0D48-9C23-CE8FD64018B7}"/>
              </a:ext>
            </a:extLst>
          </p:cNvPr>
          <p:cNvSpPr/>
          <p:nvPr/>
        </p:nvSpPr>
        <p:spPr>
          <a:xfrm>
            <a:off x="200168" y="3830279"/>
            <a:ext cx="5561178" cy="2370250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Impossible from Strengthened Communication-Complexity Lower bounds</a:t>
            </a:r>
          </a:p>
          <a:p>
            <a:pPr algn="ctr"/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[This Thesis]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BDA416C0-A30B-7543-8228-A7D1253C4A84}"/>
              </a:ext>
            </a:extLst>
          </p:cNvPr>
          <p:cNvSpPr/>
          <p:nvPr/>
        </p:nvSpPr>
        <p:spPr>
          <a:xfrm>
            <a:off x="5964659" y="3830279"/>
            <a:ext cx="4814177" cy="237025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Gap-Hamming Constructions</a:t>
            </a:r>
            <a:br>
              <a:rPr lang="en-US" sz="3200" b="1" dirty="0">
                <a:solidFill>
                  <a:schemeClr val="tx1"/>
                </a:solidFill>
              </a:rPr>
            </a:b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[This Thesis]</a:t>
            </a:r>
            <a:endParaRPr lang="en-US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57A224-6CCD-104B-8917-494B24353D44}"/>
              </a:ext>
            </a:extLst>
          </p:cNvPr>
          <p:cNvGrpSpPr/>
          <p:nvPr/>
        </p:nvGrpSpPr>
        <p:grpSpPr>
          <a:xfrm>
            <a:off x="8777820" y="2399634"/>
            <a:ext cx="3061229" cy="1531897"/>
            <a:chOff x="8674744" y="2912199"/>
            <a:chExt cx="3061229" cy="153189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A706B41-1F4D-BA44-9B8B-DC48C0882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78972" y1="66949" x2="89720" y2="95763"/>
                          <a14:foregroundMark x1="68224" y1="91949" x2="44393" y2="8389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74744" y="3002834"/>
              <a:ext cx="1306907" cy="1441262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3193CD1-4AAB-5245-BCB7-D51287830BEA}"/>
                </a:ext>
              </a:extLst>
            </p:cNvPr>
            <p:cNvGrpSpPr/>
            <p:nvPr/>
          </p:nvGrpSpPr>
          <p:grpSpPr>
            <a:xfrm>
              <a:off x="9704544" y="2912199"/>
              <a:ext cx="2031429" cy="1066824"/>
              <a:chOff x="8142535" y="2557879"/>
              <a:chExt cx="2031429" cy="106682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Cloud 15">
                    <a:extLst>
                      <a:ext uri="{FF2B5EF4-FFF2-40B4-BE49-F238E27FC236}">
                        <a16:creationId xmlns:a16="http://schemas.microsoft.com/office/drawing/2014/main" id="{C147BEB3-0CA5-B74A-AEAA-41B7D9B02C53}"/>
                      </a:ext>
                    </a:extLst>
                  </p:cNvPr>
                  <p:cNvSpPr/>
                  <p:nvPr/>
                </p:nvSpPr>
                <p:spPr>
                  <a:xfrm>
                    <a:off x="8640372" y="2557879"/>
                    <a:ext cx="1533592" cy="957579"/>
                  </a:xfrm>
                  <a:prstGeom prst="cloud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7" name="Cloud 146">
                    <a:extLst>
                      <a:ext uri="{FF2B5EF4-FFF2-40B4-BE49-F238E27FC236}">
                        <a16:creationId xmlns:a16="http://schemas.microsoft.com/office/drawing/2014/main" id="{D8B90192-E085-F041-A3B8-65F903DD34C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0372" y="2557879"/>
                    <a:ext cx="1533592" cy="957579"/>
                  </a:xfrm>
                  <a:prstGeom prst="cloud">
                    <a:avLst/>
                  </a:prstGeom>
                  <a:blipFill>
                    <a:blip r:embed="rId2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BA1BAE1C-5C4C-4146-8EF9-C76D3F1032F7}"/>
                  </a:ext>
                </a:extLst>
              </p:cNvPr>
              <p:cNvSpPr/>
              <p:nvPr/>
            </p:nvSpPr>
            <p:spPr>
              <a:xfrm>
                <a:off x="8400850" y="3296353"/>
                <a:ext cx="328350" cy="328350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B1596AB-7EA6-6E4C-AD59-0794BF978306}"/>
                  </a:ext>
                </a:extLst>
              </p:cNvPr>
              <p:cNvSpPr/>
              <p:nvPr/>
            </p:nvSpPr>
            <p:spPr>
              <a:xfrm>
                <a:off x="8142535" y="3036668"/>
                <a:ext cx="258315" cy="258315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3DB6E9E4-C2FD-B041-A6E6-EE6C41D319DF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21274692" flipH="1">
            <a:off x="734974" y="2262930"/>
            <a:ext cx="1463527" cy="1755152"/>
          </a:xfrm>
          <a:prstGeom prst="rect">
            <a:avLst/>
          </a:prstGeom>
        </p:spPr>
      </p:pic>
      <p:sp>
        <p:nvSpPr>
          <p:cNvPr id="22" name="Down Arrow 21">
            <a:extLst>
              <a:ext uri="{FF2B5EF4-FFF2-40B4-BE49-F238E27FC236}">
                <a16:creationId xmlns:a16="http://schemas.microsoft.com/office/drawing/2014/main" id="{4F3CAF5A-9532-E748-92AB-CAC8D0CBDEAB}"/>
              </a:ext>
            </a:extLst>
          </p:cNvPr>
          <p:cNvSpPr/>
          <p:nvPr/>
        </p:nvSpPr>
        <p:spPr>
          <a:xfrm rot="16200000">
            <a:off x="5455011" y="2250342"/>
            <a:ext cx="651164" cy="18565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70D3DF2-FABA-6F40-87C1-25B39565BB74}"/>
              </a:ext>
            </a:extLst>
          </p:cNvPr>
          <p:cNvGrpSpPr/>
          <p:nvPr/>
        </p:nvGrpSpPr>
        <p:grpSpPr>
          <a:xfrm>
            <a:off x="5358065" y="2775316"/>
            <a:ext cx="806563" cy="809048"/>
            <a:chOff x="5603365" y="4804169"/>
            <a:chExt cx="1185110" cy="1188762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48A2A47-32EF-BA48-9C52-B54E43CB33F1}"/>
                </a:ext>
              </a:extLst>
            </p:cNvPr>
            <p:cNvCxnSpPr/>
            <p:nvPr/>
          </p:nvCxnSpPr>
          <p:spPr>
            <a:xfrm>
              <a:off x="5603365" y="4807821"/>
              <a:ext cx="1185110" cy="1185110"/>
            </a:xfrm>
            <a:prstGeom prst="line">
              <a:avLst/>
            </a:prstGeom>
            <a:ln w="1270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AE61745-956B-9B4C-9E43-BED5F51352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3365" y="4804169"/>
              <a:ext cx="1185110" cy="1185110"/>
            </a:xfrm>
            <a:prstGeom prst="line">
              <a:avLst/>
            </a:prstGeom>
            <a:ln w="1270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1103AD8-DAC6-F34A-8286-112646EE09A4}"/>
              </a:ext>
            </a:extLst>
          </p:cNvPr>
          <p:cNvSpPr txBox="1"/>
          <p:nvPr/>
        </p:nvSpPr>
        <p:spPr>
          <a:xfrm>
            <a:off x="4310200" y="2197713"/>
            <a:ext cx="277300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[Hardt-Woodruff’13]</a:t>
            </a:r>
          </a:p>
        </p:txBody>
      </p:sp>
    </p:spTree>
    <p:extLst>
      <p:ext uri="{BB962C8B-B14F-4D97-AF65-F5344CB8AC3E}">
        <p14:creationId xmlns:p14="http://schemas.microsoft.com/office/powerpoint/2010/main" val="33956817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394F7-13C5-2D45-A043-8FFBB9DA3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FE3A179-3E3D-F641-8CFB-414AF3E53A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2436" y="1427087"/>
                <a:ext cx="10515600" cy="80735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Robust PPH family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for </a:t>
                </a:r>
                <a:r>
                  <a:rPr lang="en-US" i="1" dirty="0"/>
                  <a:t>two-input </a:t>
                </a:r>
                <a:r>
                  <a:rPr lang="en-US" dirty="0"/>
                  <a:t>predicate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FE3A179-3E3D-F641-8CFB-414AF3E53A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436" y="1427087"/>
                <a:ext cx="10515600" cy="807351"/>
              </a:xfrm>
              <a:blipFill>
                <a:blip r:embed="rId3"/>
                <a:stretch>
                  <a:fillRect l="-1206" t="-1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8151D276-A8AE-3F45-978B-0F879A51B328}"/>
              </a:ext>
            </a:extLst>
          </p:cNvPr>
          <p:cNvGrpSpPr/>
          <p:nvPr/>
        </p:nvGrpSpPr>
        <p:grpSpPr>
          <a:xfrm>
            <a:off x="2416544" y="3754327"/>
            <a:ext cx="2974115" cy="1533737"/>
            <a:chOff x="2416544" y="3444637"/>
            <a:chExt cx="2974115" cy="153373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A63BE63-A415-0448-BFB1-7685055707FB}"/>
                </a:ext>
              </a:extLst>
            </p:cNvPr>
            <p:cNvSpPr/>
            <p:nvPr/>
          </p:nvSpPr>
          <p:spPr>
            <a:xfrm>
              <a:off x="2416544" y="3444637"/>
              <a:ext cx="2974115" cy="1533737"/>
            </a:xfrm>
            <a:custGeom>
              <a:avLst/>
              <a:gdLst>
                <a:gd name="connsiteX0" fmla="*/ 0 w 3236685"/>
                <a:gd name="connsiteY0" fmla="*/ 29029 h 1669143"/>
                <a:gd name="connsiteX1" fmla="*/ 914400 w 3236685"/>
                <a:gd name="connsiteY1" fmla="*/ 1669143 h 1669143"/>
                <a:gd name="connsiteX2" fmla="*/ 2380343 w 3236685"/>
                <a:gd name="connsiteY2" fmla="*/ 1669143 h 1669143"/>
                <a:gd name="connsiteX3" fmla="*/ 3236685 w 3236685"/>
                <a:gd name="connsiteY3" fmla="*/ 0 h 1669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6685" h="1669143">
                  <a:moveTo>
                    <a:pt x="0" y="29029"/>
                  </a:moveTo>
                  <a:lnTo>
                    <a:pt x="914400" y="1669143"/>
                  </a:lnTo>
                  <a:lnTo>
                    <a:pt x="2380343" y="1669143"/>
                  </a:lnTo>
                  <a:lnTo>
                    <a:pt x="3236685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0BBAD9F2-108E-4D42-AECC-87B593A6ACE7}"/>
                </a:ext>
              </a:extLst>
            </p:cNvPr>
            <p:cNvSpPr/>
            <p:nvPr/>
          </p:nvSpPr>
          <p:spPr>
            <a:xfrm>
              <a:off x="3731725" y="3984664"/>
              <a:ext cx="343749" cy="54646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20A9C9-94C4-C248-B8AB-BE341FB9F19B}"/>
                  </a:ext>
                </a:extLst>
              </p:cNvPr>
              <p:cNvSpPr txBox="1"/>
              <p:nvPr/>
            </p:nvSpPr>
            <p:spPr>
              <a:xfrm>
                <a:off x="3400458" y="2892564"/>
                <a:ext cx="1037790" cy="537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bits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20A9C9-94C4-C248-B8AB-BE341FB9F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0458" y="2892564"/>
                <a:ext cx="1037790" cy="537336"/>
              </a:xfrm>
              <a:prstGeom prst="rect">
                <a:avLst/>
              </a:prstGeom>
              <a:blipFill>
                <a:blip r:embed="rId4"/>
                <a:stretch>
                  <a:fillRect t="-16667" r="-21951" b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C64E5C-94D8-E44B-916A-925B75108C32}"/>
                  </a:ext>
                </a:extLst>
              </p:cNvPr>
              <p:cNvSpPr/>
              <p:nvPr/>
            </p:nvSpPr>
            <p:spPr>
              <a:xfrm>
                <a:off x="3252416" y="5289841"/>
                <a:ext cx="1327304" cy="38746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C64E5C-94D8-E44B-916A-925B75108C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416" y="5289841"/>
                <a:ext cx="1327304" cy="387465"/>
              </a:xfrm>
              <a:prstGeom prst="rect">
                <a:avLst/>
              </a:prstGeom>
              <a:blipFill>
                <a:blip r:embed="rId5"/>
                <a:stretch>
                  <a:fillRect t="-15625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7769576-5B00-C442-AC7C-35B14893F0BF}"/>
                  </a:ext>
                </a:extLst>
              </p:cNvPr>
              <p:cNvSpPr txBox="1"/>
              <p:nvPr/>
            </p:nvSpPr>
            <p:spPr>
              <a:xfrm>
                <a:off x="1160871" y="5229419"/>
                <a:ext cx="20789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𝐸𝑣𝑎𝑙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200" b="0" i="0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7769576-5B00-C442-AC7C-35B14893F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871" y="5229419"/>
                <a:ext cx="2078902" cy="584775"/>
              </a:xfrm>
              <a:prstGeom prst="rect">
                <a:avLst/>
              </a:prstGeom>
              <a:blipFill>
                <a:blip r:embed="rId6"/>
                <a:stretch>
                  <a:fillRect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4692B93-6F30-1849-8CBA-1E25C8A4E16C}"/>
                  </a:ext>
                </a:extLst>
              </p:cNvPr>
              <p:cNvSpPr/>
              <p:nvPr/>
            </p:nvSpPr>
            <p:spPr>
              <a:xfrm>
                <a:off x="6690070" y="5302980"/>
                <a:ext cx="1332294" cy="38746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4692B93-6F30-1849-8CBA-1E25C8A4E1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070" y="5302980"/>
                <a:ext cx="1332294" cy="387465"/>
              </a:xfrm>
              <a:prstGeom prst="rect">
                <a:avLst/>
              </a:prstGeom>
              <a:blipFill>
                <a:blip r:embed="rId7"/>
                <a:stretch>
                  <a:fillRect t="-15625" b="-5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17852E4-600C-6D4F-A6D7-433F1A90588E}"/>
                  </a:ext>
                </a:extLst>
              </p:cNvPr>
              <p:cNvSpPr txBox="1"/>
              <p:nvPr/>
            </p:nvSpPr>
            <p:spPr>
              <a:xfrm>
                <a:off x="8712396" y="5229419"/>
                <a:ext cx="411251" cy="537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17852E4-600C-6D4F-A6D7-433F1A905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396" y="5229419"/>
                <a:ext cx="411251" cy="537336"/>
              </a:xfrm>
              <a:prstGeom prst="rect">
                <a:avLst/>
              </a:prstGeom>
              <a:blipFill>
                <a:blip r:embed="rId8"/>
                <a:stretch>
                  <a:fillRect l="-15152" r="-15152" b="-3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423988-005C-604E-B2D5-236348C6E413}"/>
                  </a:ext>
                </a:extLst>
              </p:cNvPr>
              <p:cNvSpPr txBox="1"/>
              <p:nvPr/>
            </p:nvSpPr>
            <p:spPr>
              <a:xfrm>
                <a:off x="5418349" y="5218423"/>
                <a:ext cx="331711" cy="537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423988-005C-604E-B2D5-236348C6E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349" y="5218423"/>
                <a:ext cx="331711" cy="5373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37AFC9-35DF-EA4F-B0BC-5948AADF9E83}"/>
              </a:ext>
            </a:extLst>
          </p:cNvPr>
          <p:cNvCxnSpPr>
            <a:cxnSpLocks/>
          </p:cNvCxnSpPr>
          <p:nvPr/>
        </p:nvCxnSpPr>
        <p:spPr>
          <a:xfrm>
            <a:off x="9206378" y="5440925"/>
            <a:ext cx="627721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213075-9ED7-DA4C-A6BA-73F35FEDD181}"/>
                  </a:ext>
                </a:extLst>
              </p:cNvPr>
              <p:cNvSpPr txBox="1"/>
              <p:nvPr/>
            </p:nvSpPr>
            <p:spPr>
              <a:xfrm>
                <a:off x="9987579" y="5172257"/>
                <a:ext cx="1041679" cy="537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{0,1}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213075-9ED7-DA4C-A6BA-73F35FEDD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7579" y="5172257"/>
                <a:ext cx="1041679" cy="537336"/>
              </a:xfrm>
              <a:prstGeom prst="rect">
                <a:avLst/>
              </a:prstGeom>
              <a:blipFill>
                <a:blip r:embed="rId10"/>
                <a:stretch>
                  <a:fillRect l="-8434" r="-9639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9BCDC5A9-7E37-2843-98D8-4343F29EEB19}"/>
              </a:ext>
            </a:extLst>
          </p:cNvPr>
          <p:cNvSpPr txBox="1"/>
          <p:nvPr/>
        </p:nvSpPr>
        <p:spPr>
          <a:xfrm>
            <a:off x="6117516" y="4567584"/>
            <a:ext cx="60" cy="2545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F62EF82C-2375-AB48-8247-3A2B6D0D82DD}"/>
              </a:ext>
            </a:extLst>
          </p:cNvPr>
          <p:cNvSpPr/>
          <p:nvPr/>
        </p:nvSpPr>
        <p:spPr>
          <a:xfrm>
            <a:off x="5824363" y="3778141"/>
            <a:ext cx="2974115" cy="1533737"/>
          </a:xfrm>
          <a:custGeom>
            <a:avLst/>
            <a:gdLst>
              <a:gd name="connsiteX0" fmla="*/ 0 w 3236685"/>
              <a:gd name="connsiteY0" fmla="*/ 29029 h 1669143"/>
              <a:gd name="connsiteX1" fmla="*/ 914400 w 3236685"/>
              <a:gd name="connsiteY1" fmla="*/ 1669143 h 1669143"/>
              <a:gd name="connsiteX2" fmla="*/ 2380343 w 3236685"/>
              <a:gd name="connsiteY2" fmla="*/ 1669143 h 1669143"/>
              <a:gd name="connsiteX3" fmla="*/ 3236685 w 3236685"/>
              <a:gd name="connsiteY3" fmla="*/ 0 h 16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6685" h="1669143">
                <a:moveTo>
                  <a:pt x="0" y="29029"/>
                </a:moveTo>
                <a:lnTo>
                  <a:pt x="914400" y="1669143"/>
                </a:lnTo>
                <a:lnTo>
                  <a:pt x="2380343" y="1669143"/>
                </a:lnTo>
                <a:lnTo>
                  <a:pt x="3236685" y="0"/>
                </a:lnTo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8FCC883-B041-1A41-A56F-5DCBF472A18A}"/>
                  </a:ext>
                </a:extLst>
              </p:cNvPr>
              <p:cNvSpPr/>
              <p:nvPr/>
            </p:nvSpPr>
            <p:spPr>
              <a:xfrm>
                <a:off x="2434455" y="3405551"/>
                <a:ext cx="2969797" cy="3874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8FCC883-B041-1A41-A56F-5DCBF472A1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4455" y="3405551"/>
                <a:ext cx="2969797" cy="387466"/>
              </a:xfrm>
              <a:prstGeom prst="rect">
                <a:avLst/>
              </a:prstGeom>
              <a:blipFill>
                <a:blip r:embed="rId11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084082-1304-A645-A042-E4438133FD57}"/>
                  </a:ext>
                </a:extLst>
              </p:cNvPr>
              <p:cNvSpPr/>
              <p:nvPr/>
            </p:nvSpPr>
            <p:spPr>
              <a:xfrm>
                <a:off x="5825781" y="3405551"/>
                <a:ext cx="2969797" cy="3874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084082-1304-A645-A042-E4438133FD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781" y="3405551"/>
                <a:ext cx="2969797" cy="387466"/>
              </a:xfrm>
              <a:prstGeom prst="rect">
                <a:avLst/>
              </a:prstGeom>
              <a:blipFill>
                <a:blip r:embed="rId12"/>
                <a:stretch>
                  <a:fillRect t="-15152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BC972D35-8F6F-0548-8335-FE3BD4D8405C}"/>
              </a:ext>
            </a:extLst>
          </p:cNvPr>
          <p:cNvGrpSpPr/>
          <p:nvPr/>
        </p:nvGrpSpPr>
        <p:grpSpPr>
          <a:xfrm>
            <a:off x="1906486" y="3330615"/>
            <a:ext cx="9124642" cy="564596"/>
            <a:chOff x="1906486" y="3020925"/>
            <a:chExt cx="9124642" cy="564596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C55C9D0-E1FF-714C-9E00-C7FB6A63D72D}"/>
                </a:ext>
              </a:extLst>
            </p:cNvPr>
            <p:cNvCxnSpPr>
              <a:cxnSpLocks/>
            </p:cNvCxnSpPr>
            <p:nvPr/>
          </p:nvCxnSpPr>
          <p:spPr>
            <a:xfrm>
              <a:off x="9208247" y="3316853"/>
              <a:ext cx="627721" cy="0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7139E30-9815-E946-A186-734714BAC1D6}"/>
                    </a:ext>
                  </a:extLst>
                </p:cNvPr>
                <p:cNvSpPr txBox="1"/>
                <p:nvPr/>
              </p:nvSpPr>
              <p:spPr>
                <a:xfrm>
                  <a:off x="9989449" y="3048185"/>
                  <a:ext cx="1041679" cy="5373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{0,1}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CC78C91-340F-AC42-8BAE-8F275F4372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9449" y="3048185"/>
                  <a:ext cx="1041679" cy="537336"/>
                </a:xfrm>
                <a:prstGeom prst="rect">
                  <a:avLst/>
                </a:prstGeom>
                <a:blipFill>
                  <a:blip r:embed="rId13"/>
                  <a:stretch>
                    <a:fillRect l="-8434" r="-8434" b="-309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D44E2C0-D241-C34D-85E6-5CC718877CCD}"/>
                    </a:ext>
                  </a:extLst>
                </p:cNvPr>
                <p:cNvSpPr txBox="1"/>
                <p:nvPr/>
              </p:nvSpPr>
              <p:spPr>
                <a:xfrm>
                  <a:off x="1906486" y="3020927"/>
                  <a:ext cx="527969" cy="5373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a14:m>
                  <a:r>
                    <a:rPr lang="en-US" sz="3200" dirty="0"/>
                    <a:t>(</a:t>
                  </a: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17F3952-532E-FF4B-A1C7-690FD5FFA5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6486" y="3020927"/>
                  <a:ext cx="527969" cy="537336"/>
                </a:xfrm>
                <a:prstGeom prst="rect">
                  <a:avLst/>
                </a:prstGeom>
                <a:blipFill>
                  <a:blip r:embed="rId14"/>
                  <a:stretch>
                    <a:fillRect l="-6977" t="-13953" r="-32558" b="-418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8D5BE03-8A41-F642-A7E1-3CDEBFA3C537}"/>
                    </a:ext>
                  </a:extLst>
                </p:cNvPr>
                <p:cNvSpPr txBox="1"/>
                <p:nvPr/>
              </p:nvSpPr>
              <p:spPr>
                <a:xfrm>
                  <a:off x="8796996" y="3020925"/>
                  <a:ext cx="411251" cy="5373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4DAF889-896D-8643-8CAA-0484037FF7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6996" y="3020925"/>
                  <a:ext cx="411251" cy="537336"/>
                </a:xfrm>
                <a:prstGeom prst="rect">
                  <a:avLst/>
                </a:prstGeom>
                <a:blipFill>
                  <a:blip r:embed="rId15"/>
                  <a:stretch>
                    <a:fillRect l="-18182" r="-15152" b="-302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28350A-18B0-AE42-8676-434959DF5D32}"/>
                    </a:ext>
                  </a:extLst>
                </p:cNvPr>
                <p:cNvSpPr txBox="1"/>
                <p:nvPr/>
              </p:nvSpPr>
              <p:spPr>
                <a:xfrm>
                  <a:off x="5417847" y="3020925"/>
                  <a:ext cx="331711" cy="5373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FF1FD93-F83E-7A43-B2AA-49AAA7E768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7847" y="3020925"/>
                  <a:ext cx="331711" cy="53733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Down Arrow 27">
            <a:extLst>
              <a:ext uri="{FF2B5EF4-FFF2-40B4-BE49-F238E27FC236}">
                <a16:creationId xmlns:a16="http://schemas.microsoft.com/office/drawing/2014/main" id="{8DED7087-989E-2542-AEDB-1E6564A42CE6}"/>
              </a:ext>
            </a:extLst>
          </p:cNvPr>
          <p:cNvSpPr/>
          <p:nvPr/>
        </p:nvSpPr>
        <p:spPr>
          <a:xfrm>
            <a:off x="7138805" y="4309167"/>
            <a:ext cx="343749" cy="5464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5D62ED3-DFC5-6846-92CF-FA1A76EAD2FD}"/>
                  </a:ext>
                </a:extLst>
              </p:cNvPr>
              <p:cNvSpPr txBox="1"/>
              <p:nvPr/>
            </p:nvSpPr>
            <p:spPr>
              <a:xfrm>
                <a:off x="3300296" y="5677000"/>
                <a:ext cx="1137952" cy="537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200" dirty="0"/>
                  <a:t> bits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5D62ED3-DFC5-6846-92CF-FA1A76EAD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296" y="5677000"/>
                <a:ext cx="1137952" cy="537336"/>
              </a:xfrm>
              <a:prstGeom prst="rect">
                <a:avLst/>
              </a:prstGeom>
              <a:blipFill>
                <a:blip r:embed="rId17"/>
                <a:stretch>
                  <a:fillRect t="-13953" r="-21111" b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C2E6AF6F-7465-144F-AE84-8AD6EFDA09D8}"/>
              </a:ext>
            </a:extLst>
          </p:cNvPr>
          <p:cNvSpPr txBox="1"/>
          <p:nvPr/>
        </p:nvSpPr>
        <p:spPr>
          <a:xfrm>
            <a:off x="4976621" y="6254166"/>
            <a:ext cx="2010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and </a:t>
            </a:r>
            <a:r>
              <a:rPr lang="en-US" sz="3200" b="1" dirty="0"/>
              <a:t>robust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7818B015-2230-2547-B93C-8326BA88B316}"/>
                  </a:ext>
                </a:extLst>
              </p:cNvPr>
              <p:cNvSpPr/>
              <p:nvPr/>
            </p:nvSpPr>
            <p:spPr>
              <a:xfrm>
                <a:off x="4325544" y="2082184"/>
                <a:ext cx="3509385" cy="811794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𝑆𝑎𝑚𝑝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7818B015-2230-2547-B93C-8326BA88B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544" y="2082184"/>
                <a:ext cx="3509385" cy="811794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374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/>
      <p:bldP spid="13" grpId="0" animBg="1"/>
      <p:bldP spid="14" grpId="0"/>
      <p:bldP spid="15" grpId="0"/>
      <p:bldP spid="17" grpId="0"/>
      <p:bldP spid="19" grpId="0" animBg="1"/>
      <p:bldP spid="20" grpId="0" animBg="1"/>
      <p:bldP spid="21" grpId="0" animBg="1"/>
      <p:bldP spid="28" grpId="0" animBg="1"/>
      <p:bldP spid="29" grpId="0"/>
      <p:bldP spid="30" grpId="0"/>
      <p:bldP spid="3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693A1-60E1-B548-8F92-D67F1FB8D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949"/>
            <a:ext cx="10515600" cy="1325563"/>
          </a:xfrm>
        </p:spPr>
        <p:txBody>
          <a:bodyPr/>
          <a:lstStyle/>
          <a:p>
            <a:r>
              <a:rPr lang="en-US" dirty="0"/>
              <a:t>Primary Notion of Robustness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339B56-CE4E-4B40-807F-69BB3F996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729" l="0" r="99533">
                        <a14:foregroundMark x1="17757" y1="69492" x2="26168" y2="88983"/>
                        <a14:foregroundMark x1="26168" y1="88983" x2="84112" y2="88983"/>
                        <a14:foregroundMark x1="19626" y1="61017" x2="19626" y2="610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47624" y="2431632"/>
            <a:ext cx="1579556" cy="17419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2741EAC1-A700-A14C-9D2F-701F64EC6773}"/>
                  </a:ext>
                </a:extLst>
              </p:cNvPr>
              <p:cNvSpPr/>
              <p:nvPr/>
            </p:nvSpPr>
            <p:spPr>
              <a:xfrm>
                <a:off x="568990" y="2729400"/>
                <a:ext cx="3060703" cy="1146405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Challenger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𝑆𝑎𝑚𝑝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2741EAC1-A700-A14C-9D2F-701F64EC67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90" y="2729400"/>
                <a:ext cx="3060703" cy="1146405"/>
              </a:xfrm>
              <a:prstGeom prst="roundRect">
                <a:avLst/>
              </a:prstGeom>
              <a:blipFill>
                <a:blip r:embed="rId5"/>
                <a:stretch>
                  <a:fillRect t="-4348" b="-3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5651E040-5383-524F-9531-3364EE64FF84}"/>
              </a:ext>
            </a:extLst>
          </p:cNvPr>
          <p:cNvGrpSpPr/>
          <p:nvPr/>
        </p:nvGrpSpPr>
        <p:grpSpPr>
          <a:xfrm>
            <a:off x="3629693" y="2838604"/>
            <a:ext cx="1770982" cy="523220"/>
            <a:chOff x="3629693" y="5222209"/>
            <a:chExt cx="1770982" cy="523220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703CBDF-EC61-AA4D-AD50-67A2C0B28DB3}"/>
                </a:ext>
              </a:extLst>
            </p:cNvPr>
            <p:cNvCxnSpPr>
              <a:cxnSpLocks/>
            </p:cNvCxnSpPr>
            <p:nvPr/>
          </p:nvCxnSpPr>
          <p:spPr>
            <a:xfrm>
              <a:off x="3629693" y="5686207"/>
              <a:ext cx="1770982" cy="0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63AFE5C-2359-1247-A75E-28E2743A7C6D}"/>
                    </a:ext>
                  </a:extLst>
                </p:cNvPr>
                <p:cNvSpPr txBox="1"/>
                <p:nvPr/>
              </p:nvSpPr>
              <p:spPr>
                <a:xfrm>
                  <a:off x="4100927" y="5222209"/>
                  <a:ext cx="47134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63AFE5C-2359-1247-A75E-28E2743A7C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0927" y="5222209"/>
                  <a:ext cx="471347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EAB410-E57A-1848-A9F3-C263602BB444}"/>
              </a:ext>
            </a:extLst>
          </p:cNvPr>
          <p:cNvCxnSpPr>
            <a:cxnSpLocks/>
          </p:cNvCxnSpPr>
          <p:nvPr/>
        </p:nvCxnSpPr>
        <p:spPr>
          <a:xfrm>
            <a:off x="6927180" y="3292699"/>
            <a:ext cx="781050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ED8086F-6A4B-4042-8117-055090C9AD86}"/>
                  </a:ext>
                </a:extLst>
              </p:cNvPr>
              <p:cNvSpPr txBox="1"/>
              <p:nvPr/>
            </p:nvSpPr>
            <p:spPr>
              <a:xfrm>
                <a:off x="8848726" y="2877227"/>
                <a:ext cx="17174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 err="1"/>
                  <a:t>s.t.</a:t>
                </a:r>
                <a:endParaRPr lang="en-US" sz="28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ED8086F-6A4B-4042-8117-055090C9A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726" y="2877227"/>
                <a:ext cx="1717426" cy="523220"/>
              </a:xfrm>
              <a:prstGeom prst="rect">
                <a:avLst/>
              </a:prstGeom>
              <a:blipFill>
                <a:blip r:embed="rId10"/>
                <a:stretch>
                  <a:fillRect l="-4412" t="-11905" r="-220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D90DEA2-866A-7C4E-BF3B-F833C89AAF33}"/>
                  </a:ext>
                </a:extLst>
              </p:cNvPr>
              <p:cNvSpPr/>
              <p:nvPr/>
            </p:nvSpPr>
            <p:spPr>
              <a:xfrm>
                <a:off x="6803665" y="3398007"/>
                <a:ext cx="5388335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𝐸𝑣𝑎𝑙</m:t>
                      </m:r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1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800" b="1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8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D90DEA2-866A-7C4E-BF3B-F833C89AA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665" y="3398007"/>
                <a:ext cx="5388335" cy="57868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9040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15507E1C-4FB4-5B4C-90F0-F98BC9856215}"/>
              </a:ext>
            </a:extLst>
          </p:cNvPr>
          <p:cNvSpPr/>
          <p:nvPr/>
        </p:nvSpPr>
        <p:spPr>
          <a:xfrm>
            <a:off x="2793640" y="1516772"/>
            <a:ext cx="2447250" cy="24472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F314871-3689-834B-AE1D-CA5F8A12EC1D}"/>
              </a:ext>
            </a:extLst>
          </p:cNvPr>
          <p:cNvSpPr/>
          <p:nvPr/>
        </p:nvSpPr>
        <p:spPr>
          <a:xfrm>
            <a:off x="6632519" y="1514316"/>
            <a:ext cx="2447250" cy="24472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B918E40-D4DB-B84F-8B56-3BA6FDE61934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4882499" y="3605631"/>
            <a:ext cx="1002327" cy="387893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704A05-D53A-3943-92DE-2E6659295F2A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5884826" y="3603175"/>
            <a:ext cx="1106084" cy="390349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7ECC1FC-C53B-9343-9D04-E1EBF2717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268" y="1996839"/>
            <a:ext cx="1509279" cy="15092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7170D9-CF06-D84D-883F-068708A9BA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02" t="19636" r="27354" b="8048"/>
          <a:stretch/>
        </p:blipFill>
        <p:spPr>
          <a:xfrm>
            <a:off x="7329749" y="1996839"/>
            <a:ext cx="1052790" cy="1509279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656726C-6A9D-414A-8A25-FB1AD084C4AB}"/>
              </a:ext>
            </a:extLst>
          </p:cNvPr>
          <p:cNvSpPr/>
          <p:nvPr/>
        </p:nvSpPr>
        <p:spPr>
          <a:xfrm>
            <a:off x="1447222" y="324184"/>
            <a:ext cx="10007374" cy="1053463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Gap-Hamming Preserving Hash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EBD1EC8-EA29-E141-8637-FDEB1B3D07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78972" y1="66949" x2="89720" y2="95763"/>
                        <a14:foregroundMark x1="68224" y1="91949" x2="44393" y2="838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06983" y="4602787"/>
            <a:ext cx="1306907" cy="144126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62D7BA0-CF4F-9D42-BA4C-32597119CDD2}"/>
              </a:ext>
            </a:extLst>
          </p:cNvPr>
          <p:cNvGrpSpPr/>
          <p:nvPr/>
        </p:nvGrpSpPr>
        <p:grpSpPr>
          <a:xfrm>
            <a:off x="10323632" y="3588411"/>
            <a:ext cx="1533592" cy="1444685"/>
            <a:chOff x="8640372" y="2557879"/>
            <a:chExt cx="1533592" cy="14446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loud 24">
                  <a:extLst>
                    <a:ext uri="{FF2B5EF4-FFF2-40B4-BE49-F238E27FC236}">
                      <a16:creationId xmlns:a16="http://schemas.microsoft.com/office/drawing/2014/main" id="{EEC2CB4C-ADD7-4E45-874C-677F16B7EA6A}"/>
                    </a:ext>
                  </a:extLst>
                </p:cNvPr>
                <p:cNvSpPr/>
                <p:nvPr/>
              </p:nvSpPr>
              <p:spPr>
                <a:xfrm>
                  <a:off x="8640372" y="2557879"/>
                  <a:ext cx="1533592" cy="957579"/>
                </a:xfrm>
                <a:prstGeom prst="cloud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7" name="Cloud 146">
                  <a:extLst>
                    <a:ext uri="{FF2B5EF4-FFF2-40B4-BE49-F238E27FC236}">
                      <a16:creationId xmlns:a16="http://schemas.microsoft.com/office/drawing/2014/main" id="{D8B90192-E085-F041-A3B8-65F903DD34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0372" y="2557879"/>
                  <a:ext cx="1533592" cy="957579"/>
                </a:xfrm>
                <a:prstGeom prst="cloud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599C313-A2B4-CF4C-948B-A5A5C77CA043}"/>
                </a:ext>
              </a:extLst>
            </p:cNvPr>
            <p:cNvSpPr/>
            <p:nvPr/>
          </p:nvSpPr>
          <p:spPr>
            <a:xfrm>
              <a:off x="9011533" y="3534015"/>
              <a:ext cx="328350" cy="328350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51E8BE2-36DC-B343-A236-E58A6E906D60}"/>
                </a:ext>
              </a:extLst>
            </p:cNvPr>
            <p:cNvSpPr/>
            <p:nvPr/>
          </p:nvSpPr>
          <p:spPr>
            <a:xfrm>
              <a:off x="8731048" y="3744249"/>
              <a:ext cx="258315" cy="258315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FDC93BD3-976D-9D4B-ACD9-259D1A272F42}"/>
                  </a:ext>
                </a:extLst>
              </p:cNvPr>
              <p:cNvSpPr/>
              <p:nvPr/>
            </p:nvSpPr>
            <p:spPr>
              <a:xfrm>
                <a:off x="231909" y="3062172"/>
                <a:ext cx="3197091" cy="665703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Compress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FDC93BD3-976D-9D4B-ACD9-259D1A272F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09" y="3062172"/>
                <a:ext cx="3197091" cy="665703"/>
              </a:xfrm>
              <a:prstGeom prst="round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AD195CE-5117-5C41-BC3A-FB90471D690C}"/>
              </a:ext>
            </a:extLst>
          </p:cNvPr>
          <p:cNvSpPr/>
          <p:nvPr/>
        </p:nvSpPr>
        <p:spPr>
          <a:xfrm>
            <a:off x="178852" y="1708857"/>
            <a:ext cx="3772055" cy="99437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254000" dist="63500" dir="29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CLOSE vs FAR Hamming Distance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33872BD-D925-2546-B01A-07C5DA35039A}"/>
              </a:ext>
            </a:extLst>
          </p:cNvPr>
          <p:cNvSpPr/>
          <p:nvPr/>
        </p:nvSpPr>
        <p:spPr>
          <a:xfrm>
            <a:off x="8688092" y="2416241"/>
            <a:ext cx="3197091" cy="66570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254000" dist="63500" dir="29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Adaptive</a:t>
            </a:r>
          </a:p>
        </p:txBody>
      </p:sp>
    </p:spTree>
    <p:extLst>
      <p:ext uri="{BB962C8B-B14F-4D97-AF65-F5344CB8AC3E}">
        <p14:creationId xmlns:p14="http://schemas.microsoft.com/office/powerpoint/2010/main" val="2336967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06E5B12-21B2-6946-88C7-9783BB29BE4D}"/>
              </a:ext>
            </a:extLst>
          </p:cNvPr>
          <p:cNvSpPr txBox="1"/>
          <p:nvPr/>
        </p:nvSpPr>
        <p:spPr>
          <a:xfrm>
            <a:off x="188947" y="300472"/>
            <a:ext cx="261642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3">
                    <a:lumMod val="50000"/>
                  </a:schemeClr>
                </a:solidFill>
              </a:rPr>
              <a:t>Functionality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B03EDF-2A17-9C40-9A9D-B15EE09C3996}"/>
              </a:ext>
            </a:extLst>
          </p:cNvPr>
          <p:cNvSpPr txBox="1"/>
          <p:nvPr/>
        </p:nvSpPr>
        <p:spPr>
          <a:xfrm>
            <a:off x="9195966" y="448488"/>
            <a:ext cx="169148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Security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FE6927-B306-694D-994B-802F402E2952}"/>
              </a:ext>
            </a:extLst>
          </p:cNvPr>
          <p:cNvSpPr txBox="1"/>
          <p:nvPr/>
        </p:nvSpPr>
        <p:spPr>
          <a:xfrm>
            <a:off x="6907149" y="5831701"/>
            <a:ext cx="151644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Privacy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1544EEA-F82A-A945-90E9-8F88D6EE66EA}"/>
              </a:ext>
            </a:extLst>
          </p:cNvPr>
          <p:cNvGrpSpPr/>
          <p:nvPr/>
        </p:nvGrpSpPr>
        <p:grpSpPr>
          <a:xfrm>
            <a:off x="2357913" y="425950"/>
            <a:ext cx="6986014" cy="5990526"/>
            <a:chOff x="2071914" y="226697"/>
            <a:chExt cx="7518775" cy="644737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C6CDF80-AA60-E145-A05E-7925FFB8DAC5}"/>
                </a:ext>
              </a:extLst>
            </p:cNvPr>
            <p:cNvSpPr/>
            <p:nvPr/>
          </p:nvSpPr>
          <p:spPr>
            <a:xfrm>
              <a:off x="2071914" y="229634"/>
              <a:ext cx="2927131" cy="292713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6EACDB9-F605-B04A-B255-23D38D563934}"/>
                </a:ext>
              </a:extLst>
            </p:cNvPr>
            <p:cNvSpPr/>
            <p:nvPr/>
          </p:nvSpPr>
          <p:spPr>
            <a:xfrm>
              <a:off x="6663558" y="226697"/>
              <a:ext cx="2927131" cy="292713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29C79B4-6CD3-D84C-A5F3-A00DA9A529AA}"/>
                </a:ext>
              </a:extLst>
            </p:cNvPr>
            <p:cNvSpPr/>
            <p:nvPr/>
          </p:nvSpPr>
          <p:spPr>
            <a:xfrm>
              <a:off x="4346027" y="3746936"/>
              <a:ext cx="2927131" cy="292713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656D062-EEF0-5145-9479-0ED94A736138}"/>
                </a:ext>
              </a:extLst>
            </p:cNvPr>
            <p:cNvCxnSpPr>
              <a:cxnSpLocks/>
              <a:stCxn id="4" idx="5"/>
            </p:cNvCxnSpPr>
            <p:nvPr/>
          </p:nvCxnSpPr>
          <p:spPr>
            <a:xfrm>
              <a:off x="4570377" y="2728097"/>
              <a:ext cx="1198873" cy="463955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DC1E14B-2828-3042-89A7-1B163E5F20F0}"/>
                </a:ext>
              </a:extLst>
            </p:cNvPr>
            <p:cNvCxnSpPr>
              <a:cxnSpLocks/>
              <a:endCxn id="5" idx="3"/>
            </p:cNvCxnSpPr>
            <p:nvPr/>
          </p:nvCxnSpPr>
          <p:spPr>
            <a:xfrm flipV="1">
              <a:off x="5809592" y="2725160"/>
              <a:ext cx="1282634" cy="42866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588626F-783F-8F42-B044-7C985AB405F9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5809593" y="3153828"/>
              <a:ext cx="0" cy="593108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37A1431-A165-2649-BB81-6814C69CF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3493" y="803838"/>
              <a:ext cx="1805233" cy="1805233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FB721DB-CA8F-3048-A319-E1EE32CDC7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202" t="19636" r="27354" b="8048"/>
            <a:stretch/>
          </p:blipFill>
          <p:spPr>
            <a:xfrm>
              <a:off x="7497508" y="803838"/>
              <a:ext cx="1259231" cy="1805233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C75FD3A-7A5C-F040-B558-9033446FFF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252" t="15105" r="19796"/>
            <a:stretch/>
          </p:blipFill>
          <p:spPr>
            <a:xfrm>
              <a:off x="4977335" y="4139198"/>
              <a:ext cx="1664513" cy="2142605"/>
            </a:xfrm>
            <a:prstGeom prst="rect">
              <a:avLst/>
            </a:prstGeom>
          </p:spPr>
        </p:pic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46674FF-A51B-274D-8F02-D22E81037BBB}"/>
              </a:ext>
            </a:extLst>
          </p:cNvPr>
          <p:cNvSpPr/>
          <p:nvPr/>
        </p:nvSpPr>
        <p:spPr>
          <a:xfrm>
            <a:off x="4812692" y="300472"/>
            <a:ext cx="2241757" cy="780982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Hashing</a:t>
            </a:r>
          </a:p>
        </p:txBody>
      </p:sp>
    </p:spTree>
    <p:extLst>
      <p:ext uri="{BB962C8B-B14F-4D97-AF65-F5344CB8AC3E}">
        <p14:creationId xmlns:p14="http://schemas.microsoft.com/office/powerpoint/2010/main" val="4147055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86">
                <a:extLst>
                  <a:ext uri="{FF2B5EF4-FFF2-40B4-BE49-F238E27FC236}">
                    <a16:creationId xmlns:a16="http://schemas.microsoft.com/office/drawing/2014/main" id="{A7C33D06-F82A-434A-B726-A7BB4D418A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1217" y="1532915"/>
                <a:ext cx="10515600" cy="9003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’)</m:t>
                    </m:r>
                  </m:oMath>
                </a14:m>
                <a:r>
                  <a:rPr lang="en-US" dirty="0"/>
                  <a:t> be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Gap-Hamming Predicate</a:t>
                </a:r>
              </a:p>
            </p:txBody>
          </p:sp>
        </mc:Choice>
        <mc:Fallback xmlns="">
          <p:sp>
            <p:nvSpPr>
              <p:cNvPr id="92" name="Content Placeholder 86">
                <a:extLst>
                  <a:ext uri="{FF2B5EF4-FFF2-40B4-BE49-F238E27FC236}">
                    <a16:creationId xmlns:a16="http://schemas.microsoft.com/office/drawing/2014/main" id="{A7C33D06-F82A-434A-B726-A7BB4D418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17" y="1532915"/>
                <a:ext cx="10515600" cy="900322"/>
              </a:xfrm>
              <a:prstGeom prst="rect">
                <a:avLst/>
              </a:prstGeom>
              <a:blipFill>
                <a:blip r:embed="rId3"/>
                <a:stretch>
                  <a:fillRect l="-1206" t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86">
                <a:extLst>
                  <a:ext uri="{FF2B5EF4-FFF2-40B4-BE49-F238E27FC236}">
                    <a16:creationId xmlns:a16="http://schemas.microsoft.com/office/drawing/2014/main" id="{A6AB42E3-C84B-8A49-8615-35C7690612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82883" y="4089448"/>
                <a:ext cx="1564704" cy="4204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err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 err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dirty="0" err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′)=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3" name="Content Placeholder 86">
                <a:extLst>
                  <a:ext uri="{FF2B5EF4-FFF2-40B4-BE49-F238E27FC236}">
                    <a16:creationId xmlns:a16="http://schemas.microsoft.com/office/drawing/2014/main" id="{A6AB42E3-C84B-8A49-8615-35C769061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883" y="4089448"/>
                <a:ext cx="1564704" cy="420424"/>
              </a:xfrm>
              <a:prstGeom prst="rect">
                <a:avLst/>
              </a:prstGeom>
              <a:blipFill>
                <a:blip r:embed="rId4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Left Brace 93">
            <a:extLst>
              <a:ext uri="{FF2B5EF4-FFF2-40B4-BE49-F238E27FC236}">
                <a16:creationId xmlns:a16="http://schemas.microsoft.com/office/drawing/2014/main" id="{9603B5C1-E54E-504D-9F9D-FD864EBA44FB}"/>
              </a:ext>
            </a:extLst>
          </p:cNvPr>
          <p:cNvSpPr/>
          <p:nvPr/>
        </p:nvSpPr>
        <p:spPr>
          <a:xfrm>
            <a:off x="2694866" y="2858478"/>
            <a:ext cx="375994" cy="281391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335B026-F4CF-004E-AF83-303877A62267}"/>
                  </a:ext>
                </a:extLst>
              </p:cNvPr>
              <p:cNvSpPr txBox="1"/>
              <p:nvPr/>
            </p:nvSpPr>
            <p:spPr>
              <a:xfrm>
                <a:off x="3118138" y="3016491"/>
                <a:ext cx="404832" cy="4413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335B026-F4CF-004E-AF83-303877A62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138" y="3016491"/>
                <a:ext cx="404832" cy="4413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ADCB559-C1C3-C04F-B6A7-0B15508C7368}"/>
                  </a:ext>
                </a:extLst>
              </p:cNvPr>
              <p:cNvSpPr txBox="1"/>
              <p:nvPr/>
            </p:nvSpPr>
            <p:spPr>
              <a:xfrm>
                <a:off x="4152150" y="2991088"/>
                <a:ext cx="2950709" cy="4413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⊕</m:t>
                        </m:r>
                        <m:sSup>
                          <m:s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(1 −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ADCB559-C1C3-C04F-B6A7-0B15508C7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150" y="2991088"/>
                <a:ext cx="2950709" cy="441301"/>
              </a:xfrm>
              <a:prstGeom prst="rect">
                <a:avLst/>
              </a:prstGeom>
              <a:blipFill>
                <a:blip r:embed="rId6"/>
                <a:stretch>
                  <a:fillRect l="-3004" t="-8571" r="-5150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5D4AD86C-CAC4-2247-9A5D-B6CC5D49F7D4}"/>
              </a:ext>
            </a:extLst>
          </p:cNvPr>
          <p:cNvSpPr txBox="1"/>
          <p:nvPr/>
        </p:nvSpPr>
        <p:spPr>
          <a:xfrm>
            <a:off x="7367004" y="3025533"/>
            <a:ext cx="1219356" cy="441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“CLOSE”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EBB6539-6E29-AB48-91F5-3ADC8F7E3E31}"/>
              </a:ext>
            </a:extLst>
          </p:cNvPr>
          <p:cNvGrpSpPr/>
          <p:nvPr/>
        </p:nvGrpSpPr>
        <p:grpSpPr>
          <a:xfrm>
            <a:off x="8981224" y="2928174"/>
            <a:ext cx="1411732" cy="548157"/>
            <a:chOff x="10083499" y="2084020"/>
            <a:chExt cx="1853620" cy="719736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12079C02-FCF5-EC4B-98E8-C88F288B552D}"/>
                </a:ext>
              </a:extLst>
            </p:cNvPr>
            <p:cNvGrpSpPr/>
            <p:nvPr/>
          </p:nvGrpSpPr>
          <p:grpSpPr>
            <a:xfrm>
              <a:off x="10083499" y="2084020"/>
              <a:ext cx="1853619" cy="316461"/>
              <a:chOff x="3034367" y="2359645"/>
              <a:chExt cx="5239279" cy="894481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F4CBF2AE-58C0-8D46-ABD9-CA9C38C4D1EB}"/>
                  </a:ext>
                </a:extLst>
              </p:cNvPr>
              <p:cNvSpPr/>
              <p:nvPr/>
            </p:nvSpPr>
            <p:spPr>
              <a:xfrm>
                <a:off x="3034367" y="2359653"/>
                <a:ext cx="819348" cy="89447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BDDA70DD-D454-1745-8A43-2398F31F935E}"/>
                  </a:ext>
                </a:extLst>
              </p:cNvPr>
              <p:cNvSpPr/>
              <p:nvPr/>
            </p:nvSpPr>
            <p:spPr>
              <a:xfrm>
                <a:off x="3918354" y="2359651"/>
                <a:ext cx="819348" cy="89447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227E11B5-E8D9-4647-B4D3-11C1E21EC858}"/>
                  </a:ext>
                </a:extLst>
              </p:cNvPr>
              <p:cNvSpPr/>
              <p:nvPr/>
            </p:nvSpPr>
            <p:spPr>
              <a:xfrm>
                <a:off x="4802340" y="2359649"/>
                <a:ext cx="819348" cy="89447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8A57E0AD-77CA-1443-BD23-C1734D53A9B3}"/>
                  </a:ext>
                </a:extLst>
              </p:cNvPr>
              <p:cNvSpPr/>
              <p:nvPr/>
            </p:nvSpPr>
            <p:spPr>
              <a:xfrm>
                <a:off x="5686326" y="2359648"/>
                <a:ext cx="819348" cy="89447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46C4138C-9E3D-FA49-B623-02D9B55078C6}"/>
                  </a:ext>
                </a:extLst>
              </p:cNvPr>
              <p:cNvSpPr/>
              <p:nvPr/>
            </p:nvSpPr>
            <p:spPr>
              <a:xfrm>
                <a:off x="6570312" y="2359646"/>
                <a:ext cx="819348" cy="89447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8FEB3675-98B3-754C-BFE0-87311557CD64}"/>
                  </a:ext>
                </a:extLst>
              </p:cNvPr>
              <p:cNvSpPr/>
              <p:nvPr/>
            </p:nvSpPr>
            <p:spPr>
              <a:xfrm>
                <a:off x="7454298" y="2359645"/>
                <a:ext cx="819348" cy="89447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91F242F-1E99-F54C-9B42-850E404C9106}"/>
                </a:ext>
              </a:extLst>
            </p:cNvPr>
            <p:cNvGrpSpPr/>
            <p:nvPr/>
          </p:nvGrpSpPr>
          <p:grpSpPr>
            <a:xfrm>
              <a:off x="10083500" y="2487295"/>
              <a:ext cx="1853619" cy="316461"/>
              <a:chOff x="3034368" y="3499507"/>
              <a:chExt cx="5239278" cy="894481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7893997F-A206-9B4A-81D8-F8712C5DDAA8}"/>
                  </a:ext>
                </a:extLst>
              </p:cNvPr>
              <p:cNvSpPr/>
              <p:nvPr/>
            </p:nvSpPr>
            <p:spPr>
              <a:xfrm>
                <a:off x="3034368" y="3499515"/>
                <a:ext cx="819348" cy="89447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5F518EED-8F5D-3C45-87ED-D1B0CE3E0BC6}"/>
                  </a:ext>
                </a:extLst>
              </p:cNvPr>
              <p:cNvSpPr/>
              <p:nvPr/>
            </p:nvSpPr>
            <p:spPr>
              <a:xfrm>
                <a:off x="3918354" y="3499513"/>
                <a:ext cx="819348" cy="89447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151F7CC7-3405-014F-A4B5-3F17D97ECA83}"/>
                  </a:ext>
                </a:extLst>
              </p:cNvPr>
              <p:cNvSpPr/>
              <p:nvPr/>
            </p:nvSpPr>
            <p:spPr>
              <a:xfrm>
                <a:off x="4802340" y="3499511"/>
                <a:ext cx="819348" cy="89447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7C4CE6DC-819D-9041-A39A-94E21A05987E}"/>
                  </a:ext>
                </a:extLst>
              </p:cNvPr>
              <p:cNvSpPr/>
              <p:nvPr/>
            </p:nvSpPr>
            <p:spPr>
              <a:xfrm>
                <a:off x="5686326" y="3499510"/>
                <a:ext cx="819348" cy="89447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1E3895DA-133E-C64B-B997-7534A03A893C}"/>
                  </a:ext>
                </a:extLst>
              </p:cNvPr>
              <p:cNvSpPr/>
              <p:nvPr/>
            </p:nvSpPr>
            <p:spPr>
              <a:xfrm>
                <a:off x="6570312" y="3499508"/>
                <a:ext cx="819348" cy="89447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89255500-452E-744A-B44B-ABDD8816401C}"/>
                  </a:ext>
                </a:extLst>
              </p:cNvPr>
              <p:cNvSpPr/>
              <p:nvPr/>
            </p:nvSpPr>
            <p:spPr>
              <a:xfrm>
                <a:off x="7454298" y="3499507"/>
                <a:ext cx="819348" cy="89447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C8C9CCF-6F30-CB4D-901F-8BB72B555B95}"/>
                  </a:ext>
                </a:extLst>
              </p:cNvPr>
              <p:cNvSpPr txBox="1"/>
              <p:nvPr/>
            </p:nvSpPr>
            <p:spPr>
              <a:xfrm>
                <a:off x="3160130" y="4064502"/>
                <a:ext cx="404832" cy="4413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C8C9CCF-6F30-CB4D-901F-8BB72B555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130" y="4064502"/>
                <a:ext cx="404832" cy="4413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63962CEC-40C6-4547-8B94-D7B129B97872}"/>
                  </a:ext>
                </a:extLst>
              </p:cNvPr>
              <p:cNvSpPr txBox="1"/>
              <p:nvPr/>
            </p:nvSpPr>
            <p:spPr>
              <a:xfrm>
                <a:off x="4145427" y="4047391"/>
                <a:ext cx="2886353" cy="4413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⊕</m:t>
                        </m:r>
                        <m:sSup>
                          <m:s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63962CEC-40C6-4547-8B94-D7B129B97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427" y="4047391"/>
                <a:ext cx="2886353" cy="441301"/>
              </a:xfrm>
              <a:prstGeom prst="rect">
                <a:avLst/>
              </a:prstGeom>
              <a:blipFill>
                <a:blip r:embed="rId8"/>
                <a:stretch>
                  <a:fillRect l="-3057" t="-8571" r="-4803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TextBox 127">
            <a:extLst>
              <a:ext uri="{FF2B5EF4-FFF2-40B4-BE49-F238E27FC236}">
                <a16:creationId xmlns:a16="http://schemas.microsoft.com/office/drawing/2014/main" id="{505EAB97-C106-174E-945C-220A8107EAE6}"/>
              </a:ext>
            </a:extLst>
          </p:cNvPr>
          <p:cNvSpPr txBox="1"/>
          <p:nvPr/>
        </p:nvSpPr>
        <p:spPr>
          <a:xfrm>
            <a:off x="7425562" y="4059581"/>
            <a:ext cx="1219356" cy="441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“FAR”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64E8CF8-EC8F-9941-8EE9-00D55D90EA08}"/>
              </a:ext>
            </a:extLst>
          </p:cNvPr>
          <p:cNvGrpSpPr/>
          <p:nvPr/>
        </p:nvGrpSpPr>
        <p:grpSpPr>
          <a:xfrm>
            <a:off x="8760449" y="4047391"/>
            <a:ext cx="1411732" cy="548157"/>
            <a:chOff x="10083499" y="3597816"/>
            <a:chExt cx="1853620" cy="719736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8F78AD08-4C39-5146-9DA3-35DBEB4FEF71}"/>
                </a:ext>
              </a:extLst>
            </p:cNvPr>
            <p:cNvGrpSpPr/>
            <p:nvPr/>
          </p:nvGrpSpPr>
          <p:grpSpPr>
            <a:xfrm>
              <a:off x="10083499" y="3597816"/>
              <a:ext cx="1853619" cy="316461"/>
              <a:chOff x="3034367" y="2359645"/>
              <a:chExt cx="5239279" cy="894481"/>
            </a:xfrm>
          </p:grpSpPr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DD1EA577-991C-DA44-A42A-F5317B6473ED}"/>
                  </a:ext>
                </a:extLst>
              </p:cNvPr>
              <p:cNvSpPr/>
              <p:nvPr/>
            </p:nvSpPr>
            <p:spPr>
              <a:xfrm>
                <a:off x="3034367" y="2359653"/>
                <a:ext cx="819348" cy="89447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9CD0B8AC-8608-9744-AEDE-29DAB4440601}"/>
                  </a:ext>
                </a:extLst>
              </p:cNvPr>
              <p:cNvSpPr/>
              <p:nvPr/>
            </p:nvSpPr>
            <p:spPr>
              <a:xfrm>
                <a:off x="3918354" y="2359651"/>
                <a:ext cx="819348" cy="89447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877901FF-DF8F-2445-89DF-AE4F11ACAA99}"/>
                  </a:ext>
                </a:extLst>
              </p:cNvPr>
              <p:cNvSpPr/>
              <p:nvPr/>
            </p:nvSpPr>
            <p:spPr>
              <a:xfrm>
                <a:off x="4802340" y="2359649"/>
                <a:ext cx="819348" cy="89447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3C666092-B98B-9242-B0FE-C61F2B004C82}"/>
                  </a:ext>
                </a:extLst>
              </p:cNvPr>
              <p:cNvSpPr/>
              <p:nvPr/>
            </p:nvSpPr>
            <p:spPr>
              <a:xfrm>
                <a:off x="5686326" y="2359648"/>
                <a:ext cx="819348" cy="89447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B6FA73ED-20D5-824D-B65F-B1C97122018D}"/>
                  </a:ext>
                </a:extLst>
              </p:cNvPr>
              <p:cNvSpPr/>
              <p:nvPr/>
            </p:nvSpPr>
            <p:spPr>
              <a:xfrm>
                <a:off x="6570312" y="2359646"/>
                <a:ext cx="819348" cy="89447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B33F33A2-8FD8-B943-9803-6C3724AD7ECE}"/>
                  </a:ext>
                </a:extLst>
              </p:cNvPr>
              <p:cNvSpPr/>
              <p:nvPr/>
            </p:nvSpPr>
            <p:spPr>
              <a:xfrm>
                <a:off x="7454298" y="2359645"/>
                <a:ext cx="819348" cy="89447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DF78B9DE-B27C-EA41-A647-B1E8EAABC695}"/>
                </a:ext>
              </a:extLst>
            </p:cNvPr>
            <p:cNvGrpSpPr/>
            <p:nvPr/>
          </p:nvGrpSpPr>
          <p:grpSpPr>
            <a:xfrm>
              <a:off x="10083500" y="4001091"/>
              <a:ext cx="1853619" cy="316461"/>
              <a:chOff x="3034368" y="3499507"/>
              <a:chExt cx="5239278" cy="89448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31219AB0-5544-FA41-8C23-042CDB5855D3}"/>
                  </a:ext>
                </a:extLst>
              </p:cNvPr>
              <p:cNvSpPr/>
              <p:nvPr/>
            </p:nvSpPr>
            <p:spPr>
              <a:xfrm>
                <a:off x="3034368" y="3499515"/>
                <a:ext cx="819348" cy="89447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5BD52FF1-E4F0-7049-AE2B-B08D57D2908E}"/>
                  </a:ext>
                </a:extLst>
              </p:cNvPr>
              <p:cNvSpPr/>
              <p:nvPr/>
            </p:nvSpPr>
            <p:spPr>
              <a:xfrm>
                <a:off x="3918354" y="3499513"/>
                <a:ext cx="819348" cy="89447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7FB38B6F-C42E-B349-9DCA-D6CF5AA688EF}"/>
                  </a:ext>
                </a:extLst>
              </p:cNvPr>
              <p:cNvSpPr/>
              <p:nvPr/>
            </p:nvSpPr>
            <p:spPr>
              <a:xfrm>
                <a:off x="4802340" y="3499511"/>
                <a:ext cx="819348" cy="89447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3C473DC2-F584-3E4F-B890-A73897C681C4}"/>
                  </a:ext>
                </a:extLst>
              </p:cNvPr>
              <p:cNvSpPr/>
              <p:nvPr/>
            </p:nvSpPr>
            <p:spPr>
              <a:xfrm>
                <a:off x="5686326" y="3499510"/>
                <a:ext cx="819348" cy="89447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A017C2A4-E2C0-5A4E-8898-343A3247C452}"/>
                  </a:ext>
                </a:extLst>
              </p:cNvPr>
              <p:cNvSpPr/>
              <p:nvPr/>
            </p:nvSpPr>
            <p:spPr>
              <a:xfrm>
                <a:off x="6570312" y="3499508"/>
                <a:ext cx="819348" cy="89447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282F1251-37AA-624F-BBD1-7218E8F87640}"/>
                  </a:ext>
                </a:extLst>
              </p:cNvPr>
              <p:cNvSpPr/>
              <p:nvPr/>
            </p:nvSpPr>
            <p:spPr>
              <a:xfrm>
                <a:off x="7454298" y="3499507"/>
                <a:ext cx="819348" cy="89447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46012046-D2BD-D543-A4A5-7A6A08234A43}"/>
                  </a:ext>
                </a:extLst>
              </p:cNvPr>
              <p:cNvSpPr txBox="1"/>
              <p:nvPr/>
            </p:nvSpPr>
            <p:spPr>
              <a:xfrm>
                <a:off x="3160130" y="5126720"/>
                <a:ext cx="395639" cy="4413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46012046-D2BD-D543-A4A5-7A6A08234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130" y="5126720"/>
                <a:ext cx="395639" cy="4413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TextBox 145">
            <a:extLst>
              <a:ext uri="{FF2B5EF4-FFF2-40B4-BE49-F238E27FC236}">
                <a16:creationId xmlns:a16="http://schemas.microsoft.com/office/drawing/2014/main" id="{2CC0290D-8C4C-4C49-A496-7889FF6F3F4A}"/>
              </a:ext>
            </a:extLst>
          </p:cNvPr>
          <p:cNvSpPr txBox="1"/>
          <p:nvPr/>
        </p:nvSpPr>
        <p:spPr>
          <a:xfrm>
            <a:off x="4059603" y="5126719"/>
            <a:ext cx="1414677" cy="4413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Otherwise</a:t>
            </a:r>
          </a:p>
        </p:txBody>
      </p:sp>
      <p:sp>
        <p:nvSpPr>
          <p:cNvPr id="91" name="Title 1">
            <a:extLst>
              <a:ext uri="{FF2B5EF4-FFF2-40B4-BE49-F238E27FC236}">
                <a16:creationId xmlns:a16="http://schemas.microsoft.com/office/drawing/2014/main" id="{4CCB1DB0-9822-AE40-81F5-36F0CF2A7EB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86798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Gap-Hamming Predicate</a:t>
            </a:r>
          </a:p>
        </p:txBody>
      </p:sp>
    </p:spTree>
    <p:extLst>
      <p:ext uri="{BB962C8B-B14F-4D97-AF65-F5344CB8AC3E}">
        <p14:creationId xmlns:p14="http://schemas.microsoft.com/office/powerpoint/2010/main" val="169039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4" grpId="0" animBg="1"/>
      <p:bldP spid="96" grpId="0"/>
      <p:bldP spid="97" grpId="0"/>
      <p:bldP spid="98" grpId="0"/>
      <p:bldP spid="126" grpId="0"/>
      <p:bldP spid="127" grpId="0"/>
      <p:bldP spid="128" grpId="0"/>
      <p:bldP spid="145" grpId="0"/>
      <p:bldP spid="14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2B5CC-0BE3-2244-ACC8-F4A8C3E7D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PPH Constructions for</a:t>
            </a:r>
            <a:br>
              <a:rPr lang="en-US" dirty="0"/>
            </a:br>
            <a:r>
              <a:rPr lang="en-US" dirty="0"/>
              <a:t>Gap-Hamming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625E8-4658-B24F-A667-70D8F6B6E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7823"/>
            <a:ext cx="6907639" cy="4071527"/>
          </a:xfrm>
        </p:spPr>
        <p:txBody>
          <a:bodyPr>
            <a:normAutofit/>
          </a:bodyPr>
          <a:lstStyle/>
          <a:p>
            <a:r>
              <a:rPr lang="en-US" sz="3600" dirty="0"/>
              <a:t>Collision-Resistant Hash functions</a:t>
            </a:r>
          </a:p>
          <a:p>
            <a:pPr lvl="1"/>
            <a:r>
              <a:rPr lang="en-US" sz="3200" dirty="0"/>
              <a:t>Common, weak assumption</a:t>
            </a:r>
          </a:p>
          <a:p>
            <a:pPr marL="457200" lvl="1" indent="0">
              <a:buNone/>
            </a:pPr>
            <a:endParaRPr lang="en-US" sz="3600" dirty="0"/>
          </a:p>
          <a:p>
            <a:r>
              <a:rPr lang="en-US" sz="3600" dirty="0"/>
              <a:t>New coding-theoretic assumption</a:t>
            </a:r>
          </a:p>
          <a:p>
            <a:pPr lvl="1"/>
            <a:r>
              <a:rPr lang="en-US" sz="3200" dirty="0"/>
              <a:t>Different parameters</a:t>
            </a:r>
          </a:p>
          <a:p>
            <a:pPr lvl="1"/>
            <a:r>
              <a:rPr lang="en-US" sz="3200" dirty="0"/>
              <a:t>Related to hardness of syndrome decoding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A41E93C-D586-E946-8FA4-A8BEBE00AB00}"/>
              </a:ext>
            </a:extLst>
          </p:cNvPr>
          <p:cNvSpPr txBox="1">
            <a:spLocks/>
          </p:cNvSpPr>
          <p:nvPr/>
        </p:nvSpPr>
        <p:spPr>
          <a:xfrm>
            <a:off x="7941259" y="1751001"/>
            <a:ext cx="3800167" cy="2114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Both use same concept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E8D017D-A398-0D4D-955B-CFCB73CAFFEB}"/>
              </a:ext>
            </a:extLst>
          </p:cNvPr>
          <p:cNvGrpSpPr/>
          <p:nvPr/>
        </p:nvGrpSpPr>
        <p:grpSpPr>
          <a:xfrm rot="5400000">
            <a:off x="8726863" y="3023214"/>
            <a:ext cx="2265102" cy="1894750"/>
            <a:chOff x="8786813" y="415433"/>
            <a:chExt cx="1747837" cy="146206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811B9AB-150F-724D-B962-DADF4CBDDF5C}"/>
                </a:ext>
              </a:extLst>
            </p:cNvPr>
            <p:cNvSpPr/>
            <p:nvPr/>
          </p:nvSpPr>
          <p:spPr>
            <a:xfrm>
              <a:off x="8786813" y="742950"/>
              <a:ext cx="142875" cy="8001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62433C-EC9D-1D45-98E1-3E8AD307D594}"/>
                </a:ext>
              </a:extLst>
            </p:cNvPr>
            <p:cNvSpPr/>
            <p:nvPr/>
          </p:nvSpPr>
          <p:spPr>
            <a:xfrm>
              <a:off x="10391775" y="890070"/>
              <a:ext cx="142875" cy="50585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1A52C16-EAA3-7741-9FF0-F46225122121}"/>
                </a:ext>
              </a:extLst>
            </p:cNvPr>
            <p:cNvCxnSpPr>
              <a:stCxn id="4" idx="0"/>
              <a:endCxn id="6" idx="0"/>
            </p:cNvCxnSpPr>
            <p:nvPr/>
          </p:nvCxnSpPr>
          <p:spPr>
            <a:xfrm flipV="1">
              <a:off x="8858251" y="415433"/>
              <a:ext cx="847311" cy="3275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CAEBF96-E972-1D4E-9AD5-C3401A6421A7}"/>
                </a:ext>
              </a:extLst>
            </p:cNvPr>
            <p:cNvCxnSpPr>
              <a:cxnSpLocks/>
              <a:stCxn id="4" idx="2"/>
              <a:endCxn id="6" idx="2"/>
            </p:cNvCxnSpPr>
            <p:nvPr/>
          </p:nvCxnSpPr>
          <p:spPr>
            <a:xfrm>
              <a:off x="8858251" y="1543050"/>
              <a:ext cx="847311" cy="334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CD1E33E-4C14-3F49-A5C4-778CBEFFBBEF}"/>
                </a:ext>
              </a:extLst>
            </p:cNvPr>
            <p:cNvCxnSpPr>
              <a:cxnSpLocks/>
              <a:stCxn id="6" idx="2"/>
              <a:endCxn id="8" idx="2"/>
            </p:cNvCxnSpPr>
            <p:nvPr/>
          </p:nvCxnSpPr>
          <p:spPr>
            <a:xfrm flipV="1">
              <a:off x="9705562" y="1395929"/>
              <a:ext cx="757651" cy="4815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C3E8AA0-C1FD-F241-A325-F02FBD8592A9}"/>
                </a:ext>
              </a:extLst>
            </p:cNvPr>
            <p:cNvCxnSpPr>
              <a:cxnSpLocks/>
              <a:stCxn id="6" idx="0"/>
              <a:endCxn id="8" idx="0"/>
            </p:cNvCxnSpPr>
            <p:nvPr/>
          </p:nvCxnSpPr>
          <p:spPr>
            <a:xfrm>
              <a:off x="9705562" y="415433"/>
              <a:ext cx="757651" cy="4746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D75F1F-2BBE-2240-854D-3C43AD65536E}"/>
                </a:ext>
              </a:extLst>
            </p:cNvPr>
            <p:cNvSpPr/>
            <p:nvPr/>
          </p:nvSpPr>
          <p:spPr>
            <a:xfrm>
              <a:off x="9634124" y="415433"/>
              <a:ext cx="142875" cy="146206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Down Arrow 22">
            <a:extLst>
              <a:ext uri="{FF2B5EF4-FFF2-40B4-BE49-F238E27FC236}">
                <a16:creationId xmlns:a16="http://schemas.microsoft.com/office/drawing/2014/main" id="{CA988C8C-0E35-784F-8529-16CB717D5FB3}"/>
              </a:ext>
            </a:extLst>
          </p:cNvPr>
          <p:cNvSpPr/>
          <p:nvPr/>
        </p:nvSpPr>
        <p:spPr>
          <a:xfrm>
            <a:off x="9688083" y="3139392"/>
            <a:ext cx="330425" cy="7256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6A1E2594-DF23-2A4A-B196-797E71565106}"/>
              </a:ext>
            </a:extLst>
          </p:cNvPr>
          <p:cNvSpPr/>
          <p:nvPr/>
        </p:nvSpPr>
        <p:spPr>
          <a:xfrm>
            <a:off x="9669140" y="4192368"/>
            <a:ext cx="330425" cy="7256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75D055-A726-C14A-A66D-F58EE52486DB}"/>
              </a:ext>
            </a:extLst>
          </p:cNvPr>
          <p:cNvSpPr txBox="1"/>
          <p:nvPr/>
        </p:nvSpPr>
        <p:spPr>
          <a:xfrm>
            <a:off x="10589283" y="3147953"/>
            <a:ext cx="1130525" cy="478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Expand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E161DA-872B-EE49-BBC9-721000EE4B0E}"/>
              </a:ext>
            </a:extLst>
          </p:cNvPr>
          <p:cNvSpPr txBox="1"/>
          <p:nvPr/>
        </p:nvSpPr>
        <p:spPr>
          <a:xfrm>
            <a:off x="10436470" y="4445607"/>
            <a:ext cx="1436152" cy="478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Compress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49EBB93-AC1B-EF42-8DE0-1DE51D10023A}"/>
              </a:ext>
            </a:extLst>
          </p:cNvPr>
          <p:cNvSpPr/>
          <p:nvPr/>
        </p:nvSpPr>
        <p:spPr>
          <a:xfrm>
            <a:off x="727490" y="1948742"/>
            <a:ext cx="7018350" cy="1473331"/>
          </a:xfrm>
          <a:prstGeom prst="round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99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8" grpId="0"/>
      <p:bldP spid="23" grpId="0" animBg="1"/>
      <p:bldP spid="24" grpId="0" animBg="1"/>
      <p:bldP spid="25" grpId="0"/>
      <p:bldP spid="26" grpId="0"/>
      <p:bldP spid="1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7BB3097-FE1B-F64C-9B1F-1083B873CD02}"/>
              </a:ext>
            </a:extLst>
          </p:cNvPr>
          <p:cNvGrpSpPr/>
          <p:nvPr/>
        </p:nvGrpSpPr>
        <p:grpSpPr>
          <a:xfrm>
            <a:off x="4258967" y="4089400"/>
            <a:ext cx="6157784" cy="2167050"/>
            <a:chOff x="4258967" y="4089400"/>
            <a:chExt cx="6157784" cy="2167050"/>
          </a:xfrm>
        </p:grpSpPr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BF4770F7-DC2F-A447-9EC3-A01692459D83}"/>
                </a:ext>
              </a:extLst>
            </p:cNvPr>
            <p:cNvSpPr/>
            <p:nvPr/>
          </p:nvSpPr>
          <p:spPr>
            <a:xfrm>
              <a:off x="4258967" y="4089400"/>
              <a:ext cx="2489200" cy="1549400"/>
            </a:xfrm>
            <a:custGeom>
              <a:avLst/>
              <a:gdLst>
                <a:gd name="connsiteX0" fmla="*/ 0 w 2489200"/>
                <a:gd name="connsiteY0" fmla="*/ 0 h 1549400"/>
                <a:gd name="connsiteX1" fmla="*/ 1930400 w 2489200"/>
                <a:gd name="connsiteY1" fmla="*/ 1549400 h 1549400"/>
                <a:gd name="connsiteX2" fmla="*/ 2489200 w 2489200"/>
                <a:gd name="connsiteY2" fmla="*/ 1549400 h 1549400"/>
                <a:gd name="connsiteX3" fmla="*/ 1143000 w 2489200"/>
                <a:gd name="connsiteY3" fmla="*/ 25400 h 1549400"/>
                <a:gd name="connsiteX4" fmla="*/ 1143000 w 2489200"/>
                <a:gd name="connsiteY4" fmla="*/ 25400 h 1549400"/>
                <a:gd name="connsiteX5" fmla="*/ 1143000 w 2489200"/>
                <a:gd name="connsiteY5" fmla="*/ 25400 h 154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9200" h="1549400">
                  <a:moveTo>
                    <a:pt x="0" y="0"/>
                  </a:moveTo>
                  <a:lnTo>
                    <a:pt x="1930400" y="1549400"/>
                  </a:lnTo>
                  <a:lnTo>
                    <a:pt x="2489200" y="1549400"/>
                  </a:lnTo>
                  <a:lnTo>
                    <a:pt x="1143000" y="25400"/>
                  </a:lnTo>
                  <a:lnTo>
                    <a:pt x="1143000" y="25400"/>
                  </a:lnTo>
                  <a:lnTo>
                    <a:pt x="1143000" y="25400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7AD90690-609F-874B-ACAF-CC2100C04639}"/>
                </a:ext>
              </a:extLst>
            </p:cNvPr>
            <p:cNvSpPr/>
            <p:nvPr/>
          </p:nvSpPr>
          <p:spPr>
            <a:xfrm>
              <a:off x="5931248" y="4139514"/>
              <a:ext cx="1470454" cy="1470454"/>
            </a:xfrm>
            <a:custGeom>
              <a:avLst/>
              <a:gdLst>
                <a:gd name="connsiteX0" fmla="*/ 0 w 1470454"/>
                <a:gd name="connsiteY0" fmla="*/ 12356 h 1470454"/>
                <a:gd name="connsiteX1" fmla="*/ 815546 w 1470454"/>
                <a:gd name="connsiteY1" fmla="*/ 1470454 h 1470454"/>
                <a:gd name="connsiteX2" fmla="*/ 1470454 w 1470454"/>
                <a:gd name="connsiteY2" fmla="*/ 1470454 h 1470454"/>
                <a:gd name="connsiteX3" fmla="*/ 1223319 w 1470454"/>
                <a:gd name="connsiteY3" fmla="*/ 0 h 1470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0454" h="1470454">
                  <a:moveTo>
                    <a:pt x="0" y="12356"/>
                  </a:moveTo>
                  <a:lnTo>
                    <a:pt x="815546" y="1470454"/>
                  </a:lnTo>
                  <a:lnTo>
                    <a:pt x="1470454" y="1470454"/>
                  </a:lnTo>
                  <a:lnTo>
                    <a:pt x="1223319" y="0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D256004E-8E26-4643-8183-52766C001B01}"/>
                </a:ext>
              </a:extLst>
            </p:cNvPr>
            <p:cNvSpPr/>
            <p:nvPr/>
          </p:nvSpPr>
          <p:spPr>
            <a:xfrm>
              <a:off x="7389345" y="4139514"/>
              <a:ext cx="1458098" cy="1507524"/>
            </a:xfrm>
            <a:custGeom>
              <a:avLst/>
              <a:gdLst>
                <a:gd name="connsiteX0" fmla="*/ 271849 w 1458098"/>
                <a:gd name="connsiteY0" fmla="*/ 12356 h 1507524"/>
                <a:gd name="connsiteX1" fmla="*/ 0 w 1458098"/>
                <a:gd name="connsiteY1" fmla="*/ 1507524 h 1507524"/>
                <a:gd name="connsiteX2" fmla="*/ 593125 w 1458098"/>
                <a:gd name="connsiteY2" fmla="*/ 1458097 h 1507524"/>
                <a:gd name="connsiteX3" fmla="*/ 1458098 w 1458098"/>
                <a:gd name="connsiteY3" fmla="*/ 0 h 1507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8098" h="1507524">
                  <a:moveTo>
                    <a:pt x="271849" y="12356"/>
                  </a:moveTo>
                  <a:lnTo>
                    <a:pt x="0" y="1507524"/>
                  </a:lnTo>
                  <a:lnTo>
                    <a:pt x="593125" y="1458097"/>
                  </a:lnTo>
                  <a:lnTo>
                    <a:pt x="1458098" y="0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74276D31-A112-A842-BFED-AF1B036491D4}"/>
                </a:ext>
              </a:extLst>
            </p:cNvPr>
            <p:cNvSpPr/>
            <p:nvPr/>
          </p:nvSpPr>
          <p:spPr>
            <a:xfrm>
              <a:off x="7945399" y="4151870"/>
              <a:ext cx="2471352" cy="1470454"/>
            </a:xfrm>
            <a:custGeom>
              <a:avLst/>
              <a:gdLst>
                <a:gd name="connsiteX0" fmla="*/ 1210963 w 2471352"/>
                <a:gd name="connsiteY0" fmla="*/ 0 h 1470454"/>
                <a:gd name="connsiteX1" fmla="*/ 0 w 2471352"/>
                <a:gd name="connsiteY1" fmla="*/ 1458098 h 1470454"/>
                <a:gd name="connsiteX2" fmla="*/ 667265 w 2471352"/>
                <a:gd name="connsiteY2" fmla="*/ 1470454 h 1470454"/>
                <a:gd name="connsiteX3" fmla="*/ 2471352 w 2471352"/>
                <a:gd name="connsiteY3" fmla="*/ 0 h 1470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1352" h="1470454">
                  <a:moveTo>
                    <a:pt x="1210963" y="0"/>
                  </a:moveTo>
                  <a:lnTo>
                    <a:pt x="0" y="1458098"/>
                  </a:lnTo>
                  <a:lnTo>
                    <a:pt x="667265" y="1470454"/>
                  </a:lnTo>
                  <a:lnTo>
                    <a:pt x="2471352" y="0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CD2FB92E-1697-FC4E-93EB-6F6FD7FC5F72}"/>
                </a:ext>
              </a:extLst>
            </p:cNvPr>
            <p:cNvGrpSpPr/>
            <p:nvPr/>
          </p:nvGrpSpPr>
          <p:grpSpPr>
            <a:xfrm>
              <a:off x="6141129" y="5574833"/>
              <a:ext cx="2479969" cy="681617"/>
              <a:chOff x="4862008" y="5830985"/>
              <a:chExt cx="2479969" cy="681617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6F00B70-D80B-394E-8D69-48515CE1CB36}"/>
                  </a:ext>
                </a:extLst>
              </p:cNvPr>
              <p:cNvSpPr/>
              <p:nvPr/>
            </p:nvSpPr>
            <p:spPr>
              <a:xfrm>
                <a:off x="5494866" y="5830986"/>
                <a:ext cx="624369" cy="68161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349BEEC-44BF-EB48-81F2-F066A62EC71D}"/>
                  </a:ext>
                </a:extLst>
              </p:cNvPr>
              <p:cNvSpPr/>
              <p:nvPr/>
            </p:nvSpPr>
            <p:spPr>
              <a:xfrm>
                <a:off x="6104910" y="5830985"/>
                <a:ext cx="624369" cy="68161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EF549CC-7049-FD40-B578-4CD7015AD529}"/>
                  </a:ext>
                </a:extLst>
              </p:cNvPr>
              <p:cNvSpPr/>
              <p:nvPr/>
            </p:nvSpPr>
            <p:spPr>
              <a:xfrm>
                <a:off x="6717608" y="5830985"/>
                <a:ext cx="624369" cy="6816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87A34D9F-C724-2F49-AFEC-D7FDF8700B99}"/>
                  </a:ext>
                </a:extLst>
              </p:cNvPr>
              <p:cNvSpPr/>
              <p:nvPr/>
            </p:nvSpPr>
            <p:spPr>
              <a:xfrm>
                <a:off x="4862008" y="5830985"/>
                <a:ext cx="624369" cy="6816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F506C21-1B9E-AB49-9A83-5A9AF16E9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CRHF Construction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4D0F38A-D2A5-014E-838C-8E8D2E518088}"/>
              </a:ext>
            </a:extLst>
          </p:cNvPr>
          <p:cNvGrpSpPr/>
          <p:nvPr/>
        </p:nvGrpSpPr>
        <p:grpSpPr>
          <a:xfrm>
            <a:off x="4976142" y="1391327"/>
            <a:ext cx="3992486" cy="681622"/>
            <a:chOff x="424526" y="2349962"/>
            <a:chExt cx="3979358" cy="67938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D89E46B-2C65-134B-8B9F-40789329DC3C}"/>
                </a:ext>
              </a:extLst>
            </p:cNvPr>
            <p:cNvSpPr/>
            <p:nvPr/>
          </p:nvSpPr>
          <p:spPr>
            <a:xfrm>
              <a:off x="424526" y="2349968"/>
              <a:ext cx="622315" cy="67937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766FA39-93AC-C648-AD01-9935A52A93CE}"/>
                </a:ext>
              </a:extLst>
            </p:cNvPr>
            <p:cNvSpPr/>
            <p:nvPr/>
          </p:nvSpPr>
          <p:spPr>
            <a:xfrm>
              <a:off x="1095935" y="2349967"/>
              <a:ext cx="622315" cy="67937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584F897-70CE-2640-A261-EBC95FD53D55}"/>
                </a:ext>
              </a:extLst>
            </p:cNvPr>
            <p:cNvSpPr/>
            <p:nvPr/>
          </p:nvSpPr>
          <p:spPr>
            <a:xfrm>
              <a:off x="1767343" y="2349965"/>
              <a:ext cx="622315" cy="67937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75086C6-1F56-2649-A945-9BCCDFB3C2C3}"/>
                </a:ext>
              </a:extLst>
            </p:cNvPr>
            <p:cNvSpPr/>
            <p:nvPr/>
          </p:nvSpPr>
          <p:spPr>
            <a:xfrm>
              <a:off x="2438752" y="2349964"/>
              <a:ext cx="622315" cy="67937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66611D6-E638-4847-97C2-FE72E4E860D5}"/>
                </a:ext>
              </a:extLst>
            </p:cNvPr>
            <p:cNvSpPr/>
            <p:nvPr/>
          </p:nvSpPr>
          <p:spPr>
            <a:xfrm>
              <a:off x="3110161" y="2349963"/>
              <a:ext cx="622315" cy="67937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A917D9F-0FFD-144E-9F45-63DEB9189A79}"/>
                </a:ext>
              </a:extLst>
            </p:cNvPr>
            <p:cNvSpPr/>
            <p:nvPr/>
          </p:nvSpPr>
          <p:spPr>
            <a:xfrm>
              <a:off x="3781569" y="2349962"/>
              <a:ext cx="622315" cy="67937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C2B755F-A8D6-AF4E-B126-EF47D7E65655}"/>
                  </a:ext>
                </a:extLst>
              </p:cNvPr>
              <p:cNvSpPr txBox="1"/>
              <p:nvPr/>
            </p:nvSpPr>
            <p:spPr>
              <a:xfrm>
                <a:off x="0" y="2072943"/>
                <a:ext cx="487902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Gap-Hamming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C2B755F-A8D6-AF4E-B126-EF47D7E65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72943"/>
                <a:ext cx="4879029" cy="584775"/>
              </a:xfrm>
              <a:prstGeom prst="rect">
                <a:avLst/>
              </a:prstGeom>
              <a:blipFill>
                <a:blip r:embed="rId3"/>
                <a:stretch>
                  <a:fillRect t="-12766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4601C89A-093C-8A48-B599-05D1E3492E60}"/>
              </a:ext>
            </a:extLst>
          </p:cNvPr>
          <p:cNvGrpSpPr/>
          <p:nvPr/>
        </p:nvGrpSpPr>
        <p:grpSpPr>
          <a:xfrm>
            <a:off x="4217243" y="2072943"/>
            <a:ext cx="6200530" cy="2091757"/>
            <a:chOff x="4217243" y="2072943"/>
            <a:chExt cx="6200530" cy="209175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6FF5001-8626-D645-904B-53EAF1BA8008}"/>
                </a:ext>
              </a:extLst>
            </p:cNvPr>
            <p:cNvCxnSpPr>
              <a:cxnSpLocks/>
              <a:stCxn id="28" idx="2"/>
              <a:endCxn id="40" idx="0"/>
            </p:cNvCxnSpPr>
            <p:nvPr/>
          </p:nvCxnSpPr>
          <p:spPr>
            <a:xfrm>
              <a:off x="5961950" y="2072948"/>
              <a:ext cx="284478" cy="14101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5FB504A-90AE-7940-BFB9-34FC8E02E1E6}"/>
                </a:ext>
              </a:extLst>
            </p:cNvPr>
            <p:cNvCxnSpPr>
              <a:cxnSpLocks/>
              <a:stCxn id="29" idx="2"/>
              <a:endCxn id="41" idx="0"/>
            </p:cNvCxnSpPr>
            <p:nvPr/>
          </p:nvCxnSpPr>
          <p:spPr>
            <a:xfrm>
              <a:off x="6635573" y="2072946"/>
              <a:ext cx="235221" cy="14101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B7C5346-CC30-AF4B-8D7C-8F3A1EC26125}"/>
                </a:ext>
              </a:extLst>
            </p:cNvPr>
            <p:cNvCxnSpPr>
              <a:cxnSpLocks/>
              <a:stCxn id="28" idx="2"/>
              <a:endCxn id="43" idx="0"/>
            </p:cNvCxnSpPr>
            <p:nvPr/>
          </p:nvCxnSpPr>
          <p:spPr>
            <a:xfrm>
              <a:off x="5961950" y="2072948"/>
              <a:ext cx="1998869" cy="14101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D19B7AD-88DD-6548-9704-9820BE167F2D}"/>
                </a:ext>
              </a:extLst>
            </p:cNvPr>
            <p:cNvCxnSpPr>
              <a:cxnSpLocks/>
              <a:stCxn id="30" idx="2"/>
              <a:endCxn id="44" idx="0"/>
            </p:cNvCxnSpPr>
            <p:nvPr/>
          </p:nvCxnSpPr>
          <p:spPr>
            <a:xfrm>
              <a:off x="7309197" y="2072945"/>
              <a:ext cx="1228918" cy="14101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A863653-ADAE-9B4B-BA71-F3F632F507E7}"/>
                </a:ext>
              </a:extLst>
            </p:cNvPr>
            <p:cNvCxnSpPr>
              <a:cxnSpLocks/>
              <a:stCxn id="32" idx="2"/>
              <a:endCxn id="47" idx="0"/>
            </p:cNvCxnSpPr>
            <p:nvPr/>
          </p:nvCxnSpPr>
          <p:spPr>
            <a:xfrm>
              <a:off x="8656444" y="2072943"/>
              <a:ext cx="1449145" cy="14101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4FDB048-A0E4-2E4E-83D6-66CFFE2DB9D7}"/>
                </a:ext>
              </a:extLst>
            </p:cNvPr>
            <p:cNvCxnSpPr>
              <a:cxnSpLocks/>
              <a:stCxn id="31" idx="2"/>
              <a:endCxn id="46" idx="0"/>
            </p:cNvCxnSpPr>
            <p:nvPr/>
          </p:nvCxnSpPr>
          <p:spPr>
            <a:xfrm>
              <a:off x="7982821" y="2072944"/>
              <a:ext cx="1500909" cy="14101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9878333-C236-9C48-BF31-F56B76074B9F}"/>
                </a:ext>
              </a:extLst>
            </p:cNvPr>
            <p:cNvGrpSpPr/>
            <p:nvPr/>
          </p:nvGrpSpPr>
          <p:grpSpPr>
            <a:xfrm>
              <a:off x="5934243" y="3483083"/>
              <a:ext cx="1248735" cy="681617"/>
              <a:chOff x="424526" y="3744569"/>
              <a:chExt cx="1244628" cy="679376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1D6BB02-AE60-C44E-80CE-6249BAEC9DCC}"/>
                  </a:ext>
                </a:extLst>
              </p:cNvPr>
              <p:cNvSpPr/>
              <p:nvPr/>
            </p:nvSpPr>
            <p:spPr>
              <a:xfrm>
                <a:off x="424526" y="3744571"/>
                <a:ext cx="622315" cy="67937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907F669-4075-504A-81EE-193BBFDE6DF0}"/>
                  </a:ext>
                </a:extLst>
              </p:cNvPr>
              <p:cNvSpPr/>
              <p:nvPr/>
            </p:nvSpPr>
            <p:spPr>
              <a:xfrm>
                <a:off x="1046839" y="3744569"/>
                <a:ext cx="622315" cy="67937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E05853E7-BFA5-F340-B6B9-118BA013E5F5}"/>
                </a:ext>
              </a:extLst>
            </p:cNvPr>
            <p:cNvGrpSpPr/>
            <p:nvPr/>
          </p:nvGrpSpPr>
          <p:grpSpPr>
            <a:xfrm>
              <a:off x="7648635" y="3483083"/>
              <a:ext cx="1201664" cy="681617"/>
              <a:chOff x="2133280" y="3744569"/>
              <a:chExt cx="1197713" cy="679376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97ECD12-95F5-3942-9C79-ED16F1986E04}"/>
                  </a:ext>
                </a:extLst>
              </p:cNvPr>
              <p:cNvSpPr/>
              <p:nvPr/>
            </p:nvSpPr>
            <p:spPr>
              <a:xfrm>
                <a:off x="2133280" y="3744571"/>
                <a:ext cx="622315" cy="67937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7A08A85-4B0B-FE43-9424-7D254C4D2229}"/>
                  </a:ext>
                </a:extLst>
              </p:cNvPr>
              <p:cNvSpPr/>
              <p:nvPr/>
            </p:nvSpPr>
            <p:spPr>
              <a:xfrm>
                <a:off x="2708678" y="3744569"/>
                <a:ext cx="622315" cy="67937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9644402-37AE-6444-A15E-0E7A46E356E2}"/>
                </a:ext>
              </a:extLst>
            </p:cNvPr>
            <p:cNvGrpSpPr/>
            <p:nvPr/>
          </p:nvGrpSpPr>
          <p:grpSpPr>
            <a:xfrm>
              <a:off x="9171545" y="3483083"/>
              <a:ext cx="1246228" cy="681616"/>
              <a:chOff x="3651183" y="3744569"/>
              <a:chExt cx="1242129" cy="679375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621B13F-8CCA-1D46-AD03-D3484360993D}"/>
                  </a:ext>
                </a:extLst>
              </p:cNvPr>
              <p:cNvSpPr/>
              <p:nvPr/>
            </p:nvSpPr>
            <p:spPr>
              <a:xfrm>
                <a:off x="3651183" y="3744570"/>
                <a:ext cx="622315" cy="67937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2DF5392-FD4B-5342-B00D-10FE68423822}"/>
                  </a:ext>
                </a:extLst>
              </p:cNvPr>
              <p:cNvSpPr/>
              <p:nvPr/>
            </p:nvSpPr>
            <p:spPr>
              <a:xfrm>
                <a:off x="4270997" y="3744569"/>
                <a:ext cx="622315" cy="67937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D2AB093A-94C2-5C4D-AAA1-EB7A8ADACDA1}"/>
                </a:ext>
              </a:extLst>
            </p:cNvPr>
            <p:cNvGrpSpPr/>
            <p:nvPr/>
          </p:nvGrpSpPr>
          <p:grpSpPr>
            <a:xfrm>
              <a:off x="4217243" y="3483083"/>
              <a:ext cx="1246228" cy="681616"/>
              <a:chOff x="3651183" y="3744569"/>
              <a:chExt cx="1242129" cy="679375"/>
            </a:xfrm>
          </p:grpSpPr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256210CF-2540-ED4B-A0AD-5186304436CA}"/>
                  </a:ext>
                </a:extLst>
              </p:cNvPr>
              <p:cNvSpPr/>
              <p:nvPr/>
            </p:nvSpPr>
            <p:spPr>
              <a:xfrm>
                <a:off x="3651183" y="3744570"/>
                <a:ext cx="622315" cy="67937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2FCCAFEA-8304-3444-8BA2-C57A4C365D98}"/>
                  </a:ext>
                </a:extLst>
              </p:cNvPr>
              <p:cNvSpPr/>
              <p:nvPr/>
            </p:nvSpPr>
            <p:spPr>
              <a:xfrm>
                <a:off x="4270997" y="3744569"/>
                <a:ext cx="622315" cy="67937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</p:grp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983047D-8615-824F-80F3-079C95241E8F}"/>
                </a:ext>
              </a:extLst>
            </p:cNvPr>
            <p:cNvCxnSpPr>
              <a:cxnSpLocks/>
              <a:stCxn id="31" idx="2"/>
              <a:endCxn id="102" idx="0"/>
            </p:cNvCxnSpPr>
            <p:nvPr/>
          </p:nvCxnSpPr>
          <p:spPr>
            <a:xfrm flipH="1">
              <a:off x="5151287" y="2072944"/>
              <a:ext cx="2831534" cy="14101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2403007-07A6-BF49-AF2F-4E007B763440}"/>
                </a:ext>
              </a:extLst>
            </p:cNvPr>
            <p:cNvCxnSpPr>
              <a:cxnSpLocks/>
              <a:stCxn id="27" idx="2"/>
              <a:endCxn id="101" idx="0"/>
            </p:cNvCxnSpPr>
            <p:nvPr/>
          </p:nvCxnSpPr>
          <p:spPr>
            <a:xfrm flipH="1">
              <a:off x="4529428" y="2072949"/>
              <a:ext cx="758898" cy="14101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BC22AF0-D965-124D-B2FD-DD49C0ED936C}"/>
                  </a:ext>
                </a:extLst>
              </p:cNvPr>
              <p:cNvSpPr txBox="1"/>
              <p:nvPr/>
            </p:nvSpPr>
            <p:spPr>
              <a:xfrm>
                <a:off x="145491" y="3264033"/>
                <a:ext cx="5337777" cy="2125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p>
                        </m:sSup>
                      </m:e>
                    </m:d>
                  </m:oMath>
                </a14:m>
                <a:endParaRPr lang="en-US" sz="3200" b="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32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Any constant compression!</a:t>
                </a: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BC22AF0-D965-124D-B2FD-DD49C0ED9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91" y="3264033"/>
                <a:ext cx="5337777" cy="2125518"/>
              </a:xfrm>
              <a:prstGeom prst="rect">
                <a:avLst/>
              </a:prstGeom>
              <a:blipFill>
                <a:blip r:embed="rId4"/>
                <a:stretch>
                  <a:fillRect l="-2370" t="-595" b="-7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CB4BBEF0-7F14-6540-A718-3ABAB367E8AB}"/>
              </a:ext>
            </a:extLst>
          </p:cNvPr>
          <p:cNvSpPr txBox="1"/>
          <p:nvPr/>
        </p:nvSpPr>
        <p:spPr>
          <a:xfrm>
            <a:off x="9530963" y="2079913"/>
            <a:ext cx="25361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Bipartite</a:t>
            </a:r>
          </a:p>
          <a:p>
            <a:pPr algn="ctr"/>
            <a:r>
              <a:rPr lang="en-US" sz="3200" dirty="0"/>
              <a:t>Expander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57CD0E5-F0F7-2847-A241-33F7FC32B49D}"/>
              </a:ext>
            </a:extLst>
          </p:cNvPr>
          <p:cNvSpPr txBox="1"/>
          <p:nvPr/>
        </p:nvSpPr>
        <p:spPr>
          <a:xfrm>
            <a:off x="13840104" y="2600063"/>
            <a:ext cx="4879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Bipartite Expander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FE8E399-D83F-274C-B4C5-FBA6BDCDC2BC}"/>
              </a:ext>
            </a:extLst>
          </p:cNvPr>
          <p:cNvSpPr txBox="1"/>
          <p:nvPr/>
        </p:nvSpPr>
        <p:spPr>
          <a:xfrm>
            <a:off x="9596744" y="4528739"/>
            <a:ext cx="2279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CRHF</a:t>
            </a:r>
          </a:p>
        </p:txBody>
      </p:sp>
    </p:spTree>
    <p:extLst>
      <p:ext uri="{BB962C8B-B14F-4D97-AF65-F5344CB8AC3E}">
        <p14:creationId xmlns:p14="http://schemas.microsoft.com/office/powerpoint/2010/main" val="167826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build="p"/>
      <p:bldP spid="48" grpId="0"/>
      <p:bldP spid="5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A7D46FB-77A3-D647-86E3-50E95B162BF7}"/>
              </a:ext>
            </a:extLst>
          </p:cNvPr>
          <p:cNvGrpSpPr/>
          <p:nvPr/>
        </p:nvGrpSpPr>
        <p:grpSpPr>
          <a:xfrm>
            <a:off x="2228428" y="3160406"/>
            <a:ext cx="7431109" cy="2975020"/>
            <a:chOff x="2115194" y="694166"/>
            <a:chExt cx="7431109" cy="297502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3343654-C8EA-4A43-9449-13A4557AEB60}"/>
                </a:ext>
              </a:extLst>
            </p:cNvPr>
            <p:cNvGrpSpPr/>
            <p:nvPr/>
          </p:nvGrpSpPr>
          <p:grpSpPr>
            <a:xfrm>
              <a:off x="2244754" y="794075"/>
              <a:ext cx="6986014" cy="2722451"/>
              <a:chOff x="2071914" y="226697"/>
              <a:chExt cx="7518775" cy="2930068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698F529-527D-644F-B819-7EF36805E6DF}"/>
                  </a:ext>
                </a:extLst>
              </p:cNvPr>
              <p:cNvSpPr/>
              <p:nvPr/>
            </p:nvSpPr>
            <p:spPr>
              <a:xfrm>
                <a:off x="2071914" y="229634"/>
                <a:ext cx="2927131" cy="2927131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762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0584A33-1686-A14B-BDC3-36E63DDB4C17}"/>
                  </a:ext>
                </a:extLst>
              </p:cNvPr>
              <p:cNvSpPr/>
              <p:nvPr/>
            </p:nvSpPr>
            <p:spPr>
              <a:xfrm>
                <a:off x="6663558" y="226697"/>
                <a:ext cx="2927131" cy="2927131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762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EB14F14B-7507-F04A-A204-6498FDBE1BFF}"/>
                  </a:ext>
                </a:extLst>
              </p:cNvPr>
              <p:cNvCxnSpPr>
                <a:cxnSpLocks/>
                <a:stCxn id="23" idx="5"/>
              </p:cNvCxnSpPr>
              <p:nvPr/>
            </p:nvCxnSpPr>
            <p:spPr>
              <a:xfrm>
                <a:off x="4570377" y="2728096"/>
                <a:ext cx="1239216" cy="425731"/>
              </a:xfrm>
              <a:prstGeom prst="line">
                <a:avLst/>
              </a:prstGeom>
              <a:ln w="762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5C197FB7-2CDE-0B4F-989F-90716B78E470}"/>
                  </a:ext>
                </a:extLst>
              </p:cNvPr>
              <p:cNvCxnSpPr>
                <a:cxnSpLocks/>
                <a:endCxn id="24" idx="3"/>
              </p:cNvCxnSpPr>
              <p:nvPr/>
            </p:nvCxnSpPr>
            <p:spPr>
              <a:xfrm flipV="1">
                <a:off x="5809592" y="2725160"/>
                <a:ext cx="1282634" cy="428668"/>
              </a:xfrm>
              <a:prstGeom prst="line">
                <a:avLst/>
              </a:prstGeom>
              <a:ln w="762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1D21E35-0C4C-CC48-ADA6-9998261F78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53493" y="803838"/>
                <a:ext cx="1805233" cy="1805233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894FC9CA-1D8B-9948-B86F-F46D39DAFB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2202" t="19636" r="27354" b="8048"/>
              <a:stretch/>
            </p:blipFill>
            <p:spPr>
              <a:xfrm>
                <a:off x="7497508" y="803838"/>
                <a:ext cx="1259231" cy="1805233"/>
              </a:xfrm>
              <a:prstGeom prst="rect">
                <a:avLst/>
              </a:prstGeom>
            </p:spPr>
          </p:pic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A2C78B1-9562-2C4B-94F7-039099D01285}"/>
                </a:ext>
              </a:extLst>
            </p:cNvPr>
            <p:cNvSpPr/>
            <p:nvPr/>
          </p:nvSpPr>
          <p:spPr>
            <a:xfrm>
              <a:off x="2115194" y="694166"/>
              <a:ext cx="7431109" cy="2975020"/>
            </a:xfrm>
            <a:prstGeom prst="rect">
              <a:avLst/>
            </a:pr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FAB8F3D-A1B2-EE47-B3BC-5FC1E4011D4D}"/>
              </a:ext>
            </a:extLst>
          </p:cNvPr>
          <p:cNvCxnSpPr>
            <a:cxnSpLocks/>
          </p:cNvCxnSpPr>
          <p:nvPr/>
        </p:nvCxnSpPr>
        <p:spPr>
          <a:xfrm flipV="1">
            <a:off x="925064" y="2424732"/>
            <a:ext cx="0" cy="7059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30D634C-0C45-C14C-AB35-AA98F99B9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217" y="135247"/>
            <a:ext cx="10515600" cy="1325563"/>
          </a:xfrm>
        </p:spPr>
        <p:txBody>
          <a:bodyPr/>
          <a:lstStyle/>
          <a:p>
            <a:r>
              <a:rPr lang="en-US" dirty="0"/>
              <a:t>Landscape of PPH’s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3954D3E-4561-804B-9A38-F07CBEF9BBD3}"/>
              </a:ext>
            </a:extLst>
          </p:cNvPr>
          <p:cNvCxnSpPr/>
          <p:nvPr/>
        </p:nvCxnSpPr>
        <p:spPr>
          <a:xfrm>
            <a:off x="925183" y="2777697"/>
            <a:ext cx="10341634" cy="0"/>
          </a:xfrm>
          <a:prstGeom prst="line">
            <a:avLst/>
          </a:prstGeom>
          <a:ln w="7620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A78D00-7E5F-2041-BF20-EABF42B4AA67}"/>
              </a:ext>
            </a:extLst>
          </p:cNvPr>
          <p:cNvCxnSpPr>
            <a:cxnSpLocks/>
          </p:cNvCxnSpPr>
          <p:nvPr/>
        </p:nvCxnSpPr>
        <p:spPr>
          <a:xfrm flipV="1">
            <a:off x="925183" y="2424734"/>
            <a:ext cx="0" cy="2823127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8059B4-C16E-0043-8FCD-5C292996ED16}"/>
              </a:ext>
            </a:extLst>
          </p:cNvPr>
          <p:cNvCxnSpPr>
            <a:cxnSpLocks/>
          </p:cNvCxnSpPr>
          <p:nvPr/>
        </p:nvCxnSpPr>
        <p:spPr>
          <a:xfrm flipV="1">
            <a:off x="11291977" y="2404601"/>
            <a:ext cx="0" cy="7059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C166F12-BD50-4E46-83CC-F69A6BCC8DD1}"/>
              </a:ext>
            </a:extLst>
          </p:cNvPr>
          <p:cNvSpPr txBox="1"/>
          <p:nvPr/>
        </p:nvSpPr>
        <p:spPr>
          <a:xfrm>
            <a:off x="241540" y="1429263"/>
            <a:ext cx="2202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compression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F11540-A45B-F644-8D30-A455B1B75F61}"/>
                  </a:ext>
                </a:extLst>
              </p:cNvPr>
              <p:cNvSpPr txBox="1"/>
              <p:nvPr/>
            </p:nvSpPr>
            <p:spPr>
              <a:xfrm>
                <a:off x="567168" y="1958152"/>
                <a:ext cx="12067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bits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F11540-A45B-F644-8D30-A455B1B75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68" y="1958152"/>
                <a:ext cx="1206741" cy="461665"/>
              </a:xfrm>
              <a:prstGeom prst="rect">
                <a:avLst/>
              </a:prstGeom>
              <a:blipFill>
                <a:blip r:embed="rId5"/>
                <a:stretch>
                  <a:fillRect l="-1042" t="-5263" r="-6250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46B3342-ADD1-F144-83C9-D5D4C626A585}"/>
              </a:ext>
            </a:extLst>
          </p:cNvPr>
          <p:cNvSpPr txBox="1"/>
          <p:nvPr/>
        </p:nvSpPr>
        <p:spPr>
          <a:xfrm>
            <a:off x="9156153" y="1321906"/>
            <a:ext cx="2718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Lots of Compression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BDD24F-F7EE-D74B-B89B-50AD9C25758D}"/>
                  </a:ext>
                </a:extLst>
              </p:cNvPr>
              <p:cNvSpPr txBox="1"/>
              <p:nvPr/>
            </p:nvSpPr>
            <p:spPr>
              <a:xfrm>
                <a:off x="10907015" y="1958152"/>
                <a:ext cx="8787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 bits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BDD24F-F7EE-D74B-B89B-50AD9C257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7015" y="1958152"/>
                <a:ext cx="878767" cy="461665"/>
              </a:xfrm>
              <a:prstGeom prst="rect">
                <a:avLst/>
              </a:prstGeom>
              <a:blipFill>
                <a:blip r:embed="rId6"/>
                <a:stretch>
                  <a:fillRect l="-1429" t="-5263" r="-10000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51795E2-02C1-564D-989B-64524F67B7C3}"/>
              </a:ext>
            </a:extLst>
          </p:cNvPr>
          <p:cNvCxnSpPr>
            <a:cxnSpLocks/>
          </p:cNvCxnSpPr>
          <p:nvPr/>
        </p:nvCxnSpPr>
        <p:spPr>
          <a:xfrm flipV="1">
            <a:off x="9370265" y="2451739"/>
            <a:ext cx="0" cy="7059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6598F2-7760-204D-B1F1-95C6F51243AF}"/>
                  </a:ext>
                </a:extLst>
              </p:cNvPr>
              <p:cNvSpPr txBox="1"/>
              <p:nvPr/>
            </p:nvSpPr>
            <p:spPr>
              <a:xfrm>
                <a:off x="8338844" y="1963066"/>
                <a:ext cx="20310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bits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6598F2-7760-204D-B1F1-95C6F5124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844" y="1963066"/>
                <a:ext cx="2031069" cy="461665"/>
              </a:xfrm>
              <a:prstGeom prst="rect">
                <a:avLst/>
              </a:prstGeom>
              <a:blipFill>
                <a:blip r:embed="rId7"/>
                <a:stretch>
                  <a:fillRect t="-8108" r="-3106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2393532-D27C-8040-A455-2FAE45668FAC}"/>
              </a:ext>
            </a:extLst>
          </p:cNvPr>
          <p:cNvCxnSpPr>
            <a:cxnSpLocks/>
          </p:cNvCxnSpPr>
          <p:nvPr/>
        </p:nvCxnSpPr>
        <p:spPr>
          <a:xfrm flipV="1">
            <a:off x="4879241" y="2451739"/>
            <a:ext cx="0" cy="7059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08DB3AB-5857-1C4D-A971-9E768E01F40C}"/>
                  </a:ext>
                </a:extLst>
              </p:cNvPr>
              <p:cNvSpPr txBox="1"/>
              <p:nvPr/>
            </p:nvSpPr>
            <p:spPr>
              <a:xfrm>
                <a:off x="4051106" y="2069399"/>
                <a:ext cx="13553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bits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08DB3AB-5857-1C4D-A971-9E768E01F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106" y="2069399"/>
                <a:ext cx="1355307" cy="461665"/>
              </a:xfrm>
              <a:prstGeom prst="rect">
                <a:avLst/>
              </a:prstGeom>
              <a:blipFill>
                <a:blip r:embed="rId8"/>
                <a:stretch>
                  <a:fillRect l="-926" t="-8108" r="-4630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CCEB99EB-B67A-0E48-8FD1-D4944D6E10CB}"/>
                  </a:ext>
                </a:extLst>
              </p:cNvPr>
              <p:cNvSpPr/>
              <p:nvPr/>
            </p:nvSpPr>
            <p:spPr>
              <a:xfrm>
                <a:off x="241540" y="5058166"/>
                <a:ext cx="4154655" cy="1620930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1/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2400" dirty="0"/>
                  <a:t> Gap-Hamming, Index, Greater-than,…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One-Way Communication</a:t>
                </a:r>
              </a:p>
            </p:txBody>
          </p:sp>
        </mc:Choice>
        <mc:Fallback xmlns=""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CCEB99EB-B67A-0E48-8FD1-D4944D6E10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540" y="5058166"/>
                <a:ext cx="4154655" cy="1620930"/>
              </a:xfrm>
              <a:prstGeom prst="roundRect">
                <a:avLst/>
              </a:prstGeom>
              <a:blipFill>
                <a:blip r:embed="rId9"/>
                <a:stretch>
                  <a:fillRect l="-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2C895B2-533F-6340-B842-E3D1C3F3DCD0}"/>
              </a:ext>
            </a:extLst>
          </p:cNvPr>
          <p:cNvSpPr/>
          <p:nvPr/>
        </p:nvSpPr>
        <p:spPr>
          <a:xfrm>
            <a:off x="2740209" y="2990808"/>
            <a:ext cx="4016514" cy="2026876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Constant Gap-Hamming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CRHF Construction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Coding 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80E1E272-0BEE-744B-9B01-CDEFB8AB8874}"/>
                  </a:ext>
                </a:extLst>
              </p:cNvPr>
              <p:cNvSpPr/>
              <p:nvPr/>
            </p:nvSpPr>
            <p:spPr>
              <a:xfrm>
                <a:off x="7838064" y="3192828"/>
                <a:ext cx="2993835" cy="747719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/>
                        <m:t>Equality</m:t>
                      </m:r>
                      <m:r>
                        <m:rPr>
                          <m:nor/>
                        </m:rPr>
                        <a:rPr lang="en-US" sz="2400" dirty="0"/>
                        <m:t> (</m:t>
                      </m:r>
                      <m:r>
                        <m:rPr>
                          <m:nor/>
                        </m:rPr>
                        <a:rPr lang="en-US" sz="2400" dirty="0"/>
                        <m:t>CRHFs</m:t>
                      </m:r>
                      <m:r>
                        <m:rPr>
                          <m:nor/>
                        </m:rPr>
                        <a:rPr lang="en-US" sz="2400" dirty="0"/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80E1E272-0BEE-744B-9B01-CDEFB8AB88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8064" y="3192828"/>
                <a:ext cx="2993835" cy="747719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Down Arrow 35">
            <a:extLst>
              <a:ext uri="{FF2B5EF4-FFF2-40B4-BE49-F238E27FC236}">
                <a16:creationId xmlns:a16="http://schemas.microsoft.com/office/drawing/2014/main" id="{CCD2D98A-ED88-894C-A8C3-3D569DF0EA5D}"/>
              </a:ext>
            </a:extLst>
          </p:cNvPr>
          <p:cNvSpPr/>
          <p:nvPr/>
        </p:nvSpPr>
        <p:spPr>
          <a:xfrm rot="8334071">
            <a:off x="5276183" y="5047856"/>
            <a:ext cx="505552" cy="461327"/>
          </a:xfrm>
          <a:prstGeom prst="downArrow">
            <a:avLst/>
          </a:prstGeom>
          <a:solidFill>
            <a:srgbClr val="FF727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wn Arrow 36">
            <a:extLst>
              <a:ext uri="{FF2B5EF4-FFF2-40B4-BE49-F238E27FC236}">
                <a16:creationId xmlns:a16="http://schemas.microsoft.com/office/drawing/2014/main" id="{AC322755-3D02-4645-AAB9-1F69EDBC6A0C}"/>
              </a:ext>
            </a:extLst>
          </p:cNvPr>
          <p:cNvSpPr/>
          <p:nvPr/>
        </p:nvSpPr>
        <p:spPr>
          <a:xfrm rot="5400000">
            <a:off x="4475982" y="5507900"/>
            <a:ext cx="505552" cy="600539"/>
          </a:xfrm>
          <a:prstGeom prst="downArrow">
            <a:avLst/>
          </a:prstGeom>
          <a:solidFill>
            <a:srgbClr val="FF727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245062B-0228-BD45-94D5-9BDEA6CFD0CB}"/>
              </a:ext>
            </a:extLst>
          </p:cNvPr>
          <p:cNvSpPr txBox="1"/>
          <p:nvPr/>
        </p:nvSpPr>
        <p:spPr>
          <a:xfrm>
            <a:off x="5082634" y="5476170"/>
            <a:ext cx="2238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[This Thesis]</a:t>
            </a:r>
          </a:p>
        </p:txBody>
      </p:sp>
    </p:spTree>
    <p:extLst>
      <p:ext uri="{BB962C8B-B14F-4D97-AF65-F5344CB8AC3E}">
        <p14:creationId xmlns:p14="http://schemas.microsoft.com/office/powerpoint/2010/main" val="6953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9" grpId="0"/>
      <p:bldP spid="32" grpId="0" animBg="1"/>
      <p:bldP spid="34" grpId="0" animBg="1"/>
      <p:bldP spid="35" grpId="0" animBg="1"/>
      <p:bldP spid="36" grpId="0" animBg="1"/>
      <p:bldP spid="37" grpId="0" animBg="1"/>
      <p:bldP spid="3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DE31FD9B-7CE5-B741-998B-AC0C87790E61}"/>
              </a:ext>
            </a:extLst>
          </p:cNvPr>
          <p:cNvGrpSpPr/>
          <p:nvPr/>
        </p:nvGrpSpPr>
        <p:grpSpPr>
          <a:xfrm>
            <a:off x="2957902" y="425950"/>
            <a:ext cx="6986014" cy="5990526"/>
            <a:chOff x="2071914" y="226697"/>
            <a:chExt cx="7518775" cy="644737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8701D3E-1F88-AF4D-875A-0717C9E6C490}"/>
                </a:ext>
              </a:extLst>
            </p:cNvPr>
            <p:cNvSpPr/>
            <p:nvPr/>
          </p:nvSpPr>
          <p:spPr>
            <a:xfrm>
              <a:off x="2071914" y="229634"/>
              <a:ext cx="2927131" cy="292713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F772962-9E5A-744E-A02F-F164D5D88A1D}"/>
                </a:ext>
              </a:extLst>
            </p:cNvPr>
            <p:cNvSpPr/>
            <p:nvPr/>
          </p:nvSpPr>
          <p:spPr>
            <a:xfrm>
              <a:off x="6663558" y="226697"/>
              <a:ext cx="2927131" cy="292713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84EC0DD-04AE-F842-B98D-A0A94A4059C4}"/>
                </a:ext>
              </a:extLst>
            </p:cNvPr>
            <p:cNvSpPr/>
            <p:nvPr/>
          </p:nvSpPr>
          <p:spPr>
            <a:xfrm>
              <a:off x="4346027" y="3746936"/>
              <a:ext cx="2927131" cy="292713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B7B94C1-966A-3447-8E78-27368D17A259}"/>
                </a:ext>
              </a:extLst>
            </p:cNvPr>
            <p:cNvCxnSpPr>
              <a:cxnSpLocks/>
              <a:stCxn id="32" idx="5"/>
            </p:cNvCxnSpPr>
            <p:nvPr/>
          </p:nvCxnSpPr>
          <p:spPr>
            <a:xfrm>
              <a:off x="4570377" y="2728097"/>
              <a:ext cx="1198873" cy="463955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9460233-33ED-4445-AF20-2E3EF4D1C2C8}"/>
                </a:ext>
              </a:extLst>
            </p:cNvPr>
            <p:cNvCxnSpPr>
              <a:cxnSpLocks/>
              <a:endCxn id="33" idx="3"/>
            </p:cNvCxnSpPr>
            <p:nvPr/>
          </p:nvCxnSpPr>
          <p:spPr>
            <a:xfrm flipV="1">
              <a:off x="5809592" y="2725160"/>
              <a:ext cx="1282634" cy="42866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D2450A3-4E6B-8248-A7F5-4A5EC0CA8F7E}"/>
                </a:ext>
              </a:extLst>
            </p:cNvPr>
            <p:cNvCxnSpPr>
              <a:cxnSpLocks/>
              <a:endCxn id="34" idx="0"/>
            </p:cNvCxnSpPr>
            <p:nvPr/>
          </p:nvCxnSpPr>
          <p:spPr>
            <a:xfrm>
              <a:off x="5809593" y="3153828"/>
              <a:ext cx="0" cy="593108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6A361CB-9E99-7D42-9727-5A1732E45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3493" y="803838"/>
              <a:ext cx="1805233" cy="1805233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F699442-5E7A-1647-9583-5CF2C973EB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202" t="19636" r="27354" b="8048"/>
            <a:stretch/>
          </p:blipFill>
          <p:spPr>
            <a:xfrm>
              <a:off x="7497508" y="803838"/>
              <a:ext cx="1259231" cy="1805233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1D16AD-6242-D846-957F-8780BC254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252" t="15105" r="19796"/>
            <a:stretch/>
          </p:blipFill>
          <p:spPr>
            <a:xfrm>
              <a:off x="4977335" y="4139198"/>
              <a:ext cx="1664513" cy="2142605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94D69D9-61DF-5A41-A29F-9E2640B76CF2}"/>
              </a:ext>
            </a:extLst>
          </p:cNvPr>
          <p:cNvGrpSpPr/>
          <p:nvPr/>
        </p:nvGrpSpPr>
        <p:grpSpPr>
          <a:xfrm>
            <a:off x="1447222" y="938144"/>
            <a:ext cx="10007374" cy="4580423"/>
            <a:chOff x="1447222" y="938144"/>
            <a:chExt cx="10007374" cy="4580423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C87ED3C2-07A5-E54B-B21F-D5A423ACD8CB}"/>
                </a:ext>
              </a:extLst>
            </p:cNvPr>
            <p:cNvSpPr/>
            <p:nvPr/>
          </p:nvSpPr>
          <p:spPr>
            <a:xfrm>
              <a:off x="1447222" y="938144"/>
              <a:ext cx="10007374" cy="1053463"/>
            </a:xfrm>
            <a:prstGeom prst="roundRect">
              <a:avLst/>
            </a:prstGeom>
            <a:solidFill>
              <a:srgbClr val="FFDA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dirty="0">
                  <a:solidFill>
                    <a:schemeClr val="tx1"/>
                  </a:solidFill>
                </a:rPr>
                <a:t>1. Topology-Hiding Computation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5A71E8A6-1C70-254F-9B1C-02BB7732CB75}"/>
                </a:ext>
              </a:extLst>
            </p:cNvPr>
            <p:cNvSpPr/>
            <p:nvPr/>
          </p:nvSpPr>
          <p:spPr>
            <a:xfrm>
              <a:off x="1447222" y="2701624"/>
              <a:ext cx="10007374" cy="1053463"/>
            </a:xfrm>
            <a:prstGeom prst="roundRect">
              <a:avLst/>
            </a:prstGeom>
            <a:solidFill>
              <a:srgbClr val="FFDA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dirty="0">
                  <a:solidFill>
                    <a:schemeClr val="tx1"/>
                  </a:solidFill>
                </a:rPr>
                <a:t>2. Robust Property Preserving Hashing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B342904E-F413-4A47-9E95-4F8795D8D122}"/>
                </a:ext>
              </a:extLst>
            </p:cNvPr>
            <p:cNvSpPr/>
            <p:nvPr/>
          </p:nvSpPr>
          <p:spPr>
            <a:xfrm>
              <a:off x="1447222" y="4465104"/>
              <a:ext cx="10007374" cy="1053463"/>
            </a:xfrm>
            <a:prstGeom prst="roundRect">
              <a:avLst/>
            </a:prstGeom>
            <a:solidFill>
              <a:srgbClr val="FFDA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b="1" dirty="0">
                  <a:solidFill>
                    <a:schemeClr val="tx1"/>
                  </a:solidFill>
                </a:rPr>
                <a:t>3. Fine-Grained Cryptography</a:t>
              </a:r>
            </a:p>
          </p:txBody>
        </p:sp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17E084B-A948-E34E-A8C0-ACB7522EFA64}"/>
              </a:ext>
            </a:extLst>
          </p:cNvPr>
          <p:cNvSpPr/>
          <p:nvPr/>
        </p:nvSpPr>
        <p:spPr>
          <a:xfrm>
            <a:off x="1444987" y="936389"/>
            <a:ext cx="10007374" cy="1053463"/>
          </a:xfrm>
          <a:prstGeom prst="round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26DA5F4-837C-A04B-B9AE-EE209100E6B7}"/>
              </a:ext>
            </a:extLst>
          </p:cNvPr>
          <p:cNvSpPr/>
          <p:nvPr/>
        </p:nvSpPr>
        <p:spPr>
          <a:xfrm>
            <a:off x="1444987" y="2702381"/>
            <a:ext cx="10007374" cy="1053463"/>
          </a:xfrm>
          <a:prstGeom prst="round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1768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26D2F3C-DAAA-6B42-A8C6-63EE73DD471F}"/>
              </a:ext>
            </a:extLst>
          </p:cNvPr>
          <p:cNvGrpSpPr/>
          <p:nvPr/>
        </p:nvGrpSpPr>
        <p:grpSpPr>
          <a:xfrm>
            <a:off x="2793640" y="1251850"/>
            <a:ext cx="6286129" cy="5390373"/>
            <a:chOff x="2071914" y="226697"/>
            <a:chExt cx="7518773" cy="6447371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6A1EF76-64EB-9842-B293-A2F7D60EC587}"/>
                </a:ext>
              </a:extLst>
            </p:cNvPr>
            <p:cNvSpPr/>
            <p:nvPr/>
          </p:nvSpPr>
          <p:spPr>
            <a:xfrm>
              <a:off x="2071914" y="229635"/>
              <a:ext cx="2927130" cy="292713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9888931-6150-7445-BD31-1CD1A57D4BE1}"/>
                </a:ext>
              </a:extLst>
            </p:cNvPr>
            <p:cNvSpPr/>
            <p:nvPr/>
          </p:nvSpPr>
          <p:spPr>
            <a:xfrm>
              <a:off x="6663557" y="226697"/>
              <a:ext cx="2927130" cy="292713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A266EB6-849D-A147-85B5-C9B06A695B9B}"/>
                </a:ext>
              </a:extLst>
            </p:cNvPr>
            <p:cNvSpPr/>
            <p:nvPr/>
          </p:nvSpPr>
          <p:spPr>
            <a:xfrm>
              <a:off x="4346026" y="3746937"/>
              <a:ext cx="2927130" cy="292713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44E2A36-8C8D-FD4F-B59D-D88DFE5EB611}"/>
                </a:ext>
              </a:extLst>
            </p:cNvPr>
            <p:cNvCxnSpPr>
              <a:cxnSpLocks/>
              <a:stCxn id="7" idx="5"/>
            </p:cNvCxnSpPr>
            <p:nvPr/>
          </p:nvCxnSpPr>
          <p:spPr>
            <a:xfrm>
              <a:off x="4570376" y="2728098"/>
              <a:ext cx="1198873" cy="463955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A05CE55-B089-1342-B3CE-EEBB41A3FE73}"/>
                </a:ext>
              </a:extLst>
            </p:cNvPr>
            <p:cNvCxnSpPr>
              <a:cxnSpLocks/>
              <a:endCxn id="8" idx="3"/>
            </p:cNvCxnSpPr>
            <p:nvPr/>
          </p:nvCxnSpPr>
          <p:spPr>
            <a:xfrm flipV="1">
              <a:off x="5809591" y="2725160"/>
              <a:ext cx="1282634" cy="42866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A1CAB12-6D99-904F-A6E8-03F781AB7054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>
              <a:off x="5809592" y="3153828"/>
              <a:ext cx="0" cy="593107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B198E3D-0AA6-214C-8462-70A44D449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3493" y="803838"/>
              <a:ext cx="1805233" cy="180523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1AE12E6-2D84-9E43-8C45-01BAF5C86E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202" t="19636" r="27354" b="8048"/>
            <a:stretch/>
          </p:blipFill>
          <p:spPr>
            <a:xfrm>
              <a:off x="7497507" y="803838"/>
              <a:ext cx="1259231" cy="180523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A7D6EB4-10A3-AF47-8DDA-3DD5283D6E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252" t="15105" r="19796"/>
            <a:stretch/>
          </p:blipFill>
          <p:spPr>
            <a:xfrm>
              <a:off x="4977335" y="4139198"/>
              <a:ext cx="1664513" cy="2142605"/>
            </a:xfrm>
            <a:prstGeom prst="rect">
              <a:avLst/>
            </a:prstGeom>
          </p:spPr>
        </p:pic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09EEFEF-3A7F-664C-A310-48EEE2114B01}"/>
              </a:ext>
            </a:extLst>
          </p:cNvPr>
          <p:cNvSpPr/>
          <p:nvPr/>
        </p:nvSpPr>
        <p:spPr>
          <a:xfrm>
            <a:off x="1447222" y="324184"/>
            <a:ext cx="10007374" cy="1053463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3. Fine-Grained Cryptography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A4A6CB06-1BAB-E44D-AAC9-CE503BE174DD}"/>
                  </a:ext>
                </a:extLst>
              </p:cNvPr>
              <p:cNvSpPr/>
              <p:nvPr/>
            </p:nvSpPr>
            <p:spPr>
              <a:xfrm>
                <a:off x="161066" y="1693474"/>
                <a:ext cx="3287146" cy="744015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Send message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A4A6CB06-1BAB-E44D-AAC9-CE503BE174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66" y="1693474"/>
                <a:ext cx="3287146" cy="74401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8BB24F05-8762-0346-8133-00D247B38464}"/>
                  </a:ext>
                </a:extLst>
              </p:cNvPr>
              <p:cNvSpPr/>
              <p:nvPr/>
            </p:nvSpPr>
            <p:spPr>
              <a:xfrm>
                <a:off x="2642536" y="5254815"/>
                <a:ext cx="2836524" cy="665703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Hide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8BB24F05-8762-0346-8133-00D247B384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536" y="5254815"/>
                <a:ext cx="2836524" cy="665703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9F242FF-2245-8743-95A8-B6D4C849745D}"/>
              </a:ext>
            </a:extLst>
          </p:cNvPr>
          <p:cNvSpPr/>
          <p:nvPr/>
        </p:nvSpPr>
        <p:spPr>
          <a:xfrm>
            <a:off x="8728895" y="1872670"/>
            <a:ext cx="3241431" cy="56481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254000" dist="63500" dir="29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Eavesdropper</a:t>
            </a:r>
          </a:p>
        </p:txBody>
      </p:sp>
    </p:spTree>
    <p:extLst>
      <p:ext uri="{BB962C8B-B14F-4D97-AF65-F5344CB8AC3E}">
        <p14:creationId xmlns:p14="http://schemas.microsoft.com/office/powerpoint/2010/main" val="422530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26D2F3C-DAAA-6B42-A8C6-63EE73DD471F}"/>
              </a:ext>
            </a:extLst>
          </p:cNvPr>
          <p:cNvGrpSpPr/>
          <p:nvPr/>
        </p:nvGrpSpPr>
        <p:grpSpPr>
          <a:xfrm>
            <a:off x="2793640" y="1251850"/>
            <a:ext cx="6286129" cy="5390373"/>
            <a:chOff x="2071914" y="226697"/>
            <a:chExt cx="7518773" cy="6447371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6A1EF76-64EB-9842-B293-A2F7D60EC587}"/>
                </a:ext>
              </a:extLst>
            </p:cNvPr>
            <p:cNvSpPr/>
            <p:nvPr/>
          </p:nvSpPr>
          <p:spPr>
            <a:xfrm>
              <a:off x="2071914" y="229635"/>
              <a:ext cx="2927130" cy="292713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9888931-6150-7445-BD31-1CD1A57D4BE1}"/>
                </a:ext>
              </a:extLst>
            </p:cNvPr>
            <p:cNvSpPr/>
            <p:nvPr/>
          </p:nvSpPr>
          <p:spPr>
            <a:xfrm>
              <a:off x="6663557" y="226697"/>
              <a:ext cx="2927130" cy="292713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A266EB6-849D-A147-85B5-C9B06A695B9B}"/>
                </a:ext>
              </a:extLst>
            </p:cNvPr>
            <p:cNvSpPr/>
            <p:nvPr/>
          </p:nvSpPr>
          <p:spPr>
            <a:xfrm>
              <a:off x="4346026" y="3746937"/>
              <a:ext cx="2927130" cy="292713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44E2A36-8C8D-FD4F-B59D-D88DFE5EB611}"/>
                </a:ext>
              </a:extLst>
            </p:cNvPr>
            <p:cNvCxnSpPr>
              <a:cxnSpLocks/>
              <a:stCxn id="7" idx="5"/>
            </p:cNvCxnSpPr>
            <p:nvPr/>
          </p:nvCxnSpPr>
          <p:spPr>
            <a:xfrm>
              <a:off x="4570376" y="2728098"/>
              <a:ext cx="1198873" cy="463955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A05CE55-B089-1342-B3CE-EEBB41A3FE73}"/>
                </a:ext>
              </a:extLst>
            </p:cNvPr>
            <p:cNvCxnSpPr>
              <a:cxnSpLocks/>
              <a:endCxn id="8" idx="3"/>
            </p:cNvCxnSpPr>
            <p:nvPr/>
          </p:nvCxnSpPr>
          <p:spPr>
            <a:xfrm flipV="1">
              <a:off x="5809591" y="2725160"/>
              <a:ext cx="1282634" cy="42866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A1CAB12-6D99-904F-A6E8-03F781AB7054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>
              <a:off x="5809592" y="3153828"/>
              <a:ext cx="0" cy="593107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B198E3D-0AA6-214C-8462-70A44D449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3493" y="803838"/>
              <a:ext cx="1805233" cy="180523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1AE12E6-2D84-9E43-8C45-01BAF5C86E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202" t="19636" r="27354" b="8048"/>
            <a:stretch/>
          </p:blipFill>
          <p:spPr>
            <a:xfrm>
              <a:off x="7497507" y="803838"/>
              <a:ext cx="1259231" cy="180523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A7D6EB4-10A3-AF47-8DDA-3DD5283D6E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252" t="15105" r="19796"/>
            <a:stretch/>
          </p:blipFill>
          <p:spPr>
            <a:xfrm>
              <a:off x="4977335" y="4139198"/>
              <a:ext cx="1664513" cy="2142605"/>
            </a:xfrm>
            <a:prstGeom prst="rect">
              <a:avLst/>
            </a:prstGeom>
          </p:spPr>
        </p:pic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09EEFEF-3A7F-664C-A310-48EEE2114B01}"/>
              </a:ext>
            </a:extLst>
          </p:cNvPr>
          <p:cNvSpPr/>
          <p:nvPr/>
        </p:nvSpPr>
        <p:spPr>
          <a:xfrm>
            <a:off x="1447222" y="324184"/>
            <a:ext cx="10007374" cy="1053463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3. Fine-Grained Cryptography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A4A6CB06-1BAB-E44D-AAC9-CE503BE174DD}"/>
                  </a:ext>
                </a:extLst>
              </p:cNvPr>
              <p:cNvSpPr/>
              <p:nvPr/>
            </p:nvSpPr>
            <p:spPr>
              <a:xfrm>
                <a:off x="161066" y="1693474"/>
                <a:ext cx="3287146" cy="744015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Send message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A4A6CB06-1BAB-E44D-AAC9-CE503BE174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66" y="1693474"/>
                <a:ext cx="3287146" cy="74401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8BB24F05-8762-0346-8133-00D247B38464}"/>
                  </a:ext>
                </a:extLst>
              </p:cNvPr>
              <p:cNvSpPr/>
              <p:nvPr/>
            </p:nvSpPr>
            <p:spPr>
              <a:xfrm>
                <a:off x="2642536" y="5254815"/>
                <a:ext cx="2836524" cy="665703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Hide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8BB24F05-8762-0346-8133-00D247B384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536" y="5254815"/>
                <a:ext cx="2836524" cy="665703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9F242FF-2245-8743-95A8-B6D4C849745D}"/>
              </a:ext>
            </a:extLst>
          </p:cNvPr>
          <p:cNvSpPr/>
          <p:nvPr/>
        </p:nvSpPr>
        <p:spPr>
          <a:xfrm>
            <a:off x="8728895" y="1872670"/>
            <a:ext cx="3241431" cy="56481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254000" dist="63500" dir="29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Eavesdropper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CD217BDC-F5D3-DC4D-8378-0E01DE14090D}"/>
                  </a:ext>
                </a:extLst>
              </p:cNvPr>
              <p:cNvSpPr/>
              <p:nvPr/>
            </p:nvSpPr>
            <p:spPr>
              <a:xfrm>
                <a:off x="161066" y="1693474"/>
                <a:ext cx="3287146" cy="1409944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Send message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in time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3200" i="1" dirty="0" err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dirty="0" err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200" i="1" dirty="0" err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CD217BDC-F5D3-DC4D-8378-0E01DE1409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66" y="1693474"/>
                <a:ext cx="3287146" cy="140994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1D3E02A6-F3C8-2444-A7C3-72C2B85CACF2}"/>
                  </a:ext>
                </a:extLst>
              </p:cNvPr>
              <p:cNvSpPr/>
              <p:nvPr/>
            </p:nvSpPr>
            <p:spPr>
              <a:xfrm>
                <a:off x="8728895" y="1872670"/>
                <a:ext cx="3241431" cy="1858388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Eavesdropper running in time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3200" i="1" dirty="0" err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dirty="0" err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200" i="1" dirty="0" err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1D3E02A6-F3C8-2444-A7C3-72C2B85CA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895" y="1872670"/>
                <a:ext cx="3241431" cy="185838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loud 20">
            <a:extLst>
              <a:ext uri="{FF2B5EF4-FFF2-40B4-BE49-F238E27FC236}">
                <a16:creationId xmlns:a16="http://schemas.microsoft.com/office/drawing/2014/main" id="{0379B504-B5C2-8A4A-9E0A-E1CA996A6E19}"/>
              </a:ext>
            </a:extLst>
          </p:cNvPr>
          <p:cNvSpPr/>
          <p:nvPr/>
        </p:nvSpPr>
        <p:spPr>
          <a:xfrm>
            <a:off x="3506179" y="2427370"/>
            <a:ext cx="4757294" cy="2369541"/>
          </a:xfrm>
          <a:prstGeom prst="cloud">
            <a:avLst/>
          </a:prstGeom>
          <a:solidFill>
            <a:schemeClr val="bg2"/>
          </a:solidFill>
          <a:effectLst>
            <a:outerShdw blurRad="50800" dir="5100000" sx="108000" sy="108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But why?</a:t>
            </a:r>
          </a:p>
        </p:txBody>
      </p:sp>
    </p:spTree>
    <p:extLst>
      <p:ext uri="{BB962C8B-B14F-4D97-AF65-F5344CB8AC3E}">
        <p14:creationId xmlns:p14="http://schemas.microsoft.com/office/powerpoint/2010/main" val="413003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75CA6A5-2AB8-6646-BC9F-21DA89F272BE}"/>
              </a:ext>
            </a:extLst>
          </p:cNvPr>
          <p:cNvSpPr/>
          <p:nvPr/>
        </p:nvSpPr>
        <p:spPr>
          <a:xfrm>
            <a:off x="221456" y="545744"/>
            <a:ext cx="5836446" cy="1156771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Average Case Hard</a:t>
            </a:r>
            <a:r>
              <a:rPr lang="en-US" sz="2800" dirty="0">
                <a:solidFill>
                  <a:schemeClr val="tx1"/>
                </a:solidFill>
              </a:rPr>
              <a:t> problems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B855CEA-8308-7E49-A4FB-B3594EDC9E39}"/>
              </a:ext>
            </a:extLst>
          </p:cNvPr>
          <p:cNvSpPr/>
          <p:nvPr/>
        </p:nvSpPr>
        <p:spPr>
          <a:xfrm>
            <a:off x="221455" y="2855086"/>
            <a:ext cx="5836445" cy="115154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One-Way Function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902BFC4-23CA-FA47-A207-9E55277B6511}"/>
              </a:ext>
            </a:extLst>
          </p:cNvPr>
          <p:cNvSpPr/>
          <p:nvPr/>
        </p:nvSpPr>
        <p:spPr>
          <a:xfrm>
            <a:off x="8145065" y="205660"/>
            <a:ext cx="3249215" cy="183693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BPP ≠ NP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(=&gt; P ≠ NP)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21E1749-D8D4-0F47-A686-A4F6FBCB1BC9}"/>
              </a:ext>
            </a:extLst>
          </p:cNvPr>
          <p:cNvSpPr/>
          <p:nvPr/>
        </p:nvSpPr>
        <p:spPr>
          <a:xfrm>
            <a:off x="7412235" y="2512390"/>
            <a:ext cx="4585096" cy="183693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Efficiently </a:t>
            </a:r>
            <a:r>
              <a:rPr lang="en-US" sz="2800" b="1" dirty="0">
                <a:solidFill>
                  <a:schemeClr val="tx1"/>
                </a:solidFill>
              </a:rPr>
              <a:t>generate</a:t>
            </a:r>
            <a:r>
              <a:rPr lang="en-US" sz="2800" dirty="0">
                <a:solidFill>
                  <a:schemeClr val="tx1"/>
                </a:solidFill>
              </a:rPr>
              <a:t> hard distribution + </a:t>
            </a:r>
            <a:r>
              <a:rPr lang="en-US" sz="2800" b="1" dirty="0">
                <a:solidFill>
                  <a:schemeClr val="tx1"/>
                </a:solidFill>
              </a:rPr>
              <a:t>know solutions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AF95527-1AF1-F141-AE89-28CC2A3F3337}"/>
              </a:ext>
            </a:extLst>
          </p:cNvPr>
          <p:cNvSpPr/>
          <p:nvPr/>
        </p:nvSpPr>
        <p:spPr>
          <a:xfrm>
            <a:off x="221455" y="5136590"/>
            <a:ext cx="5836445" cy="92768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Public key crypto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B826C45-1C80-6A4F-A80E-F0D3E0CBE9BE}"/>
              </a:ext>
            </a:extLst>
          </p:cNvPr>
          <p:cNvSpPr/>
          <p:nvPr/>
        </p:nvSpPr>
        <p:spPr>
          <a:xfrm>
            <a:off x="7477125" y="4681967"/>
            <a:ext cx="4455317" cy="183693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Efficiently </a:t>
            </a:r>
            <a:r>
              <a:rPr lang="en-US" sz="2800" b="1" dirty="0">
                <a:solidFill>
                  <a:schemeClr val="tx1"/>
                </a:solidFill>
              </a:rPr>
              <a:t>generate</a:t>
            </a:r>
            <a:r>
              <a:rPr lang="en-US" sz="2800" dirty="0">
                <a:solidFill>
                  <a:schemeClr val="tx1"/>
                </a:solidFill>
              </a:rPr>
              <a:t> hard distribution + </a:t>
            </a:r>
            <a:r>
              <a:rPr lang="en-US" sz="2800" b="1" dirty="0">
                <a:solidFill>
                  <a:schemeClr val="tx1"/>
                </a:solidFill>
              </a:rPr>
              <a:t>trapdoor</a:t>
            </a:r>
          </a:p>
        </p:txBody>
      </p:sp>
    </p:spTree>
    <p:extLst>
      <p:ext uri="{BB962C8B-B14F-4D97-AF65-F5344CB8AC3E}">
        <p14:creationId xmlns:p14="http://schemas.microsoft.com/office/powerpoint/2010/main" val="99826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5" grpId="0" animBg="1"/>
      <p:bldP spid="1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75CA6A5-2AB8-6646-BC9F-21DA89F272BE}"/>
              </a:ext>
            </a:extLst>
          </p:cNvPr>
          <p:cNvSpPr/>
          <p:nvPr/>
        </p:nvSpPr>
        <p:spPr>
          <a:xfrm>
            <a:off x="221456" y="545744"/>
            <a:ext cx="5836446" cy="1156771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Average Case Hard</a:t>
            </a:r>
            <a:r>
              <a:rPr lang="en-US" sz="2800" dirty="0">
                <a:solidFill>
                  <a:schemeClr val="tx1"/>
                </a:solidFill>
              </a:rPr>
              <a:t> problems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B855CEA-8308-7E49-A4FB-B3594EDC9E39}"/>
              </a:ext>
            </a:extLst>
          </p:cNvPr>
          <p:cNvSpPr/>
          <p:nvPr/>
        </p:nvSpPr>
        <p:spPr>
          <a:xfrm>
            <a:off x="221455" y="2855086"/>
            <a:ext cx="5836445" cy="115154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One-Way Function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902BFC4-23CA-FA47-A207-9E55277B6511}"/>
              </a:ext>
            </a:extLst>
          </p:cNvPr>
          <p:cNvSpPr/>
          <p:nvPr/>
        </p:nvSpPr>
        <p:spPr>
          <a:xfrm>
            <a:off x="8145065" y="205660"/>
            <a:ext cx="3249215" cy="183693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BPP ≠ NP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(=&gt; P ≠ NP)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21E1749-D8D4-0F47-A686-A4F6FBCB1BC9}"/>
              </a:ext>
            </a:extLst>
          </p:cNvPr>
          <p:cNvSpPr/>
          <p:nvPr/>
        </p:nvSpPr>
        <p:spPr>
          <a:xfrm>
            <a:off x="7412235" y="2512390"/>
            <a:ext cx="4585096" cy="183693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Efficiently </a:t>
            </a:r>
            <a:r>
              <a:rPr lang="en-US" sz="2800" b="1" dirty="0">
                <a:solidFill>
                  <a:schemeClr val="tx1"/>
                </a:solidFill>
              </a:rPr>
              <a:t>generate</a:t>
            </a:r>
            <a:r>
              <a:rPr lang="en-US" sz="2800" dirty="0">
                <a:solidFill>
                  <a:schemeClr val="tx1"/>
                </a:solidFill>
              </a:rPr>
              <a:t> hard distribution + </a:t>
            </a:r>
            <a:r>
              <a:rPr lang="en-US" sz="2800" b="1" dirty="0">
                <a:solidFill>
                  <a:schemeClr val="tx1"/>
                </a:solidFill>
              </a:rPr>
              <a:t>know solutions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AF95527-1AF1-F141-AE89-28CC2A3F3337}"/>
              </a:ext>
            </a:extLst>
          </p:cNvPr>
          <p:cNvSpPr/>
          <p:nvPr/>
        </p:nvSpPr>
        <p:spPr>
          <a:xfrm>
            <a:off x="221455" y="5136590"/>
            <a:ext cx="5836445" cy="92768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Public key crypto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B826C45-1C80-6A4F-A80E-F0D3E0CBE9BE}"/>
              </a:ext>
            </a:extLst>
          </p:cNvPr>
          <p:cNvSpPr/>
          <p:nvPr/>
        </p:nvSpPr>
        <p:spPr>
          <a:xfrm>
            <a:off x="7477125" y="4681967"/>
            <a:ext cx="4455317" cy="183693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Efficiently </a:t>
            </a:r>
            <a:r>
              <a:rPr lang="en-US" sz="2800" b="1" dirty="0">
                <a:solidFill>
                  <a:schemeClr val="tx1"/>
                </a:solidFill>
              </a:rPr>
              <a:t>generate</a:t>
            </a:r>
            <a:r>
              <a:rPr lang="en-US" sz="2800" dirty="0">
                <a:solidFill>
                  <a:schemeClr val="tx1"/>
                </a:solidFill>
              </a:rPr>
              <a:t> hard distribution + </a:t>
            </a:r>
            <a:r>
              <a:rPr lang="en-US" sz="2800" b="1" dirty="0">
                <a:solidFill>
                  <a:schemeClr val="tx1"/>
                </a:solidFill>
              </a:rPr>
              <a:t>trapdoor</a:t>
            </a:r>
          </a:p>
        </p:txBody>
      </p:sp>
      <p:sp>
        <p:nvSpPr>
          <p:cNvPr id="8" name="Lightning Bolt 7">
            <a:extLst>
              <a:ext uri="{FF2B5EF4-FFF2-40B4-BE49-F238E27FC236}">
                <a16:creationId xmlns:a16="http://schemas.microsoft.com/office/drawing/2014/main" id="{469F8894-2E8B-FA43-85AD-58CF5FD413EA}"/>
              </a:ext>
            </a:extLst>
          </p:cNvPr>
          <p:cNvSpPr/>
          <p:nvPr/>
        </p:nvSpPr>
        <p:spPr>
          <a:xfrm rot="1332763">
            <a:off x="6278280" y="2248198"/>
            <a:ext cx="1878577" cy="4178914"/>
          </a:xfrm>
          <a:prstGeom prst="lightningBolt">
            <a:avLst/>
          </a:prstGeom>
          <a:solidFill>
            <a:srgbClr val="FFFF00"/>
          </a:solidFill>
          <a:effectLst>
            <a:glow rad="4191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6F21F2E3-C010-6347-8813-78A3FBB57D47}"/>
              </a:ext>
            </a:extLst>
          </p:cNvPr>
          <p:cNvSpPr/>
          <p:nvPr/>
        </p:nvSpPr>
        <p:spPr>
          <a:xfrm>
            <a:off x="4392809" y="-44454"/>
            <a:ext cx="5909073" cy="2943226"/>
          </a:xfrm>
          <a:prstGeom prst="cloud">
            <a:avLst/>
          </a:prstGeom>
          <a:solidFill>
            <a:schemeClr val="bg2"/>
          </a:solidFill>
          <a:effectLst>
            <a:outerShdw blurRad="50800" dir="5100000" sx="108000" sy="108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Rely on increasingly strong assumptions about P &amp; BPP</a:t>
            </a:r>
          </a:p>
        </p:txBody>
      </p:sp>
    </p:spTree>
    <p:extLst>
      <p:ext uri="{BB962C8B-B14F-4D97-AF65-F5344CB8AC3E}">
        <p14:creationId xmlns:p14="http://schemas.microsoft.com/office/powerpoint/2010/main" val="12022751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9DFF876-D6B9-CB4D-AF9B-0E65216A4522}"/>
              </a:ext>
            </a:extLst>
          </p:cNvPr>
          <p:cNvSpPr/>
          <p:nvPr/>
        </p:nvSpPr>
        <p:spPr>
          <a:xfrm>
            <a:off x="2443164" y="365125"/>
            <a:ext cx="7678340" cy="214947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dirty="0">
                <a:solidFill>
                  <a:schemeClr val="tx1"/>
                </a:solidFill>
              </a:rPr>
              <a:t>Can we have a meaningful notion of cryptography even if P=NP?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509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06E5B12-21B2-6946-88C7-9783BB29BE4D}"/>
              </a:ext>
            </a:extLst>
          </p:cNvPr>
          <p:cNvSpPr txBox="1"/>
          <p:nvPr/>
        </p:nvSpPr>
        <p:spPr>
          <a:xfrm>
            <a:off x="188947" y="300472"/>
            <a:ext cx="261642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3">
                    <a:lumMod val="50000"/>
                  </a:schemeClr>
                </a:solidFill>
              </a:rPr>
              <a:t>Functionality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B03EDF-2A17-9C40-9A9D-B15EE09C3996}"/>
              </a:ext>
            </a:extLst>
          </p:cNvPr>
          <p:cNvSpPr txBox="1"/>
          <p:nvPr/>
        </p:nvSpPr>
        <p:spPr>
          <a:xfrm>
            <a:off x="9195966" y="448488"/>
            <a:ext cx="169148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Security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1544EEA-F82A-A945-90E9-8F88D6EE66EA}"/>
              </a:ext>
            </a:extLst>
          </p:cNvPr>
          <p:cNvGrpSpPr/>
          <p:nvPr/>
        </p:nvGrpSpPr>
        <p:grpSpPr>
          <a:xfrm>
            <a:off x="2357913" y="425950"/>
            <a:ext cx="6986014" cy="2755238"/>
            <a:chOff x="2071914" y="226697"/>
            <a:chExt cx="7518775" cy="296535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C6CDF80-AA60-E145-A05E-7925FFB8DAC5}"/>
                </a:ext>
              </a:extLst>
            </p:cNvPr>
            <p:cNvSpPr/>
            <p:nvPr/>
          </p:nvSpPr>
          <p:spPr>
            <a:xfrm>
              <a:off x="2071914" y="229634"/>
              <a:ext cx="2927131" cy="292713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6EACDB9-F605-B04A-B255-23D38D563934}"/>
                </a:ext>
              </a:extLst>
            </p:cNvPr>
            <p:cNvSpPr/>
            <p:nvPr/>
          </p:nvSpPr>
          <p:spPr>
            <a:xfrm>
              <a:off x="6663558" y="226697"/>
              <a:ext cx="2927131" cy="292713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656D062-EEF0-5145-9479-0ED94A736138}"/>
                </a:ext>
              </a:extLst>
            </p:cNvPr>
            <p:cNvCxnSpPr>
              <a:cxnSpLocks/>
              <a:stCxn id="4" idx="5"/>
            </p:cNvCxnSpPr>
            <p:nvPr/>
          </p:nvCxnSpPr>
          <p:spPr>
            <a:xfrm>
              <a:off x="4570377" y="2728097"/>
              <a:ext cx="1198873" cy="463955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DC1E14B-2828-3042-89A7-1B163E5F20F0}"/>
                </a:ext>
              </a:extLst>
            </p:cNvPr>
            <p:cNvCxnSpPr>
              <a:cxnSpLocks/>
              <a:endCxn id="5" idx="3"/>
            </p:cNvCxnSpPr>
            <p:nvPr/>
          </p:nvCxnSpPr>
          <p:spPr>
            <a:xfrm flipV="1">
              <a:off x="5809592" y="2725160"/>
              <a:ext cx="1282634" cy="42866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37A1431-A165-2649-BB81-6814C69CF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3493" y="803838"/>
              <a:ext cx="1805233" cy="1805233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FB721DB-CA8F-3048-A319-E1EE32CDC7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202" t="19636" r="27354" b="8048"/>
            <a:stretch/>
          </p:blipFill>
          <p:spPr>
            <a:xfrm>
              <a:off x="7497508" y="803838"/>
              <a:ext cx="1259231" cy="1805233"/>
            </a:xfrm>
            <a:prstGeom prst="rect">
              <a:avLst/>
            </a:prstGeom>
          </p:spPr>
        </p:pic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46674FF-A51B-274D-8F02-D22E81037BBB}"/>
              </a:ext>
            </a:extLst>
          </p:cNvPr>
          <p:cNvSpPr/>
          <p:nvPr/>
        </p:nvSpPr>
        <p:spPr>
          <a:xfrm>
            <a:off x="4812692" y="300472"/>
            <a:ext cx="2241757" cy="780982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Hashing</a:t>
            </a:r>
          </a:p>
        </p:txBody>
      </p:sp>
    </p:spTree>
    <p:extLst>
      <p:ext uri="{BB962C8B-B14F-4D97-AF65-F5344CB8AC3E}">
        <p14:creationId xmlns:p14="http://schemas.microsoft.com/office/powerpoint/2010/main" val="24862571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9DFF876-D6B9-CB4D-AF9B-0E65216A4522}"/>
              </a:ext>
            </a:extLst>
          </p:cNvPr>
          <p:cNvSpPr/>
          <p:nvPr/>
        </p:nvSpPr>
        <p:spPr>
          <a:xfrm>
            <a:off x="2443164" y="365125"/>
            <a:ext cx="7678340" cy="214947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dirty="0">
                <a:solidFill>
                  <a:schemeClr val="tx1"/>
                </a:solidFill>
              </a:rPr>
              <a:t>Can we have a meaningful notion of cryptography even if P=NP?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17998C60-76F7-AC49-8ACF-B8183BD43EEC}"/>
              </a:ext>
            </a:extLst>
          </p:cNvPr>
          <p:cNvSpPr/>
          <p:nvPr/>
        </p:nvSpPr>
        <p:spPr>
          <a:xfrm>
            <a:off x="3085842" y="1977333"/>
            <a:ext cx="6392984" cy="3184256"/>
          </a:xfrm>
          <a:prstGeom prst="cloud">
            <a:avLst/>
          </a:prstGeom>
          <a:solidFill>
            <a:schemeClr val="bg1"/>
          </a:solidFill>
          <a:effectLst>
            <a:glow rad="1079500">
              <a:srgbClr val="FFFF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solidFill>
                  <a:schemeClr val="tx1"/>
                </a:solidFill>
              </a:rPr>
              <a:t>YES!</a:t>
            </a:r>
            <a:endParaRPr lang="en-US" sz="80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1213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67DCD-C413-764C-981F-5C30B8897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583"/>
            <a:ext cx="10515600" cy="1325563"/>
          </a:xfrm>
        </p:spPr>
        <p:txBody>
          <a:bodyPr/>
          <a:lstStyle/>
          <a:p>
            <a:r>
              <a:rPr lang="en-US" b="1" dirty="0"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  <a:t>Related works: Fine Grained Public Key Crypto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11860811"/>
                  </p:ext>
                </p:extLst>
              </p:nvPr>
            </p:nvGraphicFramePr>
            <p:xfrm>
              <a:off x="140673" y="1275453"/>
              <a:ext cx="11949726" cy="225552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2389945">
                      <a:extLst>
                        <a:ext uri="{9D8B030D-6E8A-4147-A177-3AD203B41FA5}">
                          <a16:colId xmlns:a16="http://schemas.microsoft.com/office/drawing/2014/main" val="2606490418"/>
                        </a:ext>
                      </a:extLst>
                    </a:gridCol>
                    <a:gridCol w="2855892">
                      <a:extLst>
                        <a:ext uri="{9D8B030D-6E8A-4147-A177-3AD203B41FA5}">
                          <a16:colId xmlns:a16="http://schemas.microsoft.com/office/drawing/2014/main" val="458517464"/>
                        </a:ext>
                      </a:extLst>
                    </a:gridCol>
                    <a:gridCol w="2147464">
                      <a:extLst>
                        <a:ext uri="{9D8B030D-6E8A-4147-A177-3AD203B41FA5}">
                          <a16:colId xmlns:a16="http://schemas.microsoft.com/office/drawing/2014/main" val="1532023020"/>
                        </a:ext>
                      </a:extLst>
                    </a:gridCol>
                    <a:gridCol w="2141472">
                      <a:extLst>
                        <a:ext uri="{9D8B030D-6E8A-4147-A177-3AD203B41FA5}">
                          <a16:colId xmlns:a16="http://schemas.microsoft.com/office/drawing/2014/main" val="1487910699"/>
                        </a:ext>
                      </a:extLst>
                    </a:gridCol>
                    <a:gridCol w="2414953">
                      <a:extLst>
                        <a:ext uri="{9D8B030D-6E8A-4147-A177-3AD203B41FA5}">
                          <a16:colId xmlns:a16="http://schemas.microsoft.com/office/drawing/2014/main" val="814332536"/>
                        </a:ext>
                      </a:extLst>
                    </a:gridCol>
                  </a:tblGrid>
                  <a:tr h="620592"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Paper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Assumptions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Crypto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Complexity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Adversary Time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5205476"/>
                      </a:ext>
                    </a:extLst>
                  </a:tr>
                  <a:tr h="75829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[Merkle78]</a:t>
                          </a:r>
                        </a:p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[</a:t>
                          </a:r>
                          <a:r>
                            <a:rPr lang="en-US" sz="2400" dirty="0"/>
                            <a:t>Biham-</a:t>
                          </a:r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Goren-Ishai’08]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3200" dirty="0"/>
                            <a:t>-Strong OWFs</a:t>
                          </a:r>
                          <a:endParaRPr lang="en-US" sz="3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Key Exchange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p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333888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11860811"/>
                  </p:ext>
                </p:extLst>
              </p:nvPr>
            </p:nvGraphicFramePr>
            <p:xfrm>
              <a:off x="140673" y="1275453"/>
              <a:ext cx="11949726" cy="225552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2389945">
                      <a:extLst>
                        <a:ext uri="{9D8B030D-6E8A-4147-A177-3AD203B41FA5}">
                          <a16:colId xmlns:a16="http://schemas.microsoft.com/office/drawing/2014/main" val="2606490418"/>
                        </a:ext>
                      </a:extLst>
                    </a:gridCol>
                    <a:gridCol w="2855892">
                      <a:extLst>
                        <a:ext uri="{9D8B030D-6E8A-4147-A177-3AD203B41FA5}">
                          <a16:colId xmlns:a16="http://schemas.microsoft.com/office/drawing/2014/main" val="458517464"/>
                        </a:ext>
                      </a:extLst>
                    </a:gridCol>
                    <a:gridCol w="2147464">
                      <a:extLst>
                        <a:ext uri="{9D8B030D-6E8A-4147-A177-3AD203B41FA5}">
                          <a16:colId xmlns:a16="http://schemas.microsoft.com/office/drawing/2014/main" val="1532023020"/>
                        </a:ext>
                      </a:extLst>
                    </a:gridCol>
                    <a:gridCol w="2141472">
                      <a:extLst>
                        <a:ext uri="{9D8B030D-6E8A-4147-A177-3AD203B41FA5}">
                          <a16:colId xmlns:a16="http://schemas.microsoft.com/office/drawing/2014/main" val="1487910699"/>
                        </a:ext>
                      </a:extLst>
                    </a:gridCol>
                    <a:gridCol w="2414953">
                      <a:extLst>
                        <a:ext uri="{9D8B030D-6E8A-4147-A177-3AD203B41FA5}">
                          <a16:colId xmlns:a16="http://schemas.microsoft.com/office/drawing/2014/main" val="814332536"/>
                        </a:ext>
                      </a:extLst>
                    </a:gridCol>
                  </a:tblGrid>
                  <a:tr h="1066800"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Paper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Assumptions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Crypto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Complexity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Adversary Time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5205476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[Merkle78]</a:t>
                          </a:r>
                        </a:p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[</a:t>
                          </a:r>
                          <a:r>
                            <a:rPr lang="en-US" sz="2400" dirty="0"/>
                            <a:t>Biham-</a:t>
                          </a:r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Goren-Ishai’08]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4000" t="-96809" r="-235556" b="-95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Key Exchange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4970" t="-96809" r="-113609" b="-95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5789" t="-96809" r="-1053" b="-95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333888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319103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67DCD-C413-764C-981F-5C30B8897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583"/>
            <a:ext cx="10515600" cy="1325563"/>
          </a:xfrm>
        </p:spPr>
        <p:txBody>
          <a:bodyPr/>
          <a:lstStyle/>
          <a:p>
            <a:r>
              <a:rPr lang="en-US" b="1" dirty="0"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  <a:t>Related works: Fine Grained Public Key Crypto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9988356"/>
                  </p:ext>
                </p:extLst>
              </p:nvPr>
            </p:nvGraphicFramePr>
            <p:xfrm>
              <a:off x="140673" y="1275453"/>
              <a:ext cx="11949726" cy="391033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2389945">
                      <a:extLst>
                        <a:ext uri="{9D8B030D-6E8A-4147-A177-3AD203B41FA5}">
                          <a16:colId xmlns:a16="http://schemas.microsoft.com/office/drawing/2014/main" val="2606490418"/>
                        </a:ext>
                      </a:extLst>
                    </a:gridCol>
                    <a:gridCol w="2855892">
                      <a:extLst>
                        <a:ext uri="{9D8B030D-6E8A-4147-A177-3AD203B41FA5}">
                          <a16:colId xmlns:a16="http://schemas.microsoft.com/office/drawing/2014/main" val="458517464"/>
                        </a:ext>
                      </a:extLst>
                    </a:gridCol>
                    <a:gridCol w="2147464">
                      <a:extLst>
                        <a:ext uri="{9D8B030D-6E8A-4147-A177-3AD203B41FA5}">
                          <a16:colId xmlns:a16="http://schemas.microsoft.com/office/drawing/2014/main" val="1532023020"/>
                        </a:ext>
                      </a:extLst>
                    </a:gridCol>
                    <a:gridCol w="2141472">
                      <a:extLst>
                        <a:ext uri="{9D8B030D-6E8A-4147-A177-3AD203B41FA5}">
                          <a16:colId xmlns:a16="http://schemas.microsoft.com/office/drawing/2014/main" val="1487910699"/>
                        </a:ext>
                      </a:extLst>
                    </a:gridCol>
                    <a:gridCol w="2414953">
                      <a:extLst>
                        <a:ext uri="{9D8B030D-6E8A-4147-A177-3AD203B41FA5}">
                          <a16:colId xmlns:a16="http://schemas.microsoft.com/office/drawing/2014/main" val="814332536"/>
                        </a:ext>
                      </a:extLst>
                    </a:gridCol>
                  </a:tblGrid>
                  <a:tr h="620592"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Paper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Assumptions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Crypto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Complexity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Adversary Time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5205476"/>
                      </a:ext>
                    </a:extLst>
                  </a:tr>
                  <a:tr h="75829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[Merkle78]</a:t>
                          </a:r>
                        </a:p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[</a:t>
                          </a:r>
                          <a:r>
                            <a:rPr lang="en-US" sz="2400" dirty="0"/>
                            <a:t>Biham-</a:t>
                          </a:r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Goren-Ishai’08]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3200" dirty="0"/>
                            <a:t>-Strong OWFs</a:t>
                          </a:r>
                          <a:endParaRPr lang="en-US" sz="3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Key Exchange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p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3338888"/>
                      </a:ext>
                    </a:extLst>
                  </a:tr>
                  <a:tr h="758296">
                    <a:tc>
                      <a:txBody>
                        <a:bodyPr/>
                        <a:lstStyle/>
                        <a:p>
                          <a:r>
                            <a:rPr lang="en-US" sz="3200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[This Thesis</a:t>
                          </a:r>
                          <a:r>
                            <a:rPr lang="en-US" sz="3200" b="1" baseline="0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]</a:t>
                          </a:r>
                          <a:endParaRPr lang="en-US" sz="3200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b="1" dirty="0">
                              <a:solidFill>
                                <a:schemeClr val="tx1"/>
                              </a:solidFill>
                            </a:rPr>
                            <a:t>Average-Case Zero k-Clique</a:t>
                          </a: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b="1" dirty="0">
                              <a:solidFill>
                                <a:schemeClr val="tx1"/>
                              </a:solidFill>
                            </a:rPr>
                            <a:t>OWF</a:t>
                          </a:r>
                        </a:p>
                        <a:p>
                          <a:r>
                            <a:rPr lang="en-US" sz="3200" b="1" dirty="0">
                              <a:solidFill>
                                <a:schemeClr val="tx1"/>
                              </a:solidFill>
                            </a:rPr>
                            <a:t>PKE</a:t>
                          </a:r>
                        </a:p>
                        <a:p>
                          <a:r>
                            <a:rPr lang="en-US" sz="3200" b="1" dirty="0">
                              <a:solidFill>
                                <a:schemeClr val="tx1"/>
                              </a:solidFill>
                            </a:rPr>
                            <a:t>PKE</a:t>
                          </a: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3200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endParaRPr lang="en-US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r>
                                  <a:rPr lang="en-US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200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r>
                                  <a:rPr lang="en-US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𝛀</m:t>
                                </m:r>
                                <m:r>
                                  <a:rPr lang="en-US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3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  <m:sup>
                                    <m:r>
                                      <a:rPr lang="en-US" sz="3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  <m:r>
                                      <a:rPr lang="en-US" sz="3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sz="3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sz="3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p>
                                <m:r>
                                  <a:rPr lang="en-US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200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𝛀</m:t>
                                </m:r>
                                <m:d>
                                  <m:dPr>
                                    <m:ctrlPr>
                                      <a:rPr lang="en-US" sz="3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32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2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𝑵</m:t>
                                        </m:r>
                                      </m:e>
                                      <m:sup>
                                        <m:r>
                                          <a:rPr lang="en-US" sz="32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US" sz="32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  <m:r>
                                          <a:rPr lang="en-US" sz="32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𝟓</m:t>
                                        </m:r>
                                        <m:r>
                                          <a:rPr lang="en-US" sz="32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32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𝜹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3200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𝛀</m:t>
                                </m:r>
                                <m:r>
                                  <a:rPr lang="en-US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3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  <m:sup>
                                    <m:r>
                                      <a:rPr lang="en-US" sz="3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sz="3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3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𝜹</m:t>
                                    </m:r>
                                  </m:sup>
                                </m:sSup>
                                <m:r>
                                  <a:rPr lang="en-US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7629622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9988356"/>
                  </p:ext>
                </p:extLst>
              </p:nvPr>
            </p:nvGraphicFramePr>
            <p:xfrm>
              <a:off x="140673" y="1275453"/>
              <a:ext cx="11949726" cy="391033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2389945">
                      <a:extLst>
                        <a:ext uri="{9D8B030D-6E8A-4147-A177-3AD203B41FA5}">
                          <a16:colId xmlns:a16="http://schemas.microsoft.com/office/drawing/2014/main" val="2606490418"/>
                        </a:ext>
                      </a:extLst>
                    </a:gridCol>
                    <a:gridCol w="2855892">
                      <a:extLst>
                        <a:ext uri="{9D8B030D-6E8A-4147-A177-3AD203B41FA5}">
                          <a16:colId xmlns:a16="http://schemas.microsoft.com/office/drawing/2014/main" val="458517464"/>
                        </a:ext>
                      </a:extLst>
                    </a:gridCol>
                    <a:gridCol w="2147464">
                      <a:extLst>
                        <a:ext uri="{9D8B030D-6E8A-4147-A177-3AD203B41FA5}">
                          <a16:colId xmlns:a16="http://schemas.microsoft.com/office/drawing/2014/main" val="1532023020"/>
                        </a:ext>
                      </a:extLst>
                    </a:gridCol>
                    <a:gridCol w="2141472">
                      <a:extLst>
                        <a:ext uri="{9D8B030D-6E8A-4147-A177-3AD203B41FA5}">
                          <a16:colId xmlns:a16="http://schemas.microsoft.com/office/drawing/2014/main" val="1487910699"/>
                        </a:ext>
                      </a:extLst>
                    </a:gridCol>
                    <a:gridCol w="2414953">
                      <a:extLst>
                        <a:ext uri="{9D8B030D-6E8A-4147-A177-3AD203B41FA5}">
                          <a16:colId xmlns:a16="http://schemas.microsoft.com/office/drawing/2014/main" val="814332536"/>
                        </a:ext>
                      </a:extLst>
                    </a:gridCol>
                  </a:tblGrid>
                  <a:tr h="1066800"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Paper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Assumptions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Crypto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Complexity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Adversary Time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5205476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[Merkle78]</a:t>
                          </a:r>
                        </a:p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[</a:t>
                          </a:r>
                          <a:r>
                            <a:rPr lang="en-US" sz="2400" dirty="0"/>
                            <a:t>Biham-</a:t>
                          </a:r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Goren-Ishai’08]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4000" t="-95745" r="-235556" b="-1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Key Exchange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4970" t="-95745" r="-113609" b="-1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5789" t="-95745" r="-1053" b="-1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3338888"/>
                      </a:ext>
                    </a:extLst>
                  </a:tr>
                  <a:tr h="1654810">
                    <a:tc>
                      <a:txBody>
                        <a:bodyPr/>
                        <a:lstStyle/>
                        <a:p>
                          <a:r>
                            <a:rPr lang="en-US" sz="3200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[This Thesis</a:t>
                          </a:r>
                          <a:r>
                            <a:rPr lang="en-US" sz="3200" b="1" baseline="0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]</a:t>
                          </a:r>
                          <a:endParaRPr lang="en-US" sz="3200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b="1" dirty="0">
                              <a:solidFill>
                                <a:schemeClr val="tx1"/>
                              </a:solidFill>
                            </a:rPr>
                            <a:t>Average-Case Zero k-Clique</a:t>
                          </a: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b="1" dirty="0">
                              <a:solidFill>
                                <a:schemeClr val="tx1"/>
                              </a:solidFill>
                            </a:rPr>
                            <a:t>OWF</a:t>
                          </a:r>
                        </a:p>
                        <a:p>
                          <a:r>
                            <a:rPr lang="en-US" sz="3200" b="1" dirty="0">
                              <a:solidFill>
                                <a:schemeClr val="tx1"/>
                              </a:solidFill>
                            </a:rPr>
                            <a:t>PKE</a:t>
                          </a:r>
                        </a:p>
                        <a:p>
                          <a:r>
                            <a:rPr lang="en-US" sz="3200" b="1" dirty="0">
                              <a:solidFill>
                                <a:schemeClr val="tx1"/>
                              </a:solidFill>
                            </a:rPr>
                            <a:t>PKE</a:t>
                          </a: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4970" t="-140458" r="-113609" b="-7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5789" t="-140458" r="-1053" b="-76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7629622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EC659D7-7335-9E42-9B37-52B824EDE94B}"/>
              </a:ext>
            </a:extLst>
          </p:cNvPr>
          <p:cNvSpPr/>
          <p:nvPr/>
        </p:nvSpPr>
        <p:spPr>
          <a:xfrm>
            <a:off x="7396844" y="4104407"/>
            <a:ext cx="4693555" cy="506186"/>
          </a:xfrm>
          <a:prstGeom prst="rect">
            <a:avLst/>
          </a:prstGeom>
          <a:noFill/>
          <a:ln w="762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F70417EE-3E8F-C045-8C27-F803D9BDE6E7}"/>
              </a:ext>
            </a:extLst>
          </p:cNvPr>
          <p:cNvSpPr/>
          <p:nvPr/>
        </p:nvSpPr>
        <p:spPr>
          <a:xfrm>
            <a:off x="2530930" y="4610593"/>
            <a:ext cx="3216728" cy="816430"/>
          </a:xfrm>
          <a:prstGeom prst="wedgeRoundRectCallout">
            <a:avLst>
              <a:gd name="adj1" fmla="val 101309"/>
              <a:gd name="adj2" fmla="val -61957"/>
              <a:gd name="adj3" fmla="val 16667"/>
            </a:avLst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Generic properties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D8333355-4497-0147-B77C-2AADC91B71C1}"/>
              </a:ext>
            </a:extLst>
          </p:cNvPr>
          <p:cNvSpPr/>
          <p:nvPr/>
        </p:nvSpPr>
        <p:spPr>
          <a:xfrm>
            <a:off x="6115536" y="5185783"/>
            <a:ext cx="3216728" cy="1127696"/>
          </a:xfrm>
          <a:prstGeom prst="wedgeRoundRectCallout">
            <a:avLst>
              <a:gd name="adj1" fmla="val 65776"/>
              <a:gd name="adj2" fmla="val -46030"/>
              <a:gd name="adj3" fmla="val 16667"/>
            </a:avLst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Specific properties of Zero-k-Clique</a:t>
            </a:r>
          </a:p>
        </p:txBody>
      </p:sp>
    </p:spTree>
    <p:extLst>
      <p:ext uri="{BB962C8B-B14F-4D97-AF65-F5344CB8AC3E}">
        <p14:creationId xmlns:p14="http://schemas.microsoft.com/office/powerpoint/2010/main" val="6202900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67DCD-C413-764C-981F-5C30B8897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583"/>
            <a:ext cx="10515600" cy="1325563"/>
          </a:xfrm>
        </p:spPr>
        <p:txBody>
          <a:bodyPr/>
          <a:lstStyle/>
          <a:p>
            <a:r>
              <a:rPr lang="en-US" b="1" dirty="0">
                <a:latin typeface="Meslo LG L for Powerline Regula" panose="020B0609030804020204" pitchFamily="49" charset="0"/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  <a:t>Related works: Fine Grained Public Key Crypto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24477486"/>
                  </p:ext>
                </p:extLst>
              </p:nvPr>
            </p:nvGraphicFramePr>
            <p:xfrm>
              <a:off x="140673" y="1275453"/>
              <a:ext cx="11949726" cy="479425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2389945">
                      <a:extLst>
                        <a:ext uri="{9D8B030D-6E8A-4147-A177-3AD203B41FA5}">
                          <a16:colId xmlns:a16="http://schemas.microsoft.com/office/drawing/2014/main" val="2606490418"/>
                        </a:ext>
                      </a:extLst>
                    </a:gridCol>
                    <a:gridCol w="2855892">
                      <a:extLst>
                        <a:ext uri="{9D8B030D-6E8A-4147-A177-3AD203B41FA5}">
                          <a16:colId xmlns:a16="http://schemas.microsoft.com/office/drawing/2014/main" val="458517464"/>
                        </a:ext>
                      </a:extLst>
                    </a:gridCol>
                    <a:gridCol w="2147464">
                      <a:extLst>
                        <a:ext uri="{9D8B030D-6E8A-4147-A177-3AD203B41FA5}">
                          <a16:colId xmlns:a16="http://schemas.microsoft.com/office/drawing/2014/main" val="1532023020"/>
                        </a:ext>
                      </a:extLst>
                    </a:gridCol>
                    <a:gridCol w="2141472">
                      <a:extLst>
                        <a:ext uri="{9D8B030D-6E8A-4147-A177-3AD203B41FA5}">
                          <a16:colId xmlns:a16="http://schemas.microsoft.com/office/drawing/2014/main" val="1487910699"/>
                        </a:ext>
                      </a:extLst>
                    </a:gridCol>
                    <a:gridCol w="2414953">
                      <a:extLst>
                        <a:ext uri="{9D8B030D-6E8A-4147-A177-3AD203B41FA5}">
                          <a16:colId xmlns:a16="http://schemas.microsoft.com/office/drawing/2014/main" val="814332536"/>
                        </a:ext>
                      </a:extLst>
                    </a:gridCol>
                  </a:tblGrid>
                  <a:tr h="620592"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Paper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Assumptions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Crypto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Honest Complexity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Adversary Time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5205476"/>
                      </a:ext>
                    </a:extLst>
                  </a:tr>
                  <a:tr h="75829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[M78]</a:t>
                          </a:r>
                        </a:p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[BGI08]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3200" dirty="0"/>
                            <a:t>-Strong OWFs</a:t>
                          </a:r>
                          <a:endParaRPr lang="en-US" sz="3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Key Exchange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p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3338888"/>
                      </a:ext>
                    </a:extLst>
                  </a:tr>
                  <a:tr h="758296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[Degwekar-Vaikuntanathan-Vasudevan’16]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strike="noStrike" dirty="0">
                              <a:solidFill>
                                <a:schemeClr val="tx1"/>
                              </a:solidFill>
                            </a:rPr>
                            <a:t>NC1</a:t>
                          </a:r>
                          <a:r>
                            <a:rPr lang="en-US" sz="3200" b="0" i="0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≠⊕L/poly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strike="noStrike" dirty="0">
                              <a:solidFill>
                                <a:schemeClr val="tx1"/>
                              </a:solidFill>
                            </a:rPr>
                            <a:t>OWF</a:t>
                          </a:r>
                          <a:r>
                            <a:rPr lang="en-US" sz="3200" strike="noStrike" baseline="0" dirty="0">
                              <a:solidFill>
                                <a:schemeClr val="tx1"/>
                              </a:solidFill>
                            </a:rPr>
                            <a:t> + PKE</a:t>
                          </a:r>
                          <a:endParaRPr lang="en-US" sz="3200" strike="no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strike="noStrike" dirty="0">
                              <a:solidFill>
                                <a:schemeClr val="tx1"/>
                              </a:solidFill>
                            </a:rPr>
                            <a:t>NC1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strike="noStrike" dirty="0">
                              <a:solidFill>
                                <a:schemeClr val="tx1"/>
                              </a:solidFill>
                            </a:rPr>
                            <a:t>&gt;NC1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7633574"/>
                      </a:ext>
                    </a:extLst>
                  </a:tr>
                  <a:tr h="758296">
                    <a:tc>
                      <a:txBody>
                        <a:bodyPr/>
                        <a:lstStyle/>
                        <a:p>
                          <a:r>
                            <a:rPr lang="en-US" sz="3200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[This Thesis</a:t>
                          </a:r>
                          <a:r>
                            <a:rPr lang="en-US" sz="3200" b="1" baseline="0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]</a:t>
                          </a:r>
                          <a:endParaRPr lang="en-US" sz="3200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b="1" dirty="0">
                              <a:solidFill>
                                <a:schemeClr val="tx1"/>
                              </a:solidFill>
                            </a:rPr>
                            <a:t>Average-Case Zero k-Clique</a:t>
                          </a: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b="1" dirty="0">
                              <a:solidFill>
                                <a:schemeClr val="tx1"/>
                              </a:solidFill>
                            </a:rPr>
                            <a:t>OWF</a:t>
                          </a:r>
                        </a:p>
                        <a:p>
                          <a:r>
                            <a:rPr lang="en-US" sz="3200" b="1" dirty="0">
                              <a:solidFill>
                                <a:schemeClr val="tx1"/>
                              </a:solidFill>
                            </a:rPr>
                            <a:t>PKE</a:t>
                          </a:r>
                        </a:p>
                        <a:p>
                          <a:r>
                            <a:rPr lang="en-US" sz="3200" b="1" dirty="0">
                              <a:solidFill>
                                <a:schemeClr val="tx1"/>
                              </a:solidFill>
                            </a:rPr>
                            <a:t>PKE</a:t>
                          </a: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3200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endParaRPr lang="en-US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r>
                                  <a:rPr lang="en-US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200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r>
                                  <a:rPr lang="en-US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𝛀</m:t>
                                </m:r>
                                <m:r>
                                  <a:rPr lang="en-US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3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  <m:sup>
                                    <m:r>
                                      <a:rPr lang="en-US" sz="3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  <m:r>
                                      <a:rPr lang="en-US" sz="3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sz="3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sz="3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p>
                                <m:r>
                                  <a:rPr lang="en-US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200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𝛀</m:t>
                                </m:r>
                                <m:d>
                                  <m:dPr>
                                    <m:ctrlPr>
                                      <a:rPr lang="en-US" sz="3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32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2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𝑵</m:t>
                                        </m:r>
                                      </m:e>
                                      <m:sup>
                                        <m:r>
                                          <a:rPr lang="en-US" sz="32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US" sz="32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  <m:r>
                                          <a:rPr lang="en-US" sz="32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𝟓</m:t>
                                        </m:r>
                                        <m:r>
                                          <a:rPr lang="en-US" sz="32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32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𝜹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3200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𝛀</m:t>
                                </m:r>
                                <m:r>
                                  <a:rPr lang="en-US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3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  <m:sup>
                                    <m:r>
                                      <a:rPr lang="en-US" sz="3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sz="3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3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𝜹</m:t>
                                    </m:r>
                                  </m:sup>
                                </m:sSup>
                                <m:r>
                                  <a:rPr lang="en-US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7629622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24477486"/>
                  </p:ext>
                </p:extLst>
              </p:nvPr>
            </p:nvGraphicFramePr>
            <p:xfrm>
              <a:off x="140673" y="1275453"/>
              <a:ext cx="11949726" cy="479425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2389945">
                      <a:extLst>
                        <a:ext uri="{9D8B030D-6E8A-4147-A177-3AD203B41FA5}">
                          <a16:colId xmlns:a16="http://schemas.microsoft.com/office/drawing/2014/main" val="2606490418"/>
                        </a:ext>
                      </a:extLst>
                    </a:gridCol>
                    <a:gridCol w="2855892">
                      <a:extLst>
                        <a:ext uri="{9D8B030D-6E8A-4147-A177-3AD203B41FA5}">
                          <a16:colId xmlns:a16="http://schemas.microsoft.com/office/drawing/2014/main" val="458517464"/>
                        </a:ext>
                      </a:extLst>
                    </a:gridCol>
                    <a:gridCol w="2147464">
                      <a:extLst>
                        <a:ext uri="{9D8B030D-6E8A-4147-A177-3AD203B41FA5}">
                          <a16:colId xmlns:a16="http://schemas.microsoft.com/office/drawing/2014/main" val="1532023020"/>
                        </a:ext>
                      </a:extLst>
                    </a:gridCol>
                    <a:gridCol w="2141472">
                      <a:extLst>
                        <a:ext uri="{9D8B030D-6E8A-4147-A177-3AD203B41FA5}">
                          <a16:colId xmlns:a16="http://schemas.microsoft.com/office/drawing/2014/main" val="1487910699"/>
                        </a:ext>
                      </a:extLst>
                    </a:gridCol>
                    <a:gridCol w="2414953">
                      <a:extLst>
                        <a:ext uri="{9D8B030D-6E8A-4147-A177-3AD203B41FA5}">
                          <a16:colId xmlns:a16="http://schemas.microsoft.com/office/drawing/2014/main" val="814332536"/>
                        </a:ext>
                      </a:extLst>
                    </a:gridCol>
                  </a:tblGrid>
                  <a:tr h="1066800"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Paper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Assumptions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Crypto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Honest Complexity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Adversary Time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5205476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[M78]</a:t>
                          </a:r>
                        </a:p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[BGI08]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4000" t="-107143" r="-235556" b="-26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Key Exchange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4970" t="-107143" r="-113609" b="-26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5789" t="-107143" r="-1053" b="-26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3338888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[Degwekar-Vaikuntanathan-Vasudevan’16]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strike="noStrike" dirty="0">
                              <a:solidFill>
                                <a:schemeClr val="tx1"/>
                              </a:solidFill>
                            </a:rPr>
                            <a:t>NC1</a:t>
                          </a:r>
                          <a:r>
                            <a:rPr lang="en-US" sz="3200" b="0" i="0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≠⊕L/poly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strike="noStrike" dirty="0">
                              <a:solidFill>
                                <a:schemeClr val="tx1"/>
                              </a:solidFill>
                            </a:rPr>
                            <a:t>OWF</a:t>
                          </a:r>
                          <a:r>
                            <a:rPr lang="en-US" sz="3200" strike="noStrike" baseline="0" dirty="0">
                              <a:solidFill>
                                <a:schemeClr val="tx1"/>
                              </a:solidFill>
                            </a:rPr>
                            <a:t> + PKE</a:t>
                          </a:r>
                          <a:endParaRPr lang="en-US" sz="3200" strike="no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strike="noStrike" dirty="0">
                              <a:solidFill>
                                <a:schemeClr val="tx1"/>
                              </a:solidFill>
                            </a:rPr>
                            <a:t>NC1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strike="noStrike" dirty="0">
                              <a:solidFill>
                                <a:schemeClr val="tx1"/>
                              </a:solidFill>
                            </a:rPr>
                            <a:t>&gt;NC1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7633574"/>
                      </a:ext>
                    </a:extLst>
                  </a:tr>
                  <a:tr h="1654810">
                    <a:tc>
                      <a:txBody>
                        <a:bodyPr/>
                        <a:lstStyle/>
                        <a:p>
                          <a:r>
                            <a:rPr lang="en-US" sz="3200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[This Thesis</a:t>
                          </a:r>
                          <a:r>
                            <a:rPr lang="en-US" sz="3200" b="1" baseline="0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]</a:t>
                          </a:r>
                          <a:endParaRPr lang="en-US" sz="3200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b="1" dirty="0">
                              <a:solidFill>
                                <a:schemeClr val="tx1"/>
                              </a:solidFill>
                            </a:rPr>
                            <a:t>Average-Case Zero k-Clique</a:t>
                          </a: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b="1" dirty="0">
                              <a:solidFill>
                                <a:schemeClr val="tx1"/>
                              </a:solidFill>
                            </a:rPr>
                            <a:t>OWF</a:t>
                          </a:r>
                        </a:p>
                        <a:p>
                          <a:r>
                            <a:rPr lang="en-US" sz="3200" b="1" dirty="0">
                              <a:solidFill>
                                <a:schemeClr val="tx1"/>
                              </a:solidFill>
                            </a:rPr>
                            <a:t>PKE</a:t>
                          </a:r>
                        </a:p>
                        <a:p>
                          <a:r>
                            <a:rPr lang="en-US" sz="3200" b="1" dirty="0">
                              <a:solidFill>
                                <a:schemeClr val="tx1"/>
                              </a:solidFill>
                            </a:rPr>
                            <a:t>PKE</a:t>
                          </a: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4970" t="-195385" r="-113609" b="-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5789" t="-195385" r="-1053" b="-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7629622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EC659D7-7335-9E42-9B37-52B824EDE94B}"/>
              </a:ext>
            </a:extLst>
          </p:cNvPr>
          <p:cNvSpPr/>
          <p:nvPr/>
        </p:nvSpPr>
        <p:spPr>
          <a:xfrm>
            <a:off x="7498445" y="4973176"/>
            <a:ext cx="4693555" cy="506186"/>
          </a:xfrm>
          <a:prstGeom prst="rect">
            <a:avLst/>
          </a:prstGeom>
          <a:noFill/>
          <a:ln w="762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F70417EE-3E8F-C045-8C27-F803D9BDE6E7}"/>
              </a:ext>
            </a:extLst>
          </p:cNvPr>
          <p:cNvSpPr/>
          <p:nvPr/>
        </p:nvSpPr>
        <p:spPr>
          <a:xfrm>
            <a:off x="2627912" y="5479362"/>
            <a:ext cx="3216728" cy="816430"/>
          </a:xfrm>
          <a:prstGeom prst="wedgeRoundRectCallout">
            <a:avLst>
              <a:gd name="adj1" fmla="val 101309"/>
              <a:gd name="adj2" fmla="val -61957"/>
              <a:gd name="adj3" fmla="val 16667"/>
            </a:avLst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Generic properties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D8333355-4497-0147-B77C-2AADC91B71C1}"/>
              </a:ext>
            </a:extLst>
          </p:cNvPr>
          <p:cNvSpPr/>
          <p:nvPr/>
        </p:nvSpPr>
        <p:spPr>
          <a:xfrm>
            <a:off x="6723515" y="6069703"/>
            <a:ext cx="3216728" cy="827314"/>
          </a:xfrm>
          <a:prstGeom prst="wedgeRoundRectCallout">
            <a:avLst>
              <a:gd name="adj1" fmla="val 65776"/>
              <a:gd name="adj2" fmla="val -46030"/>
              <a:gd name="adj3" fmla="val 16667"/>
            </a:avLst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Specific properties of Zero-k-Clique</a:t>
            </a:r>
          </a:p>
        </p:txBody>
      </p:sp>
    </p:spTree>
    <p:extLst>
      <p:ext uri="{BB962C8B-B14F-4D97-AF65-F5344CB8AC3E}">
        <p14:creationId xmlns:p14="http://schemas.microsoft.com/office/powerpoint/2010/main" val="305357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A58CE132-C1C1-7547-9343-4617C1F903E9}"/>
              </a:ext>
            </a:extLst>
          </p:cNvPr>
          <p:cNvGrpSpPr/>
          <p:nvPr/>
        </p:nvGrpSpPr>
        <p:grpSpPr>
          <a:xfrm>
            <a:off x="1268843" y="1721683"/>
            <a:ext cx="1360206" cy="2868692"/>
            <a:chOff x="4026335" y="1721683"/>
            <a:chExt cx="1360206" cy="286869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FEA0C8F-837A-AB43-8D4C-F1DCC912FC41}"/>
                </a:ext>
              </a:extLst>
            </p:cNvPr>
            <p:cNvSpPr/>
            <p:nvPr/>
          </p:nvSpPr>
          <p:spPr>
            <a:xfrm rot="18414348">
              <a:off x="3230313" y="2847762"/>
              <a:ext cx="2868692" cy="61653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6967555-D6F0-694D-8793-5ECCD0B41CD7}"/>
                </a:ext>
              </a:extLst>
            </p:cNvPr>
            <p:cNvSpPr/>
            <p:nvPr/>
          </p:nvSpPr>
          <p:spPr>
            <a:xfrm>
              <a:off x="4026335" y="3828366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61DE895-F34D-F04F-A832-C31DFF09E43D}"/>
                </a:ext>
              </a:extLst>
            </p:cNvPr>
            <p:cNvSpPr/>
            <p:nvPr/>
          </p:nvSpPr>
          <p:spPr>
            <a:xfrm>
              <a:off x="4217906" y="3529092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5E61E3A-2784-C94A-8DDD-6CB1350F2168}"/>
                </a:ext>
              </a:extLst>
            </p:cNvPr>
            <p:cNvSpPr/>
            <p:nvPr/>
          </p:nvSpPr>
          <p:spPr>
            <a:xfrm>
              <a:off x="4573219" y="3130289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0A214B7-A341-2846-BABD-AA7E2DCFE2A8}"/>
                </a:ext>
              </a:extLst>
            </p:cNvPr>
            <p:cNvSpPr/>
            <p:nvPr/>
          </p:nvSpPr>
          <p:spPr>
            <a:xfrm>
              <a:off x="4756099" y="2849784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F7A45CF-772C-F34D-8756-26A85F2AC202}"/>
                </a:ext>
              </a:extLst>
            </p:cNvPr>
            <p:cNvSpPr/>
            <p:nvPr/>
          </p:nvSpPr>
          <p:spPr>
            <a:xfrm>
              <a:off x="5011808" y="2508582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767B056-F084-4945-AC33-1BA2DECC08BF}"/>
                </a:ext>
              </a:extLst>
            </p:cNvPr>
            <p:cNvSpPr/>
            <p:nvPr/>
          </p:nvSpPr>
          <p:spPr>
            <a:xfrm>
              <a:off x="5203661" y="2215497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890D1E7-958B-214A-B94F-398583E2C721}"/>
              </a:ext>
            </a:extLst>
          </p:cNvPr>
          <p:cNvGrpSpPr/>
          <p:nvPr/>
        </p:nvGrpSpPr>
        <p:grpSpPr>
          <a:xfrm>
            <a:off x="4184436" y="1812784"/>
            <a:ext cx="1223737" cy="2868692"/>
            <a:chOff x="6941928" y="1812784"/>
            <a:chExt cx="1223737" cy="286869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2BDDD95-DC77-D146-A59B-14BFDBD5DBFD}"/>
                </a:ext>
              </a:extLst>
            </p:cNvPr>
            <p:cNvSpPr/>
            <p:nvPr/>
          </p:nvSpPr>
          <p:spPr>
            <a:xfrm rot="3698781">
              <a:off x="6097892" y="2908371"/>
              <a:ext cx="2868692" cy="67751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DE004F1-2CBA-0C44-A032-67124236CD67}"/>
                </a:ext>
              </a:extLst>
            </p:cNvPr>
            <p:cNvSpPr/>
            <p:nvPr/>
          </p:nvSpPr>
          <p:spPr>
            <a:xfrm>
              <a:off x="6941928" y="2205115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B6B1CC1-F90B-1C43-8957-BAB88D18B398}"/>
                </a:ext>
              </a:extLst>
            </p:cNvPr>
            <p:cNvSpPr/>
            <p:nvPr/>
          </p:nvSpPr>
          <p:spPr>
            <a:xfrm>
              <a:off x="7136018" y="2508582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CAA6968-ED6D-404D-9219-4D37DD49695F}"/>
                </a:ext>
              </a:extLst>
            </p:cNvPr>
            <p:cNvSpPr/>
            <p:nvPr/>
          </p:nvSpPr>
          <p:spPr>
            <a:xfrm>
              <a:off x="7334861" y="2924126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E6B7AE1-721A-DB46-98AA-E7CBFB8A065E}"/>
                </a:ext>
              </a:extLst>
            </p:cNvPr>
            <p:cNvSpPr/>
            <p:nvPr/>
          </p:nvSpPr>
          <p:spPr>
            <a:xfrm>
              <a:off x="7532238" y="3213686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F1479F1-89B7-6A4F-B3DB-39FD56F2345C}"/>
                </a:ext>
              </a:extLst>
            </p:cNvPr>
            <p:cNvSpPr/>
            <p:nvPr/>
          </p:nvSpPr>
          <p:spPr>
            <a:xfrm>
              <a:off x="7799905" y="3778012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E386206-0123-3341-B1F5-C847F07FBE7F}"/>
                </a:ext>
              </a:extLst>
            </p:cNvPr>
            <p:cNvSpPr/>
            <p:nvPr/>
          </p:nvSpPr>
          <p:spPr>
            <a:xfrm>
              <a:off x="7982785" y="4077286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5CA7007-0F2F-134B-9946-EA11B7B174F4}"/>
              </a:ext>
            </a:extLst>
          </p:cNvPr>
          <p:cNvGrpSpPr/>
          <p:nvPr/>
        </p:nvGrpSpPr>
        <p:grpSpPr>
          <a:xfrm>
            <a:off x="1845237" y="5164405"/>
            <a:ext cx="2868692" cy="629477"/>
            <a:chOff x="4602729" y="5164405"/>
            <a:chExt cx="2868692" cy="629477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A354E6E-EA48-2344-B140-FC3DAF60226A}"/>
                </a:ext>
              </a:extLst>
            </p:cNvPr>
            <p:cNvSpPr/>
            <p:nvPr/>
          </p:nvSpPr>
          <p:spPr>
            <a:xfrm>
              <a:off x="4602729" y="5164405"/>
              <a:ext cx="2868692" cy="62947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18C5104-2B0F-CB42-B963-E444C0E57E72}"/>
                </a:ext>
              </a:extLst>
            </p:cNvPr>
            <p:cNvSpPr/>
            <p:nvPr/>
          </p:nvSpPr>
          <p:spPr>
            <a:xfrm>
              <a:off x="4791941" y="5382623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925E0A8-7D9D-E94D-8D4F-6797184A7FDA}"/>
                </a:ext>
              </a:extLst>
            </p:cNvPr>
            <p:cNvSpPr/>
            <p:nvPr/>
          </p:nvSpPr>
          <p:spPr>
            <a:xfrm>
              <a:off x="5145187" y="5382623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DAB7A8-368E-1A4B-8CF7-DBE9BF06AB2C}"/>
                </a:ext>
              </a:extLst>
            </p:cNvPr>
            <p:cNvSpPr/>
            <p:nvPr/>
          </p:nvSpPr>
          <p:spPr>
            <a:xfrm>
              <a:off x="5759453" y="5387480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64DAEFE-7337-D344-8F0C-12750C0C6B80}"/>
                </a:ext>
              </a:extLst>
            </p:cNvPr>
            <p:cNvSpPr/>
            <p:nvPr/>
          </p:nvSpPr>
          <p:spPr>
            <a:xfrm>
              <a:off x="6128444" y="5377320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90F58DC-7C69-894C-AE2F-E1576C6784DF}"/>
                </a:ext>
              </a:extLst>
            </p:cNvPr>
            <p:cNvSpPr/>
            <p:nvPr/>
          </p:nvSpPr>
          <p:spPr>
            <a:xfrm>
              <a:off x="6663732" y="5387480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AA79FAF-35BC-974F-A9E7-2AED6A37F31E}"/>
                </a:ext>
              </a:extLst>
            </p:cNvPr>
            <p:cNvSpPr/>
            <p:nvPr/>
          </p:nvSpPr>
          <p:spPr>
            <a:xfrm>
              <a:off x="6980727" y="5382623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9686295-97A0-9645-B5F0-A4EB3C041F78}"/>
              </a:ext>
            </a:extLst>
          </p:cNvPr>
          <p:cNvGrpSpPr/>
          <p:nvPr/>
        </p:nvGrpSpPr>
        <p:grpSpPr>
          <a:xfrm>
            <a:off x="1424941" y="2301635"/>
            <a:ext cx="3800352" cy="3182365"/>
            <a:chOff x="1424941" y="2301635"/>
            <a:chExt cx="3800352" cy="3182365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E08A7F1F-1EE3-F54E-A927-ED46AD485121}"/>
                </a:ext>
              </a:extLst>
            </p:cNvPr>
            <p:cNvGrpSpPr/>
            <p:nvPr/>
          </p:nvGrpSpPr>
          <p:grpSpPr>
            <a:xfrm>
              <a:off x="1424941" y="2301635"/>
              <a:ext cx="3800352" cy="3182365"/>
              <a:chOff x="1424941" y="2301635"/>
              <a:chExt cx="3800352" cy="3182365"/>
            </a:xfrm>
          </p:grpSpPr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11ACBD7C-BE5E-D44E-9794-BB79499EB4CE}"/>
                  </a:ext>
                </a:extLst>
              </p:cNvPr>
              <p:cNvCxnSpPr/>
              <p:nvPr/>
            </p:nvCxnSpPr>
            <p:spPr>
              <a:xfrm flipV="1">
                <a:off x="2602267" y="2301635"/>
                <a:ext cx="1582169" cy="7863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23493A0C-922B-DD40-AD2B-70E1D1FB16FF}"/>
                  </a:ext>
                </a:extLst>
              </p:cNvPr>
              <p:cNvCxnSpPr/>
              <p:nvPr/>
            </p:nvCxnSpPr>
            <p:spPr>
              <a:xfrm>
                <a:off x="2410414" y="2673352"/>
                <a:ext cx="2166955" cy="34729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71C8244A-DBB5-C940-B6D9-173BB83AF47F}"/>
                  </a:ext>
                </a:extLst>
              </p:cNvPr>
              <p:cNvCxnSpPr/>
              <p:nvPr/>
            </p:nvCxnSpPr>
            <p:spPr>
              <a:xfrm flipV="1">
                <a:off x="2154705" y="2673352"/>
                <a:ext cx="2250603" cy="3412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9E2C06CF-5B8E-4446-956A-DCB7F12EF463}"/>
                  </a:ext>
                </a:extLst>
              </p:cNvPr>
              <p:cNvCxnSpPr/>
              <p:nvPr/>
            </p:nvCxnSpPr>
            <p:spPr>
              <a:xfrm>
                <a:off x="1998607" y="3226809"/>
                <a:ext cx="3043806" cy="6477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EE5E26D2-060D-334C-B028-7E9D87104075}"/>
                  </a:ext>
                </a:extLst>
              </p:cNvPr>
              <p:cNvCxnSpPr/>
              <p:nvPr/>
            </p:nvCxnSpPr>
            <p:spPr>
              <a:xfrm>
                <a:off x="2602267" y="2380267"/>
                <a:ext cx="1712408" cy="300235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B33522FD-8B49-E945-9AA4-212CDE1B151E}"/>
                  </a:ext>
                </a:extLst>
              </p:cNvPr>
              <p:cNvCxnSpPr/>
              <p:nvPr/>
            </p:nvCxnSpPr>
            <p:spPr>
              <a:xfrm>
                <a:off x="2410414" y="2673352"/>
                <a:ext cx="1587266" cy="27141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DF276FCE-F780-AA44-815B-199F317CF8F9}"/>
                  </a:ext>
                </a:extLst>
              </p:cNvPr>
              <p:cNvCxnSpPr/>
              <p:nvPr/>
            </p:nvCxnSpPr>
            <p:spPr>
              <a:xfrm>
                <a:off x="2154705" y="3014554"/>
                <a:ext cx="1307687" cy="23627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39DCE525-30E6-5E44-9FE6-A42819CBC04A}"/>
                  </a:ext>
                </a:extLst>
              </p:cNvPr>
              <p:cNvCxnSpPr/>
              <p:nvPr/>
            </p:nvCxnSpPr>
            <p:spPr>
              <a:xfrm>
                <a:off x="1998607" y="3226809"/>
                <a:ext cx="1094794" cy="216067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78BC293A-9F78-6A49-944E-54D86F61DF24}"/>
                  </a:ext>
                </a:extLst>
              </p:cNvPr>
              <p:cNvCxnSpPr/>
              <p:nvPr/>
            </p:nvCxnSpPr>
            <p:spPr>
              <a:xfrm>
                <a:off x="1616512" y="3693862"/>
                <a:ext cx="862623" cy="16887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4DC2FF4B-FC93-6041-BDFF-3232A4ED8E1F}"/>
                  </a:ext>
                </a:extLst>
              </p:cNvPr>
              <p:cNvCxnSpPr/>
              <p:nvPr/>
            </p:nvCxnSpPr>
            <p:spPr>
              <a:xfrm>
                <a:off x="1424941" y="3993136"/>
                <a:ext cx="700948" cy="138948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1D0E5B2C-A357-5649-B86E-53DA3ABA1BA3}"/>
                  </a:ext>
                </a:extLst>
              </p:cNvPr>
              <p:cNvCxnSpPr/>
              <p:nvPr/>
            </p:nvCxnSpPr>
            <p:spPr>
              <a:xfrm>
                <a:off x="1616512" y="3693862"/>
                <a:ext cx="509377" cy="16887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BFA297CE-5FD5-DE4D-BE12-62B5025C68CD}"/>
                  </a:ext>
                </a:extLst>
              </p:cNvPr>
              <p:cNvCxnSpPr/>
              <p:nvPr/>
            </p:nvCxnSpPr>
            <p:spPr>
              <a:xfrm>
                <a:off x="1424941" y="3993136"/>
                <a:ext cx="1118852" cy="14177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893DC296-CC34-B845-86BF-D61E9443F73E}"/>
                  </a:ext>
                </a:extLst>
              </p:cNvPr>
              <p:cNvCxnSpPr/>
              <p:nvPr/>
            </p:nvCxnSpPr>
            <p:spPr>
              <a:xfrm>
                <a:off x="1971825" y="3295059"/>
                <a:ext cx="507310" cy="20875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D2BF7461-64AF-2944-8BF5-9562B8E79FE5}"/>
                  </a:ext>
                </a:extLst>
              </p:cNvPr>
              <p:cNvCxnSpPr/>
              <p:nvPr/>
            </p:nvCxnSpPr>
            <p:spPr>
              <a:xfrm>
                <a:off x="1616512" y="3693862"/>
                <a:ext cx="1910538" cy="17117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92341E-31AC-3646-B0F3-8200C7CDBB0A}"/>
                  </a:ext>
                </a:extLst>
              </p:cNvPr>
              <p:cNvCxnSpPr/>
              <p:nvPr/>
            </p:nvCxnSpPr>
            <p:spPr>
              <a:xfrm>
                <a:off x="2410414" y="2673352"/>
                <a:ext cx="68721" cy="270927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B671C0C0-D2C2-B04B-995F-46C53C8383E2}"/>
                  </a:ext>
                </a:extLst>
              </p:cNvPr>
              <p:cNvCxnSpPr/>
              <p:nvPr/>
            </p:nvCxnSpPr>
            <p:spPr>
              <a:xfrm flipH="1">
                <a:off x="2125889" y="2380267"/>
                <a:ext cx="476378" cy="300235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51385467-31F8-4E41-9830-D6D9C11C2150}"/>
                  </a:ext>
                </a:extLst>
              </p:cNvPr>
              <p:cNvCxnSpPr/>
              <p:nvPr/>
            </p:nvCxnSpPr>
            <p:spPr>
              <a:xfrm>
                <a:off x="1616512" y="3693862"/>
                <a:ext cx="2445826" cy="17218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C52D922E-DE9D-374F-B35B-8CEAB124D2B0}"/>
                  </a:ext>
                </a:extLst>
              </p:cNvPr>
              <p:cNvCxnSpPr/>
              <p:nvPr/>
            </p:nvCxnSpPr>
            <p:spPr>
              <a:xfrm>
                <a:off x="1616512" y="3693862"/>
                <a:ext cx="2698163" cy="16887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41FF7D2-EC8E-C642-A48F-4EB2C321E9AB}"/>
                  </a:ext>
                </a:extLst>
              </p:cNvPr>
              <p:cNvCxnSpPr/>
              <p:nvPr/>
            </p:nvCxnSpPr>
            <p:spPr>
              <a:xfrm>
                <a:off x="1971825" y="3295059"/>
                <a:ext cx="1490567" cy="20822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27DF4B36-931D-AA4C-9792-F6D6AC443BFD}"/>
                  </a:ext>
                </a:extLst>
              </p:cNvPr>
              <p:cNvCxnSpPr/>
              <p:nvPr/>
            </p:nvCxnSpPr>
            <p:spPr>
              <a:xfrm>
                <a:off x="2410414" y="2673352"/>
                <a:ext cx="68721" cy="270927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9E883BD3-6B55-1948-A30D-2CC233A6289A}"/>
                  </a:ext>
                </a:extLst>
              </p:cNvPr>
              <p:cNvCxnSpPr/>
              <p:nvPr/>
            </p:nvCxnSpPr>
            <p:spPr>
              <a:xfrm flipH="1" flipV="1">
                <a:off x="2629049" y="2312017"/>
                <a:ext cx="464352" cy="30754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E42E4094-E757-324D-9B1A-C352FFBF876A}"/>
                  </a:ext>
                </a:extLst>
              </p:cNvPr>
              <p:cNvCxnSpPr/>
              <p:nvPr/>
            </p:nvCxnSpPr>
            <p:spPr>
              <a:xfrm flipH="1" flipV="1">
                <a:off x="1424941" y="3993136"/>
                <a:ext cx="1668460" cy="13943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7AA2A85D-3934-3F4C-A535-16F3638CD8D5}"/>
                  </a:ext>
                </a:extLst>
              </p:cNvPr>
              <p:cNvCxnSpPr/>
              <p:nvPr/>
            </p:nvCxnSpPr>
            <p:spPr>
              <a:xfrm flipH="1" flipV="1">
                <a:off x="1424941" y="3993136"/>
                <a:ext cx="2889734" cy="138948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C2476145-4588-2F4A-9FBF-94417B9715B7}"/>
                  </a:ext>
                </a:extLst>
              </p:cNvPr>
              <p:cNvCxnSpPr/>
              <p:nvPr/>
            </p:nvCxnSpPr>
            <p:spPr>
              <a:xfrm flipH="1" flipV="1">
                <a:off x="2181487" y="2946304"/>
                <a:ext cx="2068530" cy="24645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05984713-C26C-D44F-9F1D-ECBA056FADE9}"/>
                  </a:ext>
                </a:extLst>
              </p:cNvPr>
              <p:cNvCxnSpPr/>
              <p:nvPr/>
            </p:nvCxnSpPr>
            <p:spPr>
              <a:xfrm flipV="1">
                <a:off x="2190547" y="3241956"/>
                <a:ext cx="2740297" cy="21689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6E986074-08D7-8A42-B59D-4CD3BED5F1C1}"/>
                  </a:ext>
                </a:extLst>
              </p:cNvPr>
              <p:cNvCxnSpPr/>
              <p:nvPr/>
            </p:nvCxnSpPr>
            <p:spPr>
              <a:xfrm flipV="1">
                <a:off x="2543793" y="3806282"/>
                <a:ext cx="2525402" cy="160461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F8FFC5F2-5C93-754B-B8B1-9F8CB1DD7EB4}"/>
                  </a:ext>
                </a:extLst>
              </p:cNvPr>
              <p:cNvCxnSpPr/>
              <p:nvPr/>
            </p:nvCxnSpPr>
            <p:spPr>
              <a:xfrm flipV="1">
                <a:off x="3093401" y="3942782"/>
                <a:ext cx="1975794" cy="14446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4AAAF32-87B3-1048-B0F3-C085D1C9501E}"/>
                  </a:ext>
                </a:extLst>
              </p:cNvPr>
              <p:cNvCxnSpPr/>
              <p:nvPr/>
            </p:nvCxnSpPr>
            <p:spPr>
              <a:xfrm flipV="1">
                <a:off x="3184841" y="2673352"/>
                <a:ext cx="1220467" cy="28106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415CC983-5AB8-264A-82BE-195EE8B00671}"/>
                  </a:ext>
                </a:extLst>
              </p:cNvPr>
              <p:cNvCxnSpPr/>
              <p:nvPr/>
            </p:nvCxnSpPr>
            <p:spPr>
              <a:xfrm flipV="1">
                <a:off x="4379333" y="3088896"/>
                <a:ext cx="224818" cy="232199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952688AD-AC4A-4841-B4BB-8BCB8A48D938}"/>
                  </a:ext>
                </a:extLst>
              </p:cNvPr>
              <p:cNvCxnSpPr/>
              <p:nvPr/>
            </p:nvCxnSpPr>
            <p:spPr>
              <a:xfrm>
                <a:off x="2602267" y="2380267"/>
                <a:ext cx="1803041" cy="29308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AABB5278-1CB8-BD47-8E79-7D307B839B4A}"/>
                  </a:ext>
                </a:extLst>
              </p:cNvPr>
              <p:cNvCxnSpPr/>
              <p:nvPr/>
            </p:nvCxnSpPr>
            <p:spPr>
              <a:xfrm>
                <a:off x="1998607" y="3226809"/>
                <a:ext cx="3070588" cy="57947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1FAD62ED-2ED5-8E4C-BF54-4598B4C34C4C}"/>
                  </a:ext>
                </a:extLst>
              </p:cNvPr>
              <p:cNvCxnSpPr/>
              <p:nvPr/>
            </p:nvCxnSpPr>
            <p:spPr>
              <a:xfrm>
                <a:off x="1616512" y="3693862"/>
                <a:ext cx="3608781" cy="4799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1DBF28AC-D907-B04D-B110-BFFD6269885A}"/>
                  </a:ext>
                </a:extLst>
              </p:cNvPr>
              <p:cNvCxnSpPr/>
              <p:nvPr/>
            </p:nvCxnSpPr>
            <p:spPr>
              <a:xfrm>
                <a:off x="1472418" y="4097932"/>
                <a:ext cx="3752875" cy="758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4172A10E-9847-C143-A4D0-7B62A93A47A8}"/>
                  </a:ext>
                </a:extLst>
              </p:cNvPr>
              <p:cNvCxnSpPr/>
              <p:nvPr/>
            </p:nvCxnSpPr>
            <p:spPr>
              <a:xfrm flipV="1">
                <a:off x="1424941" y="2301635"/>
                <a:ext cx="2759495" cy="169150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2384FF43-FC12-0242-829C-8272231FF824}"/>
                  </a:ext>
                </a:extLst>
              </p:cNvPr>
              <p:cNvCxnSpPr/>
              <p:nvPr/>
            </p:nvCxnSpPr>
            <p:spPr>
              <a:xfrm flipV="1">
                <a:off x="1424941" y="3020646"/>
                <a:ext cx="3152428" cy="9724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27F853E9-DC4D-B341-A54F-4DC5A4394DAD}"/>
                  </a:ext>
                </a:extLst>
              </p:cNvPr>
              <p:cNvCxnSpPr/>
              <p:nvPr/>
            </p:nvCxnSpPr>
            <p:spPr>
              <a:xfrm flipV="1">
                <a:off x="1998607" y="2673352"/>
                <a:ext cx="2406701" cy="5534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A4AC6A0-07ED-314A-A67F-E291C3F26E61}"/>
                  </a:ext>
                </a:extLst>
              </p:cNvPr>
              <p:cNvCxnSpPr/>
              <p:nvPr/>
            </p:nvCxnSpPr>
            <p:spPr>
              <a:xfrm>
                <a:off x="2181487" y="2946304"/>
                <a:ext cx="2395882" cy="743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5D9C03BC-A160-0543-B283-B4B635F6B519}"/>
                  </a:ext>
                </a:extLst>
              </p:cNvPr>
              <p:cNvCxnSpPr/>
              <p:nvPr/>
            </p:nvCxnSpPr>
            <p:spPr>
              <a:xfrm>
                <a:off x="2602267" y="2380267"/>
                <a:ext cx="1889475" cy="61210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BD1FE262-C052-2D4E-93FF-761A32528977}"/>
                  </a:ext>
                </a:extLst>
              </p:cNvPr>
              <p:cNvCxnSpPr/>
              <p:nvPr/>
            </p:nvCxnSpPr>
            <p:spPr>
              <a:xfrm>
                <a:off x="2629049" y="2312017"/>
                <a:ext cx="2145697" cy="9981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D2820AA-806B-9047-A868-F6BD8F753F21}"/>
                  </a:ext>
                </a:extLst>
              </p:cNvPr>
              <p:cNvCxnSpPr/>
              <p:nvPr/>
            </p:nvCxnSpPr>
            <p:spPr>
              <a:xfrm>
                <a:off x="2629049" y="2312017"/>
                <a:ext cx="2413364" cy="15625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D7716504-2F83-FB48-AACB-8F599604FD21}"/>
                  </a:ext>
                </a:extLst>
              </p:cNvPr>
              <p:cNvCxnSpPr/>
              <p:nvPr/>
            </p:nvCxnSpPr>
            <p:spPr>
              <a:xfrm>
                <a:off x="2629049" y="2312017"/>
                <a:ext cx="2596244" cy="18617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6E4381A8-1CF5-6C4B-B0CC-14594CB4CE3F}"/>
                  </a:ext>
                </a:extLst>
              </p:cNvPr>
              <p:cNvCxnSpPr/>
              <p:nvPr/>
            </p:nvCxnSpPr>
            <p:spPr>
              <a:xfrm flipV="1">
                <a:off x="4406115" y="3942782"/>
                <a:ext cx="663080" cy="15363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06FCA5CD-0DB2-0147-BACD-A9FA34EF75F6}"/>
                  </a:ext>
                </a:extLst>
              </p:cNvPr>
              <p:cNvCxnSpPr/>
              <p:nvPr/>
            </p:nvCxnSpPr>
            <p:spPr>
              <a:xfrm flipV="1">
                <a:off x="4406115" y="3117166"/>
                <a:ext cx="262694" cy="23619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BC7C0997-D094-5A4F-8B50-036F0D63F3AA}"/>
                  </a:ext>
                </a:extLst>
              </p:cNvPr>
              <p:cNvCxnSpPr/>
              <p:nvPr/>
            </p:nvCxnSpPr>
            <p:spPr>
              <a:xfrm flipH="1" flipV="1">
                <a:off x="4405308" y="2673352"/>
                <a:ext cx="807" cy="280579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ABEBCBEC-75AC-224F-9E1C-80DA7EDB3A4B}"/>
                  </a:ext>
                </a:extLst>
              </p:cNvPr>
              <p:cNvCxnSpPr/>
              <p:nvPr/>
            </p:nvCxnSpPr>
            <p:spPr>
              <a:xfrm flipH="1" flipV="1">
                <a:off x="4211218" y="2369885"/>
                <a:ext cx="194897" cy="31092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FE8EBBF7-4B98-3745-8D50-90D42A2C3B2B}"/>
                </a:ext>
              </a:extLst>
            </p:cNvPr>
            <p:cNvGrpSpPr/>
            <p:nvPr/>
          </p:nvGrpSpPr>
          <p:grpSpPr>
            <a:xfrm>
              <a:off x="1616512" y="3310206"/>
              <a:ext cx="3185016" cy="2105544"/>
              <a:chOff x="1616512" y="3310206"/>
              <a:chExt cx="3185016" cy="2105544"/>
            </a:xfrm>
          </p:grpSpPr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22F6096E-F603-DB4A-834C-FA99AE06C8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16512" y="3693862"/>
                <a:ext cx="2381168" cy="1693618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3006484A-717D-BE43-910A-7E6B1A7A3E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62338" y="3378456"/>
                <a:ext cx="739190" cy="203729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2B53F6F9-7C1B-D847-BD0F-EA1C914E74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16512" y="3310206"/>
                <a:ext cx="3158234" cy="383656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C5FC14-FB5C-4742-921F-F88A941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  <a:t>Fine-Grained Assumption</a:t>
            </a:r>
            <a:br>
              <a:rPr lang="en-US" b="1" dirty="0"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</a:br>
            <a:r>
              <a:rPr lang="en-US" dirty="0"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  <a:t>Zero k-Clique</a:t>
            </a:r>
            <a:endParaRPr lang="en-US" dirty="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85C9AE4-4EDB-C349-B43C-9B341DA189ED}"/>
              </a:ext>
            </a:extLst>
          </p:cNvPr>
          <p:cNvGrpSpPr/>
          <p:nvPr/>
        </p:nvGrpSpPr>
        <p:grpSpPr>
          <a:xfrm>
            <a:off x="1611539" y="3333949"/>
            <a:ext cx="3185016" cy="2105544"/>
            <a:chOff x="2359467" y="3310206"/>
            <a:chExt cx="3185016" cy="2105544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A7B6F64-CB3D-EA45-B452-08D8ED3215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59467" y="3693862"/>
              <a:ext cx="2381168" cy="1693618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7E065E9-A9F7-4443-87A8-064DEC79BD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5293" y="3378456"/>
              <a:ext cx="739190" cy="203729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43C857D0-953B-6144-B93C-C9745EBEAF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9467" y="3310206"/>
              <a:ext cx="3158234" cy="38365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5" name="Rounded Rectangle 94">
                <a:extLst>
                  <a:ext uri="{FF2B5EF4-FFF2-40B4-BE49-F238E27FC236}">
                    <a16:creationId xmlns:a16="http://schemas.microsoft.com/office/drawing/2014/main" id="{7E8B8170-78BF-424C-A84C-0F932B3CB749}"/>
                  </a:ext>
                </a:extLst>
              </p:cNvPr>
              <p:cNvSpPr/>
              <p:nvPr/>
            </p:nvSpPr>
            <p:spPr>
              <a:xfrm>
                <a:off x="6486316" y="4563994"/>
                <a:ext cx="5490539" cy="2045585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chemeClr val="tx1"/>
                    </a:solidFill>
                  </a:rPr>
                  <a:t>Average-Case Assumption</a:t>
                </a:r>
              </a:p>
              <a:p>
                <a:pPr algn="ctr"/>
                <a:r>
                  <a:rPr lang="en-US" sz="3200" dirty="0">
                    <a:solidFill>
                      <a:srgbClr val="C00000"/>
                    </a:solidFill>
                  </a:rPr>
                  <a:t>Finding</a:t>
                </a:r>
                <a:r>
                  <a:rPr lang="en-US" sz="3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 takes</a:t>
                </a:r>
              </a:p>
              <a:p>
                <a:pPr algn="ctr"/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5" name="Rounded Rectangle 94">
                <a:extLst>
                  <a:ext uri="{FF2B5EF4-FFF2-40B4-BE49-F238E27FC236}">
                    <a16:creationId xmlns:a16="http://schemas.microsoft.com/office/drawing/2014/main" id="{7E8B8170-78BF-424C-A84C-0F932B3CB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316" y="4563994"/>
                <a:ext cx="5490539" cy="2045585"/>
              </a:xfrm>
              <a:prstGeom prst="roundRect">
                <a:avLst/>
              </a:prstGeom>
              <a:blipFill>
                <a:blip r:embed="rId3"/>
                <a:stretch>
                  <a:fillRect t="-30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Rounded Rectangle 95">
                <a:extLst>
                  <a:ext uri="{FF2B5EF4-FFF2-40B4-BE49-F238E27FC236}">
                    <a16:creationId xmlns:a16="http://schemas.microsoft.com/office/drawing/2014/main" id="{A14D7974-9D94-F444-BA66-65803C0050D3}"/>
                  </a:ext>
                </a:extLst>
              </p:cNvPr>
              <p:cNvSpPr/>
              <p:nvPr/>
            </p:nvSpPr>
            <p:spPr>
              <a:xfrm>
                <a:off x="6486316" y="1291014"/>
                <a:ext cx="5490539" cy="2979311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chemeClr val="tx1"/>
                    </a:solidFill>
                  </a:rPr>
                  <a:t>Distribution</a:t>
                </a:r>
              </a:p>
              <a:p>
                <a:pPr marL="514350" indent="-514350" algn="ctr">
                  <a:buAutoNum type="arabicPeriod"/>
                </a:pPr>
                <a:r>
                  <a:rPr lang="en-US" sz="3200" dirty="0">
                    <a:solidFill>
                      <a:schemeClr val="tx1"/>
                    </a:solidFill>
                  </a:rPr>
                  <a:t>Complete k-partite graph</a:t>
                </a:r>
              </a:p>
              <a:p>
                <a:pPr marL="514350" indent="-514350" algn="ctr">
                  <a:buAutoNum type="arabicPeriod"/>
                </a:pPr>
                <a:r>
                  <a:rPr lang="en-US" sz="3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32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514350" indent="-514350" algn="ctr">
                  <a:buAutoNum type="arabicPeriod"/>
                </a:pPr>
                <a:r>
                  <a:rPr lang="en-US" sz="3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marL="514350" indent="-514350" algn="ctr">
                  <a:buAutoNum type="arabicPeriod"/>
                </a:pPr>
                <a:r>
                  <a:rPr lang="en-US" sz="3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=−(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6" name="Rounded Rectangle 95">
                <a:extLst>
                  <a:ext uri="{FF2B5EF4-FFF2-40B4-BE49-F238E27FC236}">
                    <a16:creationId xmlns:a16="http://schemas.microsoft.com/office/drawing/2014/main" id="{A14D7974-9D94-F444-BA66-65803C0050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316" y="1291014"/>
                <a:ext cx="5490539" cy="297931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20151307-7693-AB40-8989-E0CCAF3391EC}"/>
              </a:ext>
            </a:extLst>
          </p:cNvPr>
          <p:cNvGrpSpPr/>
          <p:nvPr/>
        </p:nvGrpSpPr>
        <p:grpSpPr>
          <a:xfrm>
            <a:off x="7743871" y="5536295"/>
            <a:ext cx="2754495" cy="1009176"/>
            <a:chOff x="7969420" y="5669690"/>
            <a:chExt cx="2754495" cy="1009176"/>
          </a:xfrm>
        </p:grpSpPr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531EE1C9-E53F-C74E-B2C5-C6454128D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7498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7969420" y="5669690"/>
              <a:ext cx="1009176" cy="100917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B90944C8-B1E2-1644-8E44-19BA72F6F73A}"/>
                    </a:ext>
                  </a:extLst>
                </p:cNvPr>
                <p:cNvSpPr txBox="1"/>
                <p:nvPr/>
              </p:nvSpPr>
              <p:spPr>
                <a:xfrm>
                  <a:off x="8957727" y="5881891"/>
                  <a:ext cx="1766188" cy="5936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3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B90944C8-B1E2-1644-8E44-19BA72F6F7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7727" y="5881891"/>
                  <a:ext cx="1766188" cy="593624"/>
                </a:xfrm>
                <a:prstGeom prst="rect">
                  <a:avLst/>
                </a:prstGeom>
                <a:blipFill>
                  <a:blip r:embed="rId7"/>
                  <a:stretch>
                    <a:fillRect r="-2143" b="-212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5C82A42-AFBF-BF48-B686-621D0C0B51A0}"/>
              </a:ext>
            </a:extLst>
          </p:cNvPr>
          <p:cNvGrpSpPr/>
          <p:nvPr/>
        </p:nvGrpSpPr>
        <p:grpSpPr>
          <a:xfrm>
            <a:off x="854463" y="1794431"/>
            <a:ext cx="767411" cy="2287297"/>
            <a:chOff x="854463" y="1794431"/>
            <a:chExt cx="767411" cy="2287297"/>
          </a:xfrm>
        </p:grpSpPr>
        <p:sp>
          <p:nvSpPr>
            <p:cNvPr id="101" name="Left Brace 100">
              <a:extLst>
                <a:ext uri="{FF2B5EF4-FFF2-40B4-BE49-F238E27FC236}">
                  <a16:creationId xmlns:a16="http://schemas.microsoft.com/office/drawing/2014/main" id="{016CC50E-AB6D-CF4F-AB36-99A7862E3F01}"/>
                </a:ext>
              </a:extLst>
            </p:cNvPr>
            <p:cNvSpPr/>
            <p:nvPr/>
          </p:nvSpPr>
          <p:spPr>
            <a:xfrm rot="2062875">
              <a:off x="1221824" y="1794431"/>
              <a:ext cx="400050" cy="2287297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DEB5BF69-06E1-4B42-87BD-F1F58898780B}"/>
                    </a:ext>
                  </a:extLst>
                </p:cNvPr>
                <p:cNvSpPr txBox="1"/>
                <p:nvPr/>
              </p:nvSpPr>
              <p:spPr>
                <a:xfrm>
                  <a:off x="854463" y="2398700"/>
                  <a:ext cx="52027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DEB5BF69-06E1-4B42-87BD-F1F5889878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463" y="2398700"/>
                  <a:ext cx="520271" cy="5847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CFB5D03-5A8D-BA48-A09E-E8171FBDDCDF}"/>
                  </a:ext>
                </a:extLst>
              </p:cNvPr>
              <p:cNvSpPr txBox="1"/>
              <p:nvPr/>
            </p:nvSpPr>
            <p:spPr>
              <a:xfrm>
                <a:off x="3049189" y="1822227"/>
                <a:ext cx="866420" cy="624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CFB5D03-5A8D-BA48-A09E-E8171FBDD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189" y="1822227"/>
                <a:ext cx="866420" cy="624338"/>
              </a:xfrm>
              <a:prstGeom prst="rect">
                <a:avLst/>
              </a:prstGeom>
              <a:blipFill>
                <a:blip r:embed="rId9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168C571-60F7-A041-AB44-3C8332A511E2}"/>
                  </a:ext>
                </a:extLst>
              </p:cNvPr>
              <p:cNvSpPr txBox="1"/>
              <p:nvPr/>
            </p:nvSpPr>
            <p:spPr>
              <a:xfrm>
                <a:off x="2479135" y="6024804"/>
                <a:ext cx="186675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3200" dirty="0"/>
                  <a:t>-partite</a:t>
                </a: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168C571-60F7-A041-AB44-3C8332A51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135" y="6024804"/>
                <a:ext cx="1866752" cy="584775"/>
              </a:xfrm>
              <a:prstGeom prst="rect">
                <a:avLst/>
              </a:prstGeom>
              <a:blipFill>
                <a:blip r:embed="rId12"/>
                <a:stretch>
                  <a:fillRect l="-2027" t="-10638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5EFDE4B7-4A5C-A241-AF00-DA883DC0A8A6}"/>
              </a:ext>
            </a:extLst>
          </p:cNvPr>
          <p:cNvGrpSpPr/>
          <p:nvPr/>
        </p:nvGrpSpPr>
        <p:grpSpPr>
          <a:xfrm>
            <a:off x="1301003" y="3061055"/>
            <a:ext cx="4031440" cy="2831831"/>
            <a:chOff x="1301003" y="3061055"/>
            <a:chExt cx="4031440" cy="28318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F53CABD3-E5DE-F349-A1CB-3F18E03FBEA3}"/>
                    </a:ext>
                  </a:extLst>
                </p:cNvPr>
                <p:cNvSpPr txBox="1"/>
                <p:nvPr/>
              </p:nvSpPr>
              <p:spPr>
                <a:xfrm>
                  <a:off x="1301003" y="3061055"/>
                  <a:ext cx="520271" cy="584775"/>
                </a:xfrm>
                <a:prstGeom prst="rect">
                  <a:avLst/>
                </a:prstGeom>
                <a:noFill/>
                <a:effectLst>
                  <a:glow rad="25400">
                    <a:schemeClr val="bg1">
                      <a:alpha val="40000"/>
                    </a:schemeClr>
                  </a:glow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F53CABD3-E5DE-F349-A1CB-3F18E03FBE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1003" y="3061055"/>
                  <a:ext cx="520271" cy="58477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effectLst>
                  <a:glow rad="25400">
                    <a:schemeClr val="bg1">
                      <a:alpha val="40000"/>
                    </a:schemeClr>
                  </a:glo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81EC5B3-5299-924C-B682-50418950DE2D}"/>
                    </a:ext>
                  </a:extLst>
                </p:cNvPr>
                <p:cNvSpPr txBox="1"/>
                <p:nvPr/>
              </p:nvSpPr>
              <p:spPr>
                <a:xfrm>
                  <a:off x="4812172" y="3085007"/>
                  <a:ext cx="520271" cy="584775"/>
                </a:xfrm>
                <a:prstGeom prst="rect">
                  <a:avLst/>
                </a:prstGeom>
                <a:noFill/>
                <a:effectLst>
                  <a:glow rad="25400">
                    <a:schemeClr val="bg1">
                      <a:alpha val="40000"/>
                    </a:schemeClr>
                  </a:glow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81EC5B3-5299-924C-B682-50418950DE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2172" y="3085007"/>
                  <a:ext cx="520271" cy="58477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effectLst>
                  <a:glow rad="25400">
                    <a:schemeClr val="bg1">
                      <a:alpha val="40000"/>
                    </a:schemeClr>
                  </a:glo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FB1B7A2E-4C48-A940-98D2-8E2D586145FD}"/>
                    </a:ext>
                  </a:extLst>
                </p:cNvPr>
                <p:cNvSpPr txBox="1"/>
                <p:nvPr/>
              </p:nvSpPr>
              <p:spPr>
                <a:xfrm>
                  <a:off x="3547660" y="5308111"/>
                  <a:ext cx="520271" cy="584775"/>
                </a:xfrm>
                <a:prstGeom prst="rect">
                  <a:avLst/>
                </a:prstGeom>
                <a:noFill/>
                <a:effectLst>
                  <a:glow rad="25400">
                    <a:schemeClr val="bg1">
                      <a:alpha val="40000"/>
                    </a:schemeClr>
                  </a:glow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FB1B7A2E-4C48-A940-98D2-8E2D586145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7660" y="5308111"/>
                  <a:ext cx="520271" cy="58477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effectLst>
                  <a:glow rad="25400">
                    <a:schemeClr val="bg1">
                      <a:alpha val="40000"/>
                    </a:schemeClr>
                  </a:glo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F371D237-D01B-3547-92BB-702418A29F44}"/>
                </a:ext>
              </a:extLst>
            </p:cNvPr>
            <p:cNvGrpSpPr/>
            <p:nvPr/>
          </p:nvGrpSpPr>
          <p:grpSpPr>
            <a:xfrm>
              <a:off x="1460414" y="3212374"/>
              <a:ext cx="3497494" cy="2364404"/>
              <a:chOff x="1460414" y="3212374"/>
              <a:chExt cx="3497494" cy="2364404"/>
            </a:xfrm>
            <a:solidFill>
              <a:srgbClr val="C00000"/>
            </a:solidFill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2EBAE4B4-1145-684E-94ED-C6F2FF9CCEC6}"/>
                  </a:ext>
                </a:extLst>
              </p:cNvPr>
              <p:cNvSpPr/>
              <p:nvPr/>
            </p:nvSpPr>
            <p:spPr>
              <a:xfrm>
                <a:off x="1460414" y="3523789"/>
                <a:ext cx="182880" cy="19304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7DAC60B3-C135-4549-B1F1-6FF553F9CDD8}"/>
                  </a:ext>
                </a:extLst>
              </p:cNvPr>
              <p:cNvSpPr/>
              <p:nvPr/>
            </p:nvSpPr>
            <p:spPr>
              <a:xfrm>
                <a:off x="4775028" y="3212374"/>
                <a:ext cx="182880" cy="19304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B45FC87C-1304-DB4D-9C66-77A59DCD4FA9}"/>
                  </a:ext>
                </a:extLst>
              </p:cNvPr>
              <p:cNvSpPr/>
              <p:nvPr/>
            </p:nvSpPr>
            <p:spPr>
              <a:xfrm>
                <a:off x="3911026" y="5383738"/>
                <a:ext cx="182880" cy="19304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996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uiExpand="1" build="p" animBg="1"/>
      <p:bldP spid="96" grpId="0" uiExpand="1" build="p" animBg="1"/>
      <p:bldP spid="104" grpId="0"/>
      <p:bldP spid="10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F25C117B-C865-284B-AA01-432CA4CD1934}"/>
              </a:ext>
            </a:extLst>
          </p:cNvPr>
          <p:cNvGrpSpPr/>
          <p:nvPr/>
        </p:nvGrpSpPr>
        <p:grpSpPr>
          <a:xfrm>
            <a:off x="4480718" y="2610439"/>
            <a:ext cx="4822603" cy="1778529"/>
            <a:chOff x="4480718" y="2610439"/>
            <a:chExt cx="4822603" cy="177852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63E69D2-5068-F540-8829-E2EB044208BA}"/>
                </a:ext>
              </a:extLst>
            </p:cNvPr>
            <p:cNvCxnSpPr>
              <a:cxnSpLocks/>
            </p:cNvCxnSpPr>
            <p:nvPr/>
          </p:nvCxnSpPr>
          <p:spPr>
            <a:xfrm>
              <a:off x="5452247" y="2615859"/>
              <a:ext cx="3467895" cy="10999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20A2D76-71BF-6A4F-80BE-4102670C3D28}"/>
                </a:ext>
              </a:extLst>
            </p:cNvPr>
            <p:cNvCxnSpPr>
              <a:cxnSpLocks/>
            </p:cNvCxnSpPr>
            <p:nvPr/>
          </p:nvCxnSpPr>
          <p:spPr>
            <a:xfrm>
              <a:off x="4480718" y="2615856"/>
              <a:ext cx="4439424" cy="14547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BB8619A-7246-7C4D-AC24-1D7F2ABBFDB3}"/>
                </a:ext>
              </a:extLst>
            </p:cNvPr>
            <p:cNvCxnSpPr>
              <a:cxnSpLocks/>
              <a:stCxn id="68" idx="2"/>
            </p:cNvCxnSpPr>
            <p:nvPr/>
          </p:nvCxnSpPr>
          <p:spPr>
            <a:xfrm>
              <a:off x="7825838" y="2610439"/>
              <a:ext cx="1094304" cy="7652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A1D487AC-6E9C-7D4C-8A4F-8E6A1189720E}"/>
                </a:ext>
              </a:extLst>
            </p:cNvPr>
            <p:cNvGrpSpPr/>
            <p:nvPr/>
          </p:nvGrpSpPr>
          <p:grpSpPr>
            <a:xfrm>
              <a:off x="8920142" y="3081930"/>
              <a:ext cx="383179" cy="1307038"/>
              <a:chOff x="4736494" y="3227010"/>
              <a:chExt cx="459620" cy="1630437"/>
            </a:xfrm>
            <a:solidFill>
              <a:schemeClr val="tx1"/>
            </a:solidFill>
          </p:grpSpPr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52A32341-CB22-3545-B00E-4FF816E89CF7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88CCA071-A8CE-0548-8B0C-5EEF9FC6420C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4864B1A6-4D27-564A-B472-5CBB84F341ED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DFC6D89-45B7-8A4B-BEB4-8144D3058860}"/>
              </a:ext>
            </a:extLst>
          </p:cNvPr>
          <p:cNvGrpSpPr/>
          <p:nvPr/>
        </p:nvGrpSpPr>
        <p:grpSpPr>
          <a:xfrm>
            <a:off x="2526307" y="2610438"/>
            <a:ext cx="4364823" cy="1716264"/>
            <a:chOff x="2526307" y="2610438"/>
            <a:chExt cx="4364823" cy="1716264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E066E24-5BC4-B64C-A240-43ADE09176DF}"/>
                </a:ext>
              </a:extLst>
            </p:cNvPr>
            <p:cNvCxnSpPr>
              <a:cxnSpLocks/>
              <a:endCxn id="145" idx="3"/>
            </p:cNvCxnSpPr>
            <p:nvPr/>
          </p:nvCxnSpPr>
          <p:spPr>
            <a:xfrm flipH="1">
              <a:off x="2909486" y="2639479"/>
              <a:ext cx="2622730" cy="1033704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9B88FBD-7124-F649-8BDD-44F82C088B41}"/>
                </a:ext>
              </a:extLst>
            </p:cNvPr>
            <p:cNvCxnSpPr>
              <a:cxnSpLocks/>
              <a:stCxn id="70" idx="2"/>
              <a:endCxn id="146" idx="3"/>
            </p:cNvCxnSpPr>
            <p:nvPr/>
          </p:nvCxnSpPr>
          <p:spPr>
            <a:xfrm flipH="1">
              <a:off x="2909485" y="2610439"/>
              <a:ext cx="3981645" cy="1530098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B87F3AA-73F1-144C-B361-74E0DA32CACE}"/>
                </a:ext>
              </a:extLst>
            </p:cNvPr>
            <p:cNvCxnSpPr>
              <a:cxnSpLocks/>
              <a:stCxn id="61" idx="2"/>
            </p:cNvCxnSpPr>
            <p:nvPr/>
          </p:nvCxnSpPr>
          <p:spPr>
            <a:xfrm flipH="1">
              <a:off x="2892495" y="2610438"/>
              <a:ext cx="1120872" cy="615047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B865AE16-A74B-764E-8F0D-1FC3915100A5}"/>
                </a:ext>
              </a:extLst>
            </p:cNvPr>
            <p:cNvGrpSpPr/>
            <p:nvPr/>
          </p:nvGrpSpPr>
          <p:grpSpPr>
            <a:xfrm>
              <a:off x="2526307" y="3019664"/>
              <a:ext cx="383179" cy="1307038"/>
              <a:chOff x="4736494" y="3227010"/>
              <a:chExt cx="459620" cy="1630437"/>
            </a:xfrm>
            <a:solidFill>
              <a:schemeClr val="tx1"/>
            </a:solidFill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4BFF2613-5358-834B-9D5E-E7A08EF7EB3A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DFFED15B-EACC-0C47-94F8-A8EBAFCBAF6D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4A764C4A-3938-FA47-B923-684F4183AAF1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E792EC-2337-3D44-9563-3F3199F10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251"/>
            <a:ext cx="10515600" cy="1325563"/>
          </a:xfrm>
        </p:spPr>
        <p:txBody>
          <a:bodyPr/>
          <a:lstStyle/>
          <a:p>
            <a:r>
              <a:rPr lang="en-US" b="1" dirty="0"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  <a:t>Fine-Grained Key Exchange</a:t>
            </a:r>
            <a:br>
              <a:rPr lang="en-US" b="1" dirty="0"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</a:br>
            <a:r>
              <a:rPr lang="en-US" dirty="0"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  <a:t>Merkle Puzzles?</a:t>
            </a:r>
            <a:endParaRPr lang="en-US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C9C3392-C89B-D742-8307-9E738D2B6389}"/>
              </a:ext>
            </a:extLst>
          </p:cNvPr>
          <p:cNvGrpSpPr/>
          <p:nvPr/>
        </p:nvGrpSpPr>
        <p:grpSpPr>
          <a:xfrm rot="5400000">
            <a:off x="5733436" y="326449"/>
            <a:ext cx="372333" cy="4195649"/>
            <a:chOff x="3656098" y="2805784"/>
            <a:chExt cx="296173" cy="3121630"/>
          </a:xfrm>
          <a:solidFill>
            <a:schemeClr val="tx1"/>
          </a:solidFill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97F1466-D750-9741-9109-7D20D88CA639}"/>
                </a:ext>
              </a:extLst>
            </p:cNvPr>
            <p:cNvGrpSpPr/>
            <p:nvPr/>
          </p:nvGrpSpPr>
          <p:grpSpPr>
            <a:xfrm>
              <a:off x="3656099" y="2805784"/>
              <a:ext cx="296172" cy="980528"/>
              <a:chOff x="4743000" y="3220244"/>
              <a:chExt cx="446609" cy="1643968"/>
            </a:xfrm>
            <a:grpFill/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62ABDFA2-685D-CD4D-8C69-E7D84A85C8BD}"/>
                  </a:ext>
                </a:extLst>
              </p:cNvPr>
              <p:cNvSpPr/>
              <p:nvPr/>
            </p:nvSpPr>
            <p:spPr>
              <a:xfrm rot="16200000">
                <a:off x="4727310" y="3235934"/>
                <a:ext cx="477987" cy="44660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AF28782-C8CD-4D41-85E5-C738A2CCA307}"/>
                  </a:ext>
                </a:extLst>
              </p:cNvPr>
              <p:cNvSpPr/>
              <p:nvPr/>
            </p:nvSpPr>
            <p:spPr>
              <a:xfrm rot="16200000">
                <a:off x="4727311" y="3818924"/>
                <a:ext cx="477987" cy="44660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2954A229-ED96-A443-88C2-1664B6E262BC}"/>
                  </a:ext>
                </a:extLst>
              </p:cNvPr>
              <p:cNvSpPr/>
              <p:nvPr/>
            </p:nvSpPr>
            <p:spPr>
              <a:xfrm rot="16200000">
                <a:off x="4727310" y="4401915"/>
                <a:ext cx="477987" cy="44660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93ED770-E9C6-7D49-9EBE-C80A6E0469BF}"/>
                </a:ext>
              </a:extLst>
            </p:cNvPr>
            <p:cNvGrpSpPr/>
            <p:nvPr/>
          </p:nvGrpSpPr>
          <p:grpSpPr>
            <a:xfrm>
              <a:off x="3656098" y="3876335"/>
              <a:ext cx="296172" cy="980528"/>
              <a:chOff x="4743000" y="3220244"/>
              <a:chExt cx="446609" cy="1643968"/>
            </a:xfrm>
            <a:grpFill/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5270EBF-6973-634F-978F-67374F21EFB5}"/>
                  </a:ext>
                </a:extLst>
              </p:cNvPr>
              <p:cNvSpPr/>
              <p:nvPr/>
            </p:nvSpPr>
            <p:spPr>
              <a:xfrm rot="16200000">
                <a:off x="4727311" y="3235934"/>
                <a:ext cx="477987" cy="44660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EF734D1-0EEC-C14E-8D14-E07341F3F81A}"/>
                  </a:ext>
                </a:extLst>
              </p:cNvPr>
              <p:cNvSpPr/>
              <p:nvPr/>
            </p:nvSpPr>
            <p:spPr>
              <a:xfrm rot="16200000">
                <a:off x="4727311" y="3818924"/>
                <a:ext cx="477987" cy="44660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C6FABBF0-484B-D84A-9A89-EF66673C792A}"/>
                  </a:ext>
                </a:extLst>
              </p:cNvPr>
              <p:cNvSpPr/>
              <p:nvPr/>
            </p:nvSpPr>
            <p:spPr>
              <a:xfrm rot="16200000">
                <a:off x="4727310" y="4401915"/>
                <a:ext cx="477987" cy="44660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20AA3DC-558D-6B4F-BDE7-BB1AF3F36E78}"/>
                </a:ext>
              </a:extLst>
            </p:cNvPr>
            <p:cNvGrpSpPr/>
            <p:nvPr/>
          </p:nvGrpSpPr>
          <p:grpSpPr>
            <a:xfrm>
              <a:off x="3656098" y="4946886"/>
              <a:ext cx="296172" cy="980528"/>
              <a:chOff x="4743000" y="3220244"/>
              <a:chExt cx="446609" cy="1643968"/>
            </a:xfrm>
            <a:grpFill/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85892892-552F-5241-AD3B-182FD29DE753}"/>
                  </a:ext>
                </a:extLst>
              </p:cNvPr>
              <p:cNvSpPr/>
              <p:nvPr/>
            </p:nvSpPr>
            <p:spPr>
              <a:xfrm rot="16200000">
                <a:off x="4727311" y="3235934"/>
                <a:ext cx="477987" cy="44660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5547E9B-7A7D-074E-AC15-3493F422D0EA}"/>
                  </a:ext>
                </a:extLst>
              </p:cNvPr>
              <p:cNvSpPr/>
              <p:nvPr/>
            </p:nvSpPr>
            <p:spPr>
              <a:xfrm rot="16200000">
                <a:off x="4727311" y="3818924"/>
                <a:ext cx="477987" cy="44660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FBBF0583-152A-F34D-BEEF-7779121B1A35}"/>
                  </a:ext>
                </a:extLst>
              </p:cNvPr>
              <p:cNvSpPr/>
              <p:nvPr/>
            </p:nvSpPr>
            <p:spPr>
              <a:xfrm rot="16200000">
                <a:off x="4727310" y="4401915"/>
                <a:ext cx="477987" cy="44660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5CABB9A-6671-B64D-ABBE-8852DD63EE88}"/>
                  </a:ext>
                </a:extLst>
              </p:cNvPr>
              <p:cNvSpPr txBox="1"/>
              <p:nvPr/>
            </p:nvSpPr>
            <p:spPr>
              <a:xfrm>
                <a:off x="4040947" y="1709460"/>
                <a:ext cx="38124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Input Universe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5CABB9A-6671-B64D-ABBE-8852DD63E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0947" y="1709460"/>
                <a:ext cx="3812471" cy="523220"/>
              </a:xfrm>
              <a:prstGeom prst="rect">
                <a:avLst/>
              </a:prstGeom>
              <a:blipFill>
                <a:blip r:embed="rId8"/>
                <a:stretch>
                  <a:fillRect l="-2990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FE046AD-1AEE-584B-94DA-98717A86BDB1}"/>
                  </a:ext>
                </a:extLst>
              </p:cNvPr>
              <p:cNvSpPr txBox="1"/>
              <p:nvPr/>
            </p:nvSpPr>
            <p:spPr>
              <a:xfrm>
                <a:off x="3910239" y="3010284"/>
                <a:ext cx="3795478" cy="53931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publish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evaluations</a:t>
                </a: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FE046AD-1AEE-584B-94DA-98717A86B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239" y="3010284"/>
                <a:ext cx="3795478" cy="539315"/>
              </a:xfrm>
              <a:prstGeom prst="rect">
                <a:avLst/>
              </a:prstGeom>
              <a:blipFill>
                <a:blip r:embed="rId9"/>
                <a:stretch>
                  <a:fillRect l="-3000" t="-6977" r="-667" b="-3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A6CD84DB-EA74-4844-9C2B-031E5442AB68}"/>
              </a:ext>
            </a:extLst>
          </p:cNvPr>
          <p:cNvGrpSpPr/>
          <p:nvPr/>
        </p:nvGrpSpPr>
        <p:grpSpPr>
          <a:xfrm>
            <a:off x="3566517" y="3818803"/>
            <a:ext cx="1276878" cy="1453561"/>
            <a:chOff x="3566517" y="4140536"/>
            <a:chExt cx="1276878" cy="145356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E538E88-B7CD-E84D-9E0C-76F46575AC39}"/>
                </a:ext>
              </a:extLst>
            </p:cNvPr>
            <p:cNvGrpSpPr/>
            <p:nvPr/>
          </p:nvGrpSpPr>
          <p:grpSpPr>
            <a:xfrm>
              <a:off x="3566517" y="4140536"/>
              <a:ext cx="1252716" cy="539315"/>
              <a:chOff x="2526307" y="4595967"/>
              <a:chExt cx="1252716" cy="53931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TextBox 155">
                    <a:extLst>
                      <a:ext uri="{FF2B5EF4-FFF2-40B4-BE49-F238E27FC236}">
                        <a16:creationId xmlns:a16="http://schemas.microsoft.com/office/drawing/2014/main" id="{13692526-D675-DD4A-9652-34672C57C294}"/>
                      </a:ext>
                    </a:extLst>
                  </p:cNvPr>
                  <p:cNvSpPr txBox="1"/>
                  <p:nvPr/>
                </p:nvSpPr>
                <p:spPr>
                  <a:xfrm>
                    <a:off x="2526307" y="4595967"/>
                    <a:ext cx="1252716" cy="5393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      )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56" name="TextBox 155">
                    <a:extLst>
                      <a:ext uri="{FF2B5EF4-FFF2-40B4-BE49-F238E27FC236}">
                        <a16:creationId xmlns:a16="http://schemas.microsoft.com/office/drawing/2014/main" id="{13692526-D675-DD4A-9652-34672C57C2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26307" y="4595967"/>
                    <a:ext cx="1252716" cy="53931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020" r="-2020" b="-1627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EF98D609-9962-D141-ABF4-5FA128FD0044}"/>
                  </a:ext>
                </a:extLst>
              </p:cNvPr>
              <p:cNvSpPr/>
              <p:nvPr/>
            </p:nvSpPr>
            <p:spPr>
              <a:xfrm>
                <a:off x="3052862" y="4679458"/>
                <a:ext cx="383178" cy="37233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EC00B88C-28A5-E54F-A0CB-62A526F5D9AC}"/>
                </a:ext>
              </a:extLst>
            </p:cNvPr>
            <p:cNvGrpSpPr/>
            <p:nvPr/>
          </p:nvGrpSpPr>
          <p:grpSpPr>
            <a:xfrm>
              <a:off x="3578598" y="4563793"/>
              <a:ext cx="1252716" cy="539315"/>
              <a:chOff x="2526307" y="4562101"/>
              <a:chExt cx="1252716" cy="53931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9" name="TextBox 168">
                    <a:extLst>
                      <a:ext uri="{FF2B5EF4-FFF2-40B4-BE49-F238E27FC236}">
                        <a16:creationId xmlns:a16="http://schemas.microsoft.com/office/drawing/2014/main" id="{0F05FF81-F6B2-5C47-B6DC-3466A754AFFD}"/>
                      </a:ext>
                    </a:extLst>
                  </p:cNvPr>
                  <p:cNvSpPr txBox="1"/>
                  <p:nvPr/>
                </p:nvSpPr>
                <p:spPr>
                  <a:xfrm>
                    <a:off x="2526307" y="4562101"/>
                    <a:ext cx="1252716" cy="5393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      )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69" name="TextBox 168">
                    <a:extLst>
                      <a:ext uri="{FF2B5EF4-FFF2-40B4-BE49-F238E27FC236}">
                        <a16:creationId xmlns:a16="http://schemas.microsoft.com/office/drawing/2014/main" id="{0F05FF81-F6B2-5C47-B6DC-3466A754AF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26307" y="4562101"/>
                    <a:ext cx="1252716" cy="53931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020" r="-2020" b="-186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D6081AAB-490F-1E42-89EF-0940356AB303}"/>
                  </a:ext>
                </a:extLst>
              </p:cNvPr>
              <p:cNvSpPr/>
              <p:nvPr/>
            </p:nvSpPr>
            <p:spPr>
              <a:xfrm>
                <a:off x="3052862" y="4645592"/>
                <a:ext cx="383178" cy="37233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671F6C56-B17B-714C-902E-F5F5229F36A8}"/>
                </a:ext>
              </a:extLst>
            </p:cNvPr>
            <p:cNvGrpSpPr/>
            <p:nvPr/>
          </p:nvGrpSpPr>
          <p:grpSpPr>
            <a:xfrm>
              <a:off x="3590679" y="5054782"/>
              <a:ext cx="1252716" cy="539315"/>
              <a:chOff x="2526307" y="4595967"/>
              <a:chExt cx="1252716" cy="53931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5184867B-FEDC-C44E-B7B6-E1EE3596F049}"/>
                      </a:ext>
                    </a:extLst>
                  </p:cNvPr>
                  <p:cNvSpPr txBox="1"/>
                  <p:nvPr/>
                </p:nvSpPr>
                <p:spPr>
                  <a:xfrm>
                    <a:off x="2526307" y="4595967"/>
                    <a:ext cx="1252716" cy="5393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      )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5184867B-FEDC-C44E-B7B6-E1EE3596F0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26307" y="4595967"/>
                    <a:ext cx="1252716" cy="53931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020" r="-2020" b="-1627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AA54BC29-E40D-E04B-B9C4-ED9C8F0602AB}"/>
                  </a:ext>
                </a:extLst>
              </p:cNvPr>
              <p:cNvSpPr/>
              <p:nvPr/>
            </p:nvSpPr>
            <p:spPr>
              <a:xfrm>
                <a:off x="3052862" y="4679458"/>
                <a:ext cx="383178" cy="37233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4D9F4E8-D33C-AB4E-99F3-F178FAE132EA}"/>
              </a:ext>
            </a:extLst>
          </p:cNvPr>
          <p:cNvGrpSpPr/>
          <p:nvPr/>
        </p:nvGrpSpPr>
        <p:grpSpPr>
          <a:xfrm>
            <a:off x="6494144" y="3748914"/>
            <a:ext cx="1289988" cy="1473280"/>
            <a:chOff x="6494144" y="4070647"/>
            <a:chExt cx="1289988" cy="1473280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4723E382-8417-1240-8E76-7CE57CDCF826}"/>
                </a:ext>
              </a:extLst>
            </p:cNvPr>
            <p:cNvGrpSpPr/>
            <p:nvPr/>
          </p:nvGrpSpPr>
          <p:grpSpPr>
            <a:xfrm>
              <a:off x="6531416" y="4070647"/>
              <a:ext cx="1252716" cy="539315"/>
              <a:chOff x="2526307" y="4595967"/>
              <a:chExt cx="1252716" cy="53931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E71D905B-5A82-E742-95C3-34525D846B22}"/>
                      </a:ext>
                    </a:extLst>
                  </p:cNvPr>
                  <p:cNvSpPr txBox="1"/>
                  <p:nvPr/>
                </p:nvSpPr>
                <p:spPr>
                  <a:xfrm>
                    <a:off x="2526307" y="4595967"/>
                    <a:ext cx="1252716" cy="5393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      )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E71D905B-5A82-E742-95C3-34525D846B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26307" y="4595967"/>
                    <a:ext cx="1252716" cy="53931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000" r="-1000" b="-159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7622C99B-01A5-EB48-A426-EA175818E761}"/>
                  </a:ext>
                </a:extLst>
              </p:cNvPr>
              <p:cNvSpPr/>
              <p:nvPr/>
            </p:nvSpPr>
            <p:spPr>
              <a:xfrm>
                <a:off x="3052862" y="4679458"/>
                <a:ext cx="383178" cy="37233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4277F655-80D5-F740-B1C2-CBE6ACB2FCF7}"/>
                </a:ext>
              </a:extLst>
            </p:cNvPr>
            <p:cNvGrpSpPr/>
            <p:nvPr/>
          </p:nvGrpSpPr>
          <p:grpSpPr>
            <a:xfrm>
              <a:off x="6512780" y="4529515"/>
              <a:ext cx="1252716" cy="539315"/>
              <a:chOff x="2526307" y="4595967"/>
              <a:chExt cx="1252716" cy="53931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5" name="TextBox 174">
                    <a:extLst>
                      <a:ext uri="{FF2B5EF4-FFF2-40B4-BE49-F238E27FC236}">
                        <a16:creationId xmlns:a16="http://schemas.microsoft.com/office/drawing/2014/main" id="{8C629E5D-341E-9B41-B119-C39069AAE307}"/>
                      </a:ext>
                    </a:extLst>
                  </p:cNvPr>
                  <p:cNvSpPr txBox="1"/>
                  <p:nvPr/>
                </p:nvSpPr>
                <p:spPr>
                  <a:xfrm>
                    <a:off x="2526307" y="4595967"/>
                    <a:ext cx="1252716" cy="5393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      )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75" name="TextBox 174">
                    <a:extLst>
                      <a:ext uri="{FF2B5EF4-FFF2-40B4-BE49-F238E27FC236}">
                        <a16:creationId xmlns:a16="http://schemas.microsoft.com/office/drawing/2014/main" id="{8C629E5D-341E-9B41-B119-C39069AAE3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26307" y="4595967"/>
                    <a:ext cx="1252716" cy="53931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020" r="-2020" b="-159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6E0D17C3-3EAA-EA46-9573-55ADE7F40317}"/>
                  </a:ext>
                </a:extLst>
              </p:cNvPr>
              <p:cNvSpPr/>
              <p:nvPr/>
            </p:nvSpPr>
            <p:spPr>
              <a:xfrm>
                <a:off x="3052862" y="4679458"/>
                <a:ext cx="383178" cy="37233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201F5E9D-4F35-0649-B948-A138B98016A8}"/>
                </a:ext>
              </a:extLst>
            </p:cNvPr>
            <p:cNvGrpSpPr/>
            <p:nvPr/>
          </p:nvGrpSpPr>
          <p:grpSpPr>
            <a:xfrm>
              <a:off x="6494144" y="5004612"/>
              <a:ext cx="1252716" cy="539315"/>
              <a:chOff x="2526307" y="4595967"/>
              <a:chExt cx="1252716" cy="53931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8" name="TextBox 177">
                    <a:extLst>
                      <a:ext uri="{FF2B5EF4-FFF2-40B4-BE49-F238E27FC236}">
                        <a16:creationId xmlns:a16="http://schemas.microsoft.com/office/drawing/2014/main" id="{A2944994-B52F-F748-B137-7A3096CA4011}"/>
                      </a:ext>
                    </a:extLst>
                  </p:cNvPr>
                  <p:cNvSpPr txBox="1"/>
                  <p:nvPr/>
                </p:nvSpPr>
                <p:spPr>
                  <a:xfrm>
                    <a:off x="2526307" y="4595967"/>
                    <a:ext cx="1252716" cy="5393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      )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78" name="TextBox 177">
                    <a:extLst>
                      <a:ext uri="{FF2B5EF4-FFF2-40B4-BE49-F238E27FC236}">
                        <a16:creationId xmlns:a16="http://schemas.microsoft.com/office/drawing/2014/main" id="{A2944994-B52F-F748-B137-7A3096CA40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26307" y="4595967"/>
                    <a:ext cx="1252716" cy="53931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000" r="-2000" b="-1627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7DD38FB1-DDAE-F64B-8951-663D78F214EF}"/>
                  </a:ext>
                </a:extLst>
              </p:cNvPr>
              <p:cNvSpPr/>
              <p:nvPr/>
            </p:nvSpPr>
            <p:spPr>
              <a:xfrm>
                <a:off x="3052862" y="4679458"/>
                <a:ext cx="383178" cy="37233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2A8143D-E37B-5A42-8428-6FB1606256B7}"/>
              </a:ext>
            </a:extLst>
          </p:cNvPr>
          <p:cNvGrpSpPr/>
          <p:nvPr/>
        </p:nvGrpSpPr>
        <p:grpSpPr>
          <a:xfrm>
            <a:off x="4100008" y="5220874"/>
            <a:ext cx="3433847" cy="1498949"/>
            <a:chOff x="4100008" y="5220874"/>
            <a:chExt cx="3433847" cy="1498949"/>
          </a:xfrm>
        </p:grpSpPr>
        <p:sp>
          <p:nvSpPr>
            <p:cNvPr id="182" name="Rounded Rectangle 181">
              <a:extLst>
                <a:ext uri="{FF2B5EF4-FFF2-40B4-BE49-F238E27FC236}">
                  <a16:creationId xmlns:a16="http://schemas.microsoft.com/office/drawing/2014/main" id="{B0A60FD8-48ED-B34D-A0AA-59B86227C449}"/>
                </a:ext>
              </a:extLst>
            </p:cNvPr>
            <p:cNvSpPr/>
            <p:nvPr/>
          </p:nvSpPr>
          <p:spPr>
            <a:xfrm>
              <a:off x="4100008" y="5220874"/>
              <a:ext cx="3433847" cy="149894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>
                <a:solidFill>
                  <a:schemeClr val="tx1"/>
                </a:solidFill>
              </a:endParaRPr>
            </a:p>
          </p:txBody>
        </p:sp>
        <p:pic>
          <p:nvPicPr>
            <p:cNvPr id="183" name="Picture 182">
              <a:extLst>
                <a:ext uri="{FF2B5EF4-FFF2-40B4-BE49-F238E27FC236}">
                  <a16:creationId xmlns:a16="http://schemas.microsoft.com/office/drawing/2014/main" id="{0EEF3F50-1520-1841-8F46-146D5075A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7498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4384003" y="5570650"/>
              <a:ext cx="1009176" cy="100917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A4380AD1-C28D-B748-B976-D1AC86E8AADE}"/>
                    </a:ext>
                  </a:extLst>
                </p:cNvPr>
                <p:cNvSpPr txBox="1"/>
                <p:nvPr/>
              </p:nvSpPr>
              <p:spPr>
                <a:xfrm>
                  <a:off x="5372310" y="5782851"/>
                  <a:ext cx="1766188" cy="5936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US" sz="32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3200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3200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sz="32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A4380AD1-C28D-B748-B976-D1AC86E8AA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2310" y="5782851"/>
                  <a:ext cx="1766188" cy="593624"/>
                </a:xfrm>
                <a:prstGeom prst="rect">
                  <a:avLst/>
                </a:prstGeom>
                <a:blipFill>
                  <a:blip r:embed="rId16"/>
                  <a:stretch>
                    <a:fillRect r="-2143"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6" name="Rectangle 185">
            <a:extLst>
              <a:ext uri="{FF2B5EF4-FFF2-40B4-BE49-F238E27FC236}">
                <a16:creationId xmlns:a16="http://schemas.microsoft.com/office/drawing/2014/main" id="{C69B7F4A-00A4-3545-997A-E6FD80360798}"/>
              </a:ext>
            </a:extLst>
          </p:cNvPr>
          <p:cNvSpPr/>
          <p:nvPr/>
        </p:nvSpPr>
        <p:spPr>
          <a:xfrm>
            <a:off x="3676095" y="4268584"/>
            <a:ext cx="4029622" cy="494959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375D24B-C54E-B347-A81C-B3F4AD7FEF65}"/>
              </a:ext>
            </a:extLst>
          </p:cNvPr>
          <p:cNvGrpSpPr/>
          <p:nvPr/>
        </p:nvGrpSpPr>
        <p:grpSpPr>
          <a:xfrm>
            <a:off x="1087733" y="4477440"/>
            <a:ext cx="9643262" cy="757529"/>
            <a:chOff x="1087733" y="4477440"/>
            <a:chExt cx="9643262" cy="75752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237BF1F-4183-4042-9042-AAF36FAB847D}"/>
                </a:ext>
              </a:extLst>
            </p:cNvPr>
            <p:cNvGrpSpPr/>
            <p:nvPr/>
          </p:nvGrpSpPr>
          <p:grpSpPr>
            <a:xfrm>
              <a:off x="9112198" y="4551306"/>
              <a:ext cx="1618797" cy="584775"/>
              <a:chOff x="9112198" y="4551306"/>
              <a:chExt cx="1618797" cy="584775"/>
            </a:xfrm>
          </p:grpSpPr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52F1C385-BB8F-5A40-B9F4-8471CA721C32}"/>
                  </a:ext>
                </a:extLst>
              </p:cNvPr>
              <p:cNvSpPr/>
              <p:nvPr/>
            </p:nvSpPr>
            <p:spPr>
              <a:xfrm>
                <a:off x="10347817" y="4661776"/>
                <a:ext cx="383178" cy="37233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A87A4404-2812-484E-A1F0-CED18F70F4B0}"/>
                      </a:ext>
                    </a:extLst>
                  </p:cNvPr>
                  <p:cNvSpPr txBox="1"/>
                  <p:nvPr/>
                </p:nvSpPr>
                <p:spPr>
                  <a:xfrm>
                    <a:off x="9112198" y="4551306"/>
                    <a:ext cx="1176476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200" b="0" dirty="0">
                        <a:ea typeface="Cambria Math" panose="02040503050406030204" pitchFamily="18" charset="0"/>
                      </a:rPr>
                      <a:t>Key </a:t>
                    </a:r>
                    <a14:m>
                      <m:oMath xmlns:m="http://schemas.openxmlformats.org/officeDocument/2006/math"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A87A4404-2812-484E-A1F0-CED18F70F4B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12198" y="4551306"/>
                    <a:ext cx="1176476" cy="58477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11702" t="-10638" b="-319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81117A22-DB28-DD4D-9334-B49B5948E17E}"/>
                </a:ext>
              </a:extLst>
            </p:cNvPr>
            <p:cNvGrpSpPr/>
            <p:nvPr/>
          </p:nvGrpSpPr>
          <p:grpSpPr>
            <a:xfrm>
              <a:off x="1087733" y="4650194"/>
              <a:ext cx="1618797" cy="584775"/>
              <a:chOff x="9112198" y="4551306"/>
              <a:chExt cx="1618797" cy="584775"/>
            </a:xfrm>
          </p:grpSpPr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FDBF8E59-4D61-994F-B3B3-2D07DF887778}"/>
                  </a:ext>
                </a:extLst>
              </p:cNvPr>
              <p:cNvSpPr/>
              <p:nvPr/>
            </p:nvSpPr>
            <p:spPr>
              <a:xfrm>
                <a:off x="10347817" y="4661776"/>
                <a:ext cx="383178" cy="37233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1" name="TextBox 190">
                    <a:extLst>
                      <a:ext uri="{FF2B5EF4-FFF2-40B4-BE49-F238E27FC236}">
                        <a16:creationId xmlns:a16="http://schemas.microsoft.com/office/drawing/2014/main" id="{D2CF7701-A378-6F41-8EAB-C651F6728B8F}"/>
                      </a:ext>
                    </a:extLst>
                  </p:cNvPr>
                  <p:cNvSpPr txBox="1"/>
                  <p:nvPr/>
                </p:nvSpPr>
                <p:spPr>
                  <a:xfrm>
                    <a:off x="9112198" y="4551306"/>
                    <a:ext cx="1176476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200" b="0" dirty="0">
                        <a:ea typeface="Cambria Math" panose="02040503050406030204" pitchFamily="18" charset="0"/>
                      </a:rPr>
                      <a:t>Key </a:t>
                    </a:r>
                    <a14:m>
                      <m:oMath xmlns:m="http://schemas.openxmlformats.org/officeDocument/2006/math"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191" name="TextBox 190">
                    <a:extLst>
                      <a:ext uri="{FF2B5EF4-FFF2-40B4-BE49-F238E27FC236}">
                        <a16:creationId xmlns:a16="http://schemas.microsoft.com/office/drawing/2014/main" id="{D2CF7701-A378-6F41-8EAB-C651F6728B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12198" y="4551306"/>
                    <a:ext cx="1176476" cy="58477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12903" t="-10638" b="-319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14DFC29-A1D4-284A-97CA-5561C87B4C6D}"/>
                </a:ext>
              </a:extLst>
            </p:cNvPr>
            <p:cNvCxnSpPr>
              <a:stCxn id="169" idx="1"/>
              <a:endCxn id="190" idx="3"/>
            </p:cNvCxnSpPr>
            <p:nvPr/>
          </p:nvCxnSpPr>
          <p:spPr>
            <a:xfrm flipH="1">
              <a:off x="2706530" y="4511718"/>
              <a:ext cx="872068" cy="43511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3DD935A6-01AE-2D4F-9260-2C231A412859}"/>
                </a:ext>
              </a:extLst>
            </p:cNvPr>
            <p:cNvCxnSpPr>
              <a:cxnSpLocks/>
              <a:stCxn id="175" idx="3"/>
            </p:cNvCxnSpPr>
            <p:nvPr/>
          </p:nvCxnSpPr>
          <p:spPr>
            <a:xfrm>
              <a:off x="7765496" y="4477440"/>
              <a:ext cx="1443215" cy="39836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3" name="Picture 192">
            <a:extLst>
              <a:ext uri="{FF2B5EF4-FFF2-40B4-BE49-F238E27FC236}">
                <a16:creationId xmlns:a16="http://schemas.microsoft.com/office/drawing/2014/main" id="{AAD9B620-78B3-4D4C-A1E2-573FCCD0B430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200000">
            <a:off x="651925" y="5263217"/>
            <a:ext cx="1009176" cy="10091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BDBA003F-7983-9546-A371-4AA3F057D6C3}"/>
                  </a:ext>
                </a:extLst>
              </p:cNvPr>
              <p:cNvSpPr txBox="1"/>
              <p:nvPr/>
            </p:nvSpPr>
            <p:spPr>
              <a:xfrm>
                <a:off x="1638760" y="5487942"/>
                <a:ext cx="2522165" cy="6032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200" i="1" dirty="0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200" b="0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200" b="0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r>
                            <a:rPr lang="en-US" sz="3200" i="1" dirty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BDBA003F-7983-9546-A371-4AA3F057D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760" y="5487942"/>
                <a:ext cx="2522165" cy="603242"/>
              </a:xfrm>
              <a:prstGeom prst="rect">
                <a:avLst/>
              </a:prstGeom>
              <a:blipFill>
                <a:blip r:embed="rId20"/>
                <a:stretch>
                  <a:fillRect r="-1500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5" name="Picture 194">
            <a:extLst>
              <a:ext uri="{FF2B5EF4-FFF2-40B4-BE49-F238E27FC236}">
                <a16:creationId xmlns:a16="http://schemas.microsoft.com/office/drawing/2014/main" id="{C7E8A24C-7263-6748-80C9-9671815E85BD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200000">
            <a:off x="8360850" y="5195185"/>
            <a:ext cx="1009176" cy="10091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896CB27D-BF67-8643-A344-DC8DB8DA1868}"/>
                  </a:ext>
                </a:extLst>
              </p:cNvPr>
              <p:cNvSpPr txBox="1"/>
              <p:nvPr/>
            </p:nvSpPr>
            <p:spPr>
              <a:xfrm>
                <a:off x="9347685" y="5419910"/>
                <a:ext cx="2522165" cy="6032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200" i="1" dirty="0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200" b="0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200" b="0" i="1" dirty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r>
                            <a:rPr lang="en-US" sz="3200" i="1" dirty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896CB27D-BF67-8643-A344-DC8DB8DA1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7685" y="5419910"/>
                <a:ext cx="2522165" cy="603242"/>
              </a:xfrm>
              <a:prstGeom prst="rect">
                <a:avLst/>
              </a:prstGeom>
              <a:blipFill>
                <a:blip r:embed="rId21"/>
                <a:stretch>
                  <a:fillRect r="-1000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6" name="Picture 75">
            <a:extLst>
              <a:ext uri="{FF2B5EF4-FFF2-40B4-BE49-F238E27FC236}">
                <a16:creationId xmlns:a16="http://schemas.microsoft.com/office/drawing/2014/main" id="{6F59182A-2785-8D4C-861C-4A94BCBA486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214255" y="4696277"/>
            <a:ext cx="1074690" cy="109968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051D2497-60B3-204A-B223-766C70C486C0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16125" t="15497" r="20158" b="14596"/>
          <a:stretch/>
        </p:blipFill>
        <p:spPr>
          <a:xfrm>
            <a:off x="2359103" y="1511092"/>
            <a:ext cx="1217615" cy="1602122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052EB292-D6D2-9C4C-B019-184B8E96D19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0229" t="17206" r="23488" b="22931"/>
          <a:stretch/>
        </p:blipFill>
        <p:spPr>
          <a:xfrm>
            <a:off x="8664989" y="1491570"/>
            <a:ext cx="1259551" cy="160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55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uiExpand="1" build="p"/>
      <p:bldP spid="89" grpId="0" build="p" animBg="1"/>
      <p:bldP spid="186" grpId="0" animBg="1"/>
      <p:bldP spid="194" grpId="0"/>
      <p:bldP spid="19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792EC-2337-3D44-9563-3F3199F10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251"/>
            <a:ext cx="10515600" cy="1325563"/>
          </a:xfrm>
        </p:spPr>
        <p:txBody>
          <a:bodyPr/>
          <a:lstStyle/>
          <a:p>
            <a:r>
              <a:rPr lang="en-US" b="1" dirty="0"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  <a:t>Fine-Grained Key Exchange</a:t>
            </a:r>
            <a:br>
              <a:rPr lang="en-US" b="1" dirty="0"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</a:br>
            <a:r>
              <a:rPr lang="en-US" dirty="0"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  <a:t>Merkle Puzzles, but different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FB0743-49E8-794E-987C-3037F141E88D}"/>
              </a:ext>
            </a:extLst>
          </p:cNvPr>
          <p:cNvGrpSpPr/>
          <p:nvPr/>
        </p:nvGrpSpPr>
        <p:grpSpPr>
          <a:xfrm>
            <a:off x="4316270" y="1728894"/>
            <a:ext cx="372853" cy="4184802"/>
            <a:chOff x="6445722" y="2240187"/>
            <a:chExt cx="372853" cy="4184802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9071AB2-D9AE-5847-A689-4C5FC14A6607}"/>
                </a:ext>
              </a:extLst>
            </p:cNvPr>
            <p:cNvGrpSpPr/>
            <p:nvPr/>
          </p:nvGrpSpPr>
          <p:grpSpPr>
            <a:xfrm>
              <a:off x="6445723" y="2240187"/>
              <a:ext cx="372852" cy="1307038"/>
              <a:chOff x="4736494" y="3227010"/>
              <a:chExt cx="459620" cy="163043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57628E68-0C92-964D-B8C3-35EC0919AE06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FB8F580E-A0D0-F541-A97E-97A8A9D18038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25B11110-74E3-2048-9A04-748A87275947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DF728DC-47E1-2C42-A743-08C7AA27B8C8}"/>
                </a:ext>
              </a:extLst>
            </p:cNvPr>
            <p:cNvGrpSpPr/>
            <p:nvPr/>
          </p:nvGrpSpPr>
          <p:grpSpPr>
            <a:xfrm>
              <a:off x="6445722" y="3679069"/>
              <a:ext cx="372852" cy="1307038"/>
              <a:chOff x="4736494" y="3227010"/>
              <a:chExt cx="459620" cy="163043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6DF3EF3-D04A-6741-AC45-B8D4DC1FC478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C827422B-1652-E742-9AB7-EFB0EAF86981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ED82B418-FD97-254E-92AD-C3116A4D26B7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38BB05BA-9067-9748-83A8-DC0C883D633E}"/>
                </a:ext>
              </a:extLst>
            </p:cNvPr>
            <p:cNvGrpSpPr/>
            <p:nvPr/>
          </p:nvGrpSpPr>
          <p:grpSpPr>
            <a:xfrm>
              <a:off x="6445722" y="5117951"/>
              <a:ext cx="372852" cy="1307038"/>
              <a:chOff x="4736494" y="3227010"/>
              <a:chExt cx="459620" cy="163043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98720AB7-D929-FA48-8A8D-78CD6152C613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065EE870-15A6-4C43-BFD4-28B9ABAC7C9F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4EFDDA37-68BD-6B4B-8320-4C0711A67CC6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D305429-0EDC-AA44-B3E8-BFDE9A6A4D36}"/>
              </a:ext>
            </a:extLst>
          </p:cNvPr>
          <p:cNvGrpSpPr/>
          <p:nvPr/>
        </p:nvGrpSpPr>
        <p:grpSpPr>
          <a:xfrm>
            <a:off x="7196900" y="1728894"/>
            <a:ext cx="372853" cy="4184802"/>
            <a:chOff x="7218052" y="2240187"/>
            <a:chExt cx="372853" cy="4184802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BACB87E-55E6-1B4A-8F70-DB671CFE3472}"/>
                </a:ext>
              </a:extLst>
            </p:cNvPr>
            <p:cNvGrpSpPr/>
            <p:nvPr/>
          </p:nvGrpSpPr>
          <p:grpSpPr>
            <a:xfrm>
              <a:off x="7218053" y="2240187"/>
              <a:ext cx="372852" cy="1307038"/>
              <a:chOff x="4736494" y="3227010"/>
              <a:chExt cx="459620" cy="1630437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8702A262-807F-4B43-8B50-1FC0D2984F84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F3DE6334-17BA-6A45-AD7A-93864F588E6E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F328EF85-1006-704A-8B48-93E34D4F1256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0F1D744-965D-704D-AE54-84F30036691B}"/>
                </a:ext>
              </a:extLst>
            </p:cNvPr>
            <p:cNvGrpSpPr/>
            <p:nvPr/>
          </p:nvGrpSpPr>
          <p:grpSpPr>
            <a:xfrm>
              <a:off x="7218052" y="3679069"/>
              <a:ext cx="372852" cy="1307038"/>
              <a:chOff x="4736494" y="3227010"/>
              <a:chExt cx="459620" cy="1630437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BEB67AC-D59D-EA4A-8262-F4B457534D7F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7D9251CD-DF56-5D48-B7DD-6CB77AEDC2EF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A38C161-EA5D-6344-BF29-E31373A25F31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70C8324-D138-9344-96BC-825DB4CAFC64}"/>
                </a:ext>
              </a:extLst>
            </p:cNvPr>
            <p:cNvGrpSpPr/>
            <p:nvPr/>
          </p:nvGrpSpPr>
          <p:grpSpPr>
            <a:xfrm>
              <a:off x="7218052" y="5117951"/>
              <a:ext cx="372852" cy="1307038"/>
              <a:chOff x="4736494" y="3227010"/>
              <a:chExt cx="459620" cy="1630437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2929D7DC-B481-F742-B9F5-4754656D3002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8AB3A21A-6C1C-FD4A-8AB4-9FF7B214A1C9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BA5E6B14-97F1-4B41-BC73-D1D0845BD5D8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FCFC306-BA64-0B49-ADB0-AE2CC1264C6C}"/>
                  </a:ext>
                </a:extLst>
              </p:cNvPr>
              <p:cNvSpPr txBox="1"/>
              <p:nvPr/>
            </p:nvSpPr>
            <p:spPr>
              <a:xfrm>
                <a:off x="7963113" y="3167776"/>
                <a:ext cx="3513625" cy="2291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AutoNum type="arabicPeriod"/>
                </a:pPr>
                <a:r>
                  <a:rPr lang="en-US" sz="2800" dirty="0"/>
                  <a:t>Generate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 err="1"/>
                  <a:t>ZkC</a:t>
                </a:r>
                <a:r>
                  <a:rPr lang="en-US" sz="2800" dirty="0"/>
                  <a:t> Instances</a:t>
                </a:r>
              </a:p>
              <a:p>
                <a:pPr marL="514350" indent="-514350">
                  <a:buAutoNum type="arabicPeriod"/>
                </a:pPr>
                <a:r>
                  <a:rPr lang="en-US" sz="2800" dirty="0"/>
                  <a:t>Plant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</m:rad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solutions</a:t>
                </a:r>
                <a:endParaRPr lang="en-US" sz="2800" b="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514350" indent="-514350">
                  <a:buAutoNum type="arabicPeriod"/>
                </a:pPr>
                <a:r>
                  <a:rPr lang="en-US" sz="2800" dirty="0"/>
                  <a:t>Check Alice’s list for solution</a:t>
                </a:r>
              </a:p>
            </p:txBody>
          </p:sp>
        </mc:Choice>
        <mc:Fallback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FCFC306-BA64-0B49-ADB0-AE2CC1264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3113" y="3167776"/>
                <a:ext cx="3513625" cy="2291140"/>
              </a:xfrm>
              <a:prstGeom prst="rect">
                <a:avLst/>
              </a:prstGeom>
              <a:blipFill>
                <a:blip r:embed="rId3"/>
                <a:stretch>
                  <a:fillRect l="-3597" t="-2747" b="-6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870D5C6B-56AC-0045-A3E3-81C5CFC5B4C3}"/>
              </a:ext>
            </a:extLst>
          </p:cNvPr>
          <p:cNvGrpSpPr/>
          <p:nvPr/>
        </p:nvGrpSpPr>
        <p:grpSpPr>
          <a:xfrm>
            <a:off x="4419236" y="1810743"/>
            <a:ext cx="192187" cy="2583639"/>
            <a:chOff x="4419236" y="1900281"/>
            <a:chExt cx="192187" cy="2583639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C3719DC-D8EC-B543-AD62-59DADB225630}"/>
                </a:ext>
              </a:extLst>
            </p:cNvPr>
            <p:cNvSpPr/>
            <p:nvPr/>
          </p:nvSpPr>
          <p:spPr>
            <a:xfrm>
              <a:off x="4444506" y="1900281"/>
              <a:ext cx="166917" cy="1787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1B7FE3E8-3307-D940-B283-84FAAB9D0123}"/>
                </a:ext>
              </a:extLst>
            </p:cNvPr>
            <p:cNvSpPr/>
            <p:nvPr/>
          </p:nvSpPr>
          <p:spPr>
            <a:xfrm>
              <a:off x="4433602" y="2845981"/>
              <a:ext cx="166917" cy="1787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6AB3229A-644B-6F4B-9811-2F6651570697}"/>
                </a:ext>
              </a:extLst>
            </p:cNvPr>
            <p:cNvSpPr/>
            <p:nvPr/>
          </p:nvSpPr>
          <p:spPr>
            <a:xfrm>
              <a:off x="4419236" y="4305172"/>
              <a:ext cx="166917" cy="1787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A305CAA-1A65-7743-9C8E-401C91C0F149}"/>
              </a:ext>
            </a:extLst>
          </p:cNvPr>
          <p:cNvGrpSpPr/>
          <p:nvPr/>
        </p:nvGrpSpPr>
        <p:grpSpPr>
          <a:xfrm>
            <a:off x="7281232" y="2232495"/>
            <a:ext cx="204184" cy="3141235"/>
            <a:chOff x="7281232" y="2322033"/>
            <a:chExt cx="204184" cy="3141235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DE37631-4EB2-CD43-B7DE-B1A7B9212C30}"/>
                </a:ext>
              </a:extLst>
            </p:cNvPr>
            <p:cNvSpPr/>
            <p:nvPr/>
          </p:nvSpPr>
          <p:spPr>
            <a:xfrm>
              <a:off x="7281233" y="4275526"/>
              <a:ext cx="204183" cy="2402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9508F1D-99C5-7841-8F6B-41558CFC5C1D}"/>
                </a:ext>
              </a:extLst>
            </p:cNvPr>
            <p:cNvSpPr/>
            <p:nvPr/>
          </p:nvSpPr>
          <p:spPr>
            <a:xfrm>
              <a:off x="7281233" y="5223020"/>
              <a:ext cx="204183" cy="2402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EDF0C39-0691-9C46-B62D-04567E3AD6DC}"/>
                </a:ext>
              </a:extLst>
            </p:cNvPr>
            <p:cNvSpPr/>
            <p:nvPr/>
          </p:nvSpPr>
          <p:spPr>
            <a:xfrm>
              <a:off x="7281232" y="2322033"/>
              <a:ext cx="204183" cy="2402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AA7EAB53-2D51-0A4F-BBE4-1F7C7574E037}"/>
              </a:ext>
            </a:extLst>
          </p:cNvPr>
          <p:cNvCxnSpPr>
            <a:cxnSpLocks/>
          </p:cNvCxnSpPr>
          <p:nvPr/>
        </p:nvCxnSpPr>
        <p:spPr>
          <a:xfrm flipH="1">
            <a:off x="4828674" y="2382412"/>
            <a:ext cx="6096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19D550D8-6D3F-D247-A18A-4AA99922E9A1}"/>
              </a:ext>
            </a:extLst>
          </p:cNvPr>
          <p:cNvCxnSpPr>
            <a:cxnSpLocks/>
          </p:cNvCxnSpPr>
          <p:nvPr/>
        </p:nvCxnSpPr>
        <p:spPr>
          <a:xfrm flipH="1">
            <a:off x="4828673" y="5269663"/>
            <a:ext cx="60960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5BC7341C-2387-E548-9DBF-E8DDD357BD68}"/>
              </a:ext>
            </a:extLst>
          </p:cNvPr>
          <p:cNvCxnSpPr>
            <a:cxnSpLocks/>
          </p:cNvCxnSpPr>
          <p:nvPr/>
        </p:nvCxnSpPr>
        <p:spPr>
          <a:xfrm flipH="1">
            <a:off x="4828672" y="4289458"/>
            <a:ext cx="60960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95D4B071-EDC1-B04E-8C13-57689CDE74EA}"/>
              </a:ext>
            </a:extLst>
          </p:cNvPr>
          <p:cNvGrpSpPr/>
          <p:nvPr/>
        </p:nvGrpSpPr>
        <p:grpSpPr>
          <a:xfrm>
            <a:off x="6603366" y="1905572"/>
            <a:ext cx="623959" cy="2452805"/>
            <a:chOff x="6603366" y="1905572"/>
            <a:chExt cx="623959" cy="2452805"/>
          </a:xfrm>
        </p:grpSpPr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5ADBE184-1E3A-374B-87A7-3B5BE4FCCC6D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6603366" y="4358377"/>
              <a:ext cx="609600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ED53A70F-1CA5-DD41-814E-19F06BA2AA1D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6617723" y="1905572"/>
              <a:ext cx="609601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45574C02-A2AF-9E4A-965A-A9003016541E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6617723" y="2885777"/>
              <a:ext cx="609602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3" name="Picture 132">
            <a:extLst>
              <a:ext uri="{FF2B5EF4-FFF2-40B4-BE49-F238E27FC236}">
                <a16:creationId xmlns:a16="http://schemas.microsoft.com/office/drawing/2014/main" id="{B84EB1C6-7FF3-114E-A4A5-5E671A6E4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53" b="97353" l="2890" r="97688">
                        <a14:backgroundMark x1="34393" y1="51765" x2="77457" y2="8235"/>
                        <a14:backgroundMark x1="80636" y1="5882" x2="80636" y2="5882"/>
                        <a14:backgroundMark x1="82370" y1="5588" x2="83815" y2="5000"/>
                        <a14:backgroundMark x1="86127" y1="4412" x2="86127" y2="4412"/>
                        <a14:backgroundMark x1="92486" y1="16471" x2="92486" y2="16471"/>
                        <a14:backgroundMark x1="84971" y1="24118" x2="61272" y2="52941"/>
                        <a14:backgroundMark x1="56358" y1="60000" x2="40462" y2="96765"/>
                        <a14:backgroundMark x1="14162" y1="71471" x2="30636" y2="938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62204" y="3813398"/>
            <a:ext cx="769787" cy="756438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3CB328B-B8AE-2D45-ABA5-E031643C5A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53" b="97353" l="2890" r="97688">
                        <a14:backgroundMark x1="34393" y1="51765" x2="77457" y2="8235"/>
                        <a14:backgroundMark x1="80636" y1="5882" x2="80636" y2="5882"/>
                        <a14:backgroundMark x1="82370" y1="5588" x2="83815" y2="5000"/>
                        <a14:backgroundMark x1="86127" y1="4412" x2="86127" y2="4412"/>
                        <a14:backgroundMark x1="92486" y1="16471" x2="92486" y2="16471"/>
                        <a14:backgroundMark x1="84971" y1="24118" x2="61272" y2="52941"/>
                        <a14:backgroundMark x1="56358" y1="60000" x2="40462" y2="96765"/>
                        <a14:backgroundMark x1="14162" y1="71471" x2="30636" y2="938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72885" y="3787919"/>
            <a:ext cx="769787" cy="75643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B4DFE1E-7145-914A-8F1E-E2C1B8D3403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125" t="15497" r="20158" b="14596"/>
          <a:stretch/>
        </p:blipFill>
        <p:spPr>
          <a:xfrm>
            <a:off x="2359103" y="1511092"/>
            <a:ext cx="1217615" cy="160212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99E87A8-C1AB-C44C-899E-C649425D12A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229" t="17206" r="23488" b="22931"/>
          <a:stretch/>
        </p:blipFill>
        <p:spPr>
          <a:xfrm>
            <a:off x="8664989" y="1491570"/>
            <a:ext cx="1259551" cy="160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5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792EC-2337-3D44-9563-3F3199F10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251"/>
            <a:ext cx="10515600" cy="1325563"/>
          </a:xfrm>
        </p:spPr>
        <p:txBody>
          <a:bodyPr/>
          <a:lstStyle/>
          <a:p>
            <a:r>
              <a:rPr lang="en-US" b="1" dirty="0"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  <a:t>Fine-Grained Key Exchange</a:t>
            </a:r>
            <a:br>
              <a:rPr lang="en-US" b="1" dirty="0"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</a:br>
            <a:r>
              <a:rPr lang="en-US" dirty="0"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  <a:t>Merkle Puzzles, but different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FB0743-49E8-794E-987C-3037F141E88D}"/>
              </a:ext>
            </a:extLst>
          </p:cNvPr>
          <p:cNvGrpSpPr/>
          <p:nvPr/>
        </p:nvGrpSpPr>
        <p:grpSpPr>
          <a:xfrm>
            <a:off x="4316270" y="1728894"/>
            <a:ext cx="372853" cy="4184802"/>
            <a:chOff x="6445722" y="2240187"/>
            <a:chExt cx="372853" cy="4184802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9071AB2-D9AE-5847-A689-4C5FC14A6607}"/>
                </a:ext>
              </a:extLst>
            </p:cNvPr>
            <p:cNvGrpSpPr/>
            <p:nvPr/>
          </p:nvGrpSpPr>
          <p:grpSpPr>
            <a:xfrm>
              <a:off x="6445723" y="2240187"/>
              <a:ext cx="372852" cy="1307038"/>
              <a:chOff x="4736494" y="3227010"/>
              <a:chExt cx="459620" cy="163043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57628E68-0C92-964D-B8C3-35EC0919AE06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FB8F580E-A0D0-F541-A97E-97A8A9D18038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25B11110-74E3-2048-9A04-748A87275947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DF728DC-47E1-2C42-A743-08C7AA27B8C8}"/>
                </a:ext>
              </a:extLst>
            </p:cNvPr>
            <p:cNvGrpSpPr/>
            <p:nvPr/>
          </p:nvGrpSpPr>
          <p:grpSpPr>
            <a:xfrm>
              <a:off x="6445722" y="3679069"/>
              <a:ext cx="372852" cy="1307038"/>
              <a:chOff x="4736494" y="3227010"/>
              <a:chExt cx="459620" cy="163043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6DF3EF3-D04A-6741-AC45-B8D4DC1FC478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C827422B-1652-E742-9AB7-EFB0EAF86981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ED82B418-FD97-254E-92AD-C3116A4D26B7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38BB05BA-9067-9748-83A8-DC0C883D633E}"/>
                </a:ext>
              </a:extLst>
            </p:cNvPr>
            <p:cNvGrpSpPr/>
            <p:nvPr/>
          </p:nvGrpSpPr>
          <p:grpSpPr>
            <a:xfrm>
              <a:off x="6445722" y="5117951"/>
              <a:ext cx="372852" cy="1307038"/>
              <a:chOff x="4736494" y="3227010"/>
              <a:chExt cx="459620" cy="163043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98720AB7-D929-FA48-8A8D-78CD6152C613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065EE870-15A6-4C43-BFD4-28B9ABAC7C9F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4EFDDA37-68BD-6B4B-8320-4C0711A67CC6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D305429-0EDC-AA44-B3E8-BFDE9A6A4D36}"/>
              </a:ext>
            </a:extLst>
          </p:cNvPr>
          <p:cNvGrpSpPr/>
          <p:nvPr/>
        </p:nvGrpSpPr>
        <p:grpSpPr>
          <a:xfrm>
            <a:off x="7196900" y="1728894"/>
            <a:ext cx="372853" cy="4184802"/>
            <a:chOff x="7218052" y="2240187"/>
            <a:chExt cx="372853" cy="4184802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BACB87E-55E6-1B4A-8F70-DB671CFE3472}"/>
                </a:ext>
              </a:extLst>
            </p:cNvPr>
            <p:cNvGrpSpPr/>
            <p:nvPr/>
          </p:nvGrpSpPr>
          <p:grpSpPr>
            <a:xfrm>
              <a:off x="7218053" y="2240187"/>
              <a:ext cx="372852" cy="1307038"/>
              <a:chOff x="4736494" y="3227010"/>
              <a:chExt cx="459620" cy="1630437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8702A262-807F-4B43-8B50-1FC0D2984F84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F3DE6334-17BA-6A45-AD7A-93864F588E6E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F328EF85-1006-704A-8B48-93E34D4F1256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0F1D744-965D-704D-AE54-84F30036691B}"/>
                </a:ext>
              </a:extLst>
            </p:cNvPr>
            <p:cNvGrpSpPr/>
            <p:nvPr/>
          </p:nvGrpSpPr>
          <p:grpSpPr>
            <a:xfrm>
              <a:off x="7218052" y="3679069"/>
              <a:ext cx="372852" cy="1307038"/>
              <a:chOff x="4736494" y="3227010"/>
              <a:chExt cx="459620" cy="1630437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BEB67AC-D59D-EA4A-8262-F4B457534D7F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7D9251CD-DF56-5D48-B7DD-6CB77AEDC2EF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A38C161-EA5D-6344-BF29-E31373A25F31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70C8324-D138-9344-96BC-825DB4CAFC64}"/>
                </a:ext>
              </a:extLst>
            </p:cNvPr>
            <p:cNvGrpSpPr/>
            <p:nvPr/>
          </p:nvGrpSpPr>
          <p:grpSpPr>
            <a:xfrm>
              <a:off x="7218052" y="5117951"/>
              <a:ext cx="372852" cy="1307038"/>
              <a:chOff x="4736494" y="3227010"/>
              <a:chExt cx="459620" cy="1630437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2929D7DC-B481-F742-B9F5-4754656D3002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8AB3A21A-6C1C-FD4A-8AB4-9FF7B214A1C9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BA5E6B14-97F1-4B41-BC73-D1D0845BD5D8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FCFC306-BA64-0B49-ADB0-AE2CC1264C6C}"/>
                  </a:ext>
                </a:extLst>
              </p:cNvPr>
              <p:cNvSpPr txBox="1"/>
              <p:nvPr/>
            </p:nvSpPr>
            <p:spPr>
              <a:xfrm>
                <a:off x="7963113" y="3214234"/>
                <a:ext cx="3513625" cy="3152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AutoNum type="arabicPeriod"/>
                </a:pPr>
                <a:r>
                  <a:rPr lang="en-US" sz="2800" dirty="0"/>
                  <a:t>Generate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 err="1"/>
                  <a:t>ZkC</a:t>
                </a:r>
                <a:r>
                  <a:rPr lang="en-US" sz="2800" dirty="0"/>
                  <a:t> Instances</a:t>
                </a:r>
              </a:p>
              <a:p>
                <a:pPr marL="514350" indent="-514350">
                  <a:buAutoNum type="arabicPeriod"/>
                </a:pPr>
                <a:r>
                  <a:rPr lang="en-US" sz="2800" dirty="0"/>
                  <a:t>Plant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</m:rad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solutions</a:t>
                </a:r>
                <a:endParaRPr lang="en-US" sz="2800" b="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514350" indent="-514350">
                  <a:buAutoNum type="arabicPeriod"/>
                </a:pPr>
                <a:r>
                  <a:rPr lang="en-US" sz="2800" dirty="0"/>
                  <a:t>Check Alice’s list for solution</a:t>
                </a:r>
              </a:p>
              <a:p>
                <a:pPr marL="514350" indent="-514350">
                  <a:buAutoNum type="arabicPeriod"/>
                </a:pPr>
                <a:endParaRPr lang="en-US" sz="2800" dirty="0"/>
              </a:p>
              <a:p>
                <a:r>
                  <a:rPr lang="en-US" sz="2800" dirty="0"/>
                  <a:t>5. 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FCFC306-BA64-0B49-ADB0-AE2CC1264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3113" y="3214234"/>
                <a:ext cx="3513625" cy="3152914"/>
              </a:xfrm>
              <a:prstGeom prst="rect">
                <a:avLst/>
              </a:prstGeom>
              <a:blipFill>
                <a:blip r:embed="rId3"/>
                <a:stretch>
                  <a:fillRect l="-3597" t="-2410" b="-4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870D5C6B-56AC-0045-A3E3-81C5CFC5B4C3}"/>
              </a:ext>
            </a:extLst>
          </p:cNvPr>
          <p:cNvGrpSpPr/>
          <p:nvPr/>
        </p:nvGrpSpPr>
        <p:grpSpPr>
          <a:xfrm>
            <a:off x="4419236" y="1810743"/>
            <a:ext cx="192187" cy="2583639"/>
            <a:chOff x="4419236" y="1900281"/>
            <a:chExt cx="192187" cy="2583639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C3719DC-D8EC-B543-AD62-59DADB225630}"/>
                </a:ext>
              </a:extLst>
            </p:cNvPr>
            <p:cNvSpPr/>
            <p:nvPr/>
          </p:nvSpPr>
          <p:spPr>
            <a:xfrm>
              <a:off x="4444506" y="1900281"/>
              <a:ext cx="166917" cy="1787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1B7FE3E8-3307-D940-B283-84FAAB9D0123}"/>
                </a:ext>
              </a:extLst>
            </p:cNvPr>
            <p:cNvSpPr/>
            <p:nvPr/>
          </p:nvSpPr>
          <p:spPr>
            <a:xfrm>
              <a:off x="4433602" y="2845981"/>
              <a:ext cx="166917" cy="1787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6AB3229A-644B-6F4B-9811-2F6651570697}"/>
                </a:ext>
              </a:extLst>
            </p:cNvPr>
            <p:cNvSpPr/>
            <p:nvPr/>
          </p:nvSpPr>
          <p:spPr>
            <a:xfrm>
              <a:off x="4419236" y="4305172"/>
              <a:ext cx="166917" cy="1787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A305CAA-1A65-7743-9C8E-401C91C0F149}"/>
              </a:ext>
            </a:extLst>
          </p:cNvPr>
          <p:cNvGrpSpPr/>
          <p:nvPr/>
        </p:nvGrpSpPr>
        <p:grpSpPr>
          <a:xfrm>
            <a:off x="7281232" y="2232495"/>
            <a:ext cx="204184" cy="3141235"/>
            <a:chOff x="7281232" y="2322033"/>
            <a:chExt cx="204184" cy="3141235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DE37631-4EB2-CD43-B7DE-B1A7B9212C30}"/>
                </a:ext>
              </a:extLst>
            </p:cNvPr>
            <p:cNvSpPr/>
            <p:nvPr/>
          </p:nvSpPr>
          <p:spPr>
            <a:xfrm>
              <a:off x="7281233" y="4275526"/>
              <a:ext cx="204183" cy="2402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9508F1D-99C5-7841-8F6B-41558CFC5C1D}"/>
                </a:ext>
              </a:extLst>
            </p:cNvPr>
            <p:cNvSpPr/>
            <p:nvPr/>
          </p:nvSpPr>
          <p:spPr>
            <a:xfrm>
              <a:off x="7281233" y="5223020"/>
              <a:ext cx="204183" cy="2402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EDF0C39-0691-9C46-B62D-04567E3AD6DC}"/>
                </a:ext>
              </a:extLst>
            </p:cNvPr>
            <p:cNvSpPr/>
            <p:nvPr/>
          </p:nvSpPr>
          <p:spPr>
            <a:xfrm>
              <a:off x="7281232" y="2322033"/>
              <a:ext cx="204183" cy="2402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AA7EAB53-2D51-0A4F-BBE4-1F7C7574E037}"/>
              </a:ext>
            </a:extLst>
          </p:cNvPr>
          <p:cNvCxnSpPr>
            <a:cxnSpLocks/>
          </p:cNvCxnSpPr>
          <p:nvPr/>
        </p:nvCxnSpPr>
        <p:spPr>
          <a:xfrm flipH="1">
            <a:off x="4828674" y="2382412"/>
            <a:ext cx="6096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19D550D8-6D3F-D247-A18A-4AA99922E9A1}"/>
              </a:ext>
            </a:extLst>
          </p:cNvPr>
          <p:cNvCxnSpPr>
            <a:cxnSpLocks/>
          </p:cNvCxnSpPr>
          <p:nvPr/>
        </p:nvCxnSpPr>
        <p:spPr>
          <a:xfrm flipH="1">
            <a:off x="4828673" y="5269663"/>
            <a:ext cx="60960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5BC7341C-2387-E548-9DBF-E8DDD357BD68}"/>
              </a:ext>
            </a:extLst>
          </p:cNvPr>
          <p:cNvCxnSpPr>
            <a:cxnSpLocks/>
          </p:cNvCxnSpPr>
          <p:nvPr/>
        </p:nvCxnSpPr>
        <p:spPr>
          <a:xfrm flipH="1">
            <a:off x="4828672" y="4289458"/>
            <a:ext cx="60960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5ADBE184-1E3A-374B-87A7-3B5BE4FCCC6D}"/>
              </a:ext>
            </a:extLst>
          </p:cNvPr>
          <p:cNvCxnSpPr>
            <a:cxnSpLocks/>
          </p:cNvCxnSpPr>
          <p:nvPr/>
        </p:nvCxnSpPr>
        <p:spPr>
          <a:xfrm rot="10800000" flipH="1">
            <a:off x="6603366" y="4358377"/>
            <a:ext cx="609600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ED53A70F-1CA5-DD41-814E-19F06BA2AA1D}"/>
              </a:ext>
            </a:extLst>
          </p:cNvPr>
          <p:cNvCxnSpPr>
            <a:cxnSpLocks/>
          </p:cNvCxnSpPr>
          <p:nvPr/>
        </p:nvCxnSpPr>
        <p:spPr>
          <a:xfrm rot="10800000" flipH="1">
            <a:off x="6617723" y="1905572"/>
            <a:ext cx="609601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45574C02-A2AF-9E4A-965A-A9003016541E}"/>
              </a:ext>
            </a:extLst>
          </p:cNvPr>
          <p:cNvCxnSpPr>
            <a:cxnSpLocks/>
          </p:cNvCxnSpPr>
          <p:nvPr/>
        </p:nvCxnSpPr>
        <p:spPr>
          <a:xfrm rot="10800000" flipH="1">
            <a:off x="6617723" y="2885777"/>
            <a:ext cx="609602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7D67772-79C8-1A42-9D71-86067D41439E}"/>
                  </a:ext>
                </a:extLst>
              </p:cNvPr>
              <p:cNvSpPr txBox="1"/>
              <p:nvPr/>
            </p:nvSpPr>
            <p:spPr>
              <a:xfrm>
                <a:off x="893898" y="4851546"/>
                <a:ext cx="3513625" cy="563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0" dirty="0"/>
                  <a:t>4.  Publish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func>
                          <m:func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dirty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(ℓ)</m:t>
                            </m:r>
                          </m:e>
                        </m:func>
                      </m:sub>
                    </m:sSub>
                  </m:oMath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7D67772-79C8-1A42-9D71-86067D414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98" y="4851546"/>
                <a:ext cx="3513625" cy="563872"/>
              </a:xfrm>
              <a:prstGeom prst="rect">
                <a:avLst/>
              </a:prstGeom>
              <a:blipFill>
                <a:blip r:embed="rId9"/>
                <a:stretch>
                  <a:fillRect l="-3237" t="-8889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6DC9619-D8B6-0442-95EF-BF93FF22A3FD}"/>
                  </a:ext>
                </a:extLst>
              </p:cNvPr>
              <p:cNvSpPr txBox="1"/>
              <p:nvPr/>
            </p:nvSpPr>
            <p:spPr>
              <a:xfrm>
                <a:off x="5500749" y="5207693"/>
                <a:ext cx="129178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6DC9619-D8B6-0442-95EF-BF93FF22A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749" y="5207693"/>
                <a:ext cx="129178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5CF35842-88AD-C548-8A69-B66DA8137788}"/>
              </a:ext>
            </a:extLst>
          </p:cNvPr>
          <p:cNvSpPr/>
          <p:nvPr/>
        </p:nvSpPr>
        <p:spPr>
          <a:xfrm>
            <a:off x="4166095" y="4048725"/>
            <a:ext cx="3600337" cy="494959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EFA38C8-C039-3844-8D4C-59CA8305AFF9}"/>
                  </a:ext>
                </a:extLst>
              </p:cNvPr>
              <p:cNvSpPr txBox="1"/>
              <p:nvPr/>
            </p:nvSpPr>
            <p:spPr>
              <a:xfrm>
                <a:off x="2761285" y="3994417"/>
                <a:ext cx="14798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smtClean="0">
                          <a:latin typeface="Cambria Math" panose="02040503050406030204" pitchFamily="18" charset="0"/>
                        </a:rPr>
                        <m:t>index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EFA38C8-C039-3844-8D4C-59CA8305A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285" y="3994417"/>
                <a:ext cx="1479897" cy="523220"/>
              </a:xfrm>
              <a:prstGeom prst="rect">
                <a:avLst/>
              </a:prstGeom>
              <a:blipFill>
                <a:blip r:embed="rId11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Picture 52">
            <a:extLst>
              <a:ext uri="{FF2B5EF4-FFF2-40B4-BE49-F238E27FC236}">
                <a16:creationId xmlns:a16="http://schemas.microsoft.com/office/drawing/2014/main" id="{B7A54220-4A46-1445-AE0F-C89D1C2231E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6125" t="15497" r="20158" b="14596"/>
          <a:stretch/>
        </p:blipFill>
        <p:spPr>
          <a:xfrm>
            <a:off x="2359103" y="1511092"/>
            <a:ext cx="1217615" cy="160212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8F07341-A004-BA43-91E2-837D3D15AE9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0229" t="17206" r="23488" b="22931"/>
          <a:stretch/>
        </p:blipFill>
        <p:spPr>
          <a:xfrm>
            <a:off x="8664989" y="1491570"/>
            <a:ext cx="1259551" cy="160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0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  <p:bldP spid="13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792EC-2337-3D44-9563-3F3199F10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251"/>
            <a:ext cx="10515600" cy="1325563"/>
          </a:xfrm>
        </p:spPr>
        <p:txBody>
          <a:bodyPr/>
          <a:lstStyle/>
          <a:p>
            <a:r>
              <a:rPr lang="en-US" b="1" dirty="0">
                <a:latin typeface="Meslo LG L for Powerline Regula" panose="020B0609030804020204" pitchFamily="49" charset="0"/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  <a:t>Fine-Grained Key Exchange</a:t>
            </a:r>
            <a:br>
              <a:rPr lang="en-US" b="1" dirty="0">
                <a:latin typeface="Meslo LG L for Powerline Regula" panose="020B0609030804020204" pitchFamily="49" charset="0"/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</a:br>
            <a:r>
              <a:rPr lang="en-US" dirty="0">
                <a:latin typeface="Meslo LG L for Powerline Regula" panose="020B0609030804020204" pitchFamily="49" charset="0"/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  <a:t>Merkle Puzzles, but different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FB0743-49E8-794E-987C-3037F141E88D}"/>
              </a:ext>
            </a:extLst>
          </p:cNvPr>
          <p:cNvGrpSpPr/>
          <p:nvPr/>
        </p:nvGrpSpPr>
        <p:grpSpPr>
          <a:xfrm>
            <a:off x="4316270" y="1728894"/>
            <a:ext cx="372853" cy="4184802"/>
            <a:chOff x="6445722" y="2240187"/>
            <a:chExt cx="372853" cy="4184802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9071AB2-D9AE-5847-A689-4C5FC14A6607}"/>
                </a:ext>
              </a:extLst>
            </p:cNvPr>
            <p:cNvGrpSpPr/>
            <p:nvPr/>
          </p:nvGrpSpPr>
          <p:grpSpPr>
            <a:xfrm>
              <a:off x="6445723" y="2240187"/>
              <a:ext cx="372852" cy="1307038"/>
              <a:chOff x="4736494" y="3227010"/>
              <a:chExt cx="459620" cy="163043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57628E68-0C92-964D-B8C3-35EC0919AE06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FB8F580E-A0D0-F541-A97E-97A8A9D18038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25B11110-74E3-2048-9A04-748A87275947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DF728DC-47E1-2C42-A743-08C7AA27B8C8}"/>
                </a:ext>
              </a:extLst>
            </p:cNvPr>
            <p:cNvGrpSpPr/>
            <p:nvPr/>
          </p:nvGrpSpPr>
          <p:grpSpPr>
            <a:xfrm>
              <a:off x="6445722" y="3679069"/>
              <a:ext cx="372852" cy="1307038"/>
              <a:chOff x="4736494" y="3227010"/>
              <a:chExt cx="459620" cy="163043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6DF3EF3-D04A-6741-AC45-B8D4DC1FC478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C827422B-1652-E742-9AB7-EFB0EAF86981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ED82B418-FD97-254E-92AD-C3116A4D26B7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38BB05BA-9067-9748-83A8-DC0C883D633E}"/>
                </a:ext>
              </a:extLst>
            </p:cNvPr>
            <p:cNvGrpSpPr/>
            <p:nvPr/>
          </p:nvGrpSpPr>
          <p:grpSpPr>
            <a:xfrm>
              <a:off x="6445722" y="5117951"/>
              <a:ext cx="372852" cy="1307038"/>
              <a:chOff x="4736494" y="3227010"/>
              <a:chExt cx="459620" cy="163043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98720AB7-D929-FA48-8A8D-78CD6152C613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065EE870-15A6-4C43-BFD4-28B9ABAC7C9F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4EFDDA37-68BD-6B4B-8320-4C0711A67CC6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D305429-0EDC-AA44-B3E8-BFDE9A6A4D36}"/>
              </a:ext>
            </a:extLst>
          </p:cNvPr>
          <p:cNvGrpSpPr/>
          <p:nvPr/>
        </p:nvGrpSpPr>
        <p:grpSpPr>
          <a:xfrm>
            <a:off x="7196900" y="1728894"/>
            <a:ext cx="372853" cy="4184802"/>
            <a:chOff x="7218052" y="2240187"/>
            <a:chExt cx="372853" cy="4184802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BACB87E-55E6-1B4A-8F70-DB671CFE3472}"/>
                </a:ext>
              </a:extLst>
            </p:cNvPr>
            <p:cNvGrpSpPr/>
            <p:nvPr/>
          </p:nvGrpSpPr>
          <p:grpSpPr>
            <a:xfrm>
              <a:off x="7218053" y="2240187"/>
              <a:ext cx="372852" cy="1307038"/>
              <a:chOff x="4736494" y="3227010"/>
              <a:chExt cx="459620" cy="1630437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8702A262-807F-4B43-8B50-1FC0D2984F84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F3DE6334-17BA-6A45-AD7A-93864F588E6E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F328EF85-1006-704A-8B48-93E34D4F1256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0F1D744-965D-704D-AE54-84F30036691B}"/>
                </a:ext>
              </a:extLst>
            </p:cNvPr>
            <p:cNvGrpSpPr/>
            <p:nvPr/>
          </p:nvGrpSpPr>
          <p:grpSpPr>
            <a:xfrm>
              <a:off x="7218052" y="3679069"/>
              <a:ext cx="372852" cy="1307038"/>
              <a:chOff x="4736494" y="3227010"/>
              <a:chExt cx="459620" cy="1630437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BEB67AC-D59D-EA4A-8262-F4B457534D7F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7D9251CD-DF56-5D48-B7DD-6CB77AEDC2EF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A38C161-EA5D-6344-BF29-E31373A25F31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70C8324-D138-9344-96BC-825DB4CAFC64}"/>
                </a:ext>
              </a:extLst>
            </p:cNvPr>
            <p:cNvGrpSpPr/>
            <p:nvPr/>
          </p:nvGrpSpPr>
          <p:grpSpPr>
            <a:xfrm>
              <a:off x="7218052" y="5117951"/>
              <a:ext cx="372852" cy="1307038"/>
              <a:chOff x="4736494" y="3227010"/>
              <a:chExt cx="459620" cy="1630437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2929D7DC-B481-F742-B9F5-4754656D3002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8AB3A21A-6C1C-FD4A-8AB4-9FF7B214A1C9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BA5E6B14-97F1-4B41-BC73-D1D0845BD5D8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70D5C6B-56AC-0045-A3E3-81C5CFC5B4C3}"/>
              </a:ext>
            </a:extLst>
          </p:cNvPr>
          <p:cNvGrpSpPr/>
          <p:nvPr/>
        </p:nvGrpSpPr>
        <p:grpSpPr>
          <a:xfrm>
            <a:off x="4419236" y="1810743"/>
            <a:ext cx="192187" cy="2583639"/>
            <a:chOff x="4419236" y="1900281"/>
            <a:chExt cx="192187" cy="2583639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C3719DC-D8EC-B543-AD62-59DADB225630}"/>
                </a:ext>
              </a:extLst>
            </p:cNvPr>
            <p:cNvSpPr/>
            <p:nvPr/>
          </p:nvSpPr>
          <p:spPr>
            <a:xfrm>
              <a:off x="4444506" y="1900281"/>
              <a:ext cx="166917" cy="1787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1B7FE3E8-3307-D940-B283-84FAAB9D0123}"/>
                </a:ext>
              </a:extLst>
            </p:cNvPr>
            <p:cNvSpPr/>
            <p:nvPr/>
          </p:nvSpPr>
          <p:spPr>
            <a:xfrm>
              <a:off x="4433602" y="2845981"/>
              <a:ext cx="166917" cy="1787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6AB3229A-644B-6F4B-9811-2F6651570697}"/>
                </a:ext>
              </a:extLst>
            </p:cNvPr>
            <p:cNvSpPr/>
            <p:nvPr/>
          </p:nvSpPr>
          <p:spPr>
            <a:xfrm>
              <a:off x="4419236" y="4305172"/>
              <a:ext cx="166917" cy="1787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A305CAA-1A65-7743-9C8E-401C91C0F149}"/>
              </a:ext>
            </a:extLst>
          </p:cNvPr>
          <p:cNvGrpSpPr/>
          <p:nvPr/>
        </p:nvGrpSpPr>
        <p:grpSpPr>
          <a:xfrm>
            <a:off x="7281232" y="2232495"/>
            <a:ext cx="204184" cy="3141235"/>
            <a:chOff x="7281232" y="2322033"/>
            <a:chExt cx="204184" cy="3141235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DE37631-4EB2-CD43-B7DE-B1A7B9212C30}"/>
                </a:ext>
              </a:extLst>
            </p:cNvPr>
            <p:cNvSpPr/>
            <p:nvPr/>
          </p:nvSpPr>
          <p:spPr>
            <a:xfrm>
              <a:off x="7281233" y="4275526"/>
              <a:ext cx="204183" cy="2402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9508F1D-99C5-7841-8F6B-41558CFC5C1D}"/>
                </a:ext>
              </a:extLst>
            </p:cNvPr>
            <p:cNvSpPr/>
            <p:nvPr/>
          </p:nvSpPr>
          <p:spPr>
            <a:xfrm>
              <a:off x="7281233" y="5223020"/>
              <a:ext cx="204183" cy="2402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EDF0C39-0691-9C46-B62D-04567E3AD6DC}"/>
                </a:ext>
              </a:extLst>
            </p:cNvPr>
            <p:cNvSpPr/>
            <p:nvPr/>
          </p:nvSpPr>
          <p:spPr>
            <a:xfrm>
              <a:off x="7281232" y="2322033"/>
              <a:ext cx="204183" cy="2402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7D67772-79C8-1A42-9D71-86067D41439E}"/>
                  </a:ext>
                </a:extLst>
              </p:cNvPr>
              <p:cNvSpPr txBox="1"/>
              <p:nvPr/>
            </p:nvSpPr>
            <p:spPr>
              <a:xfrm>
                <a:off x="635469" y="2919680"/>
                <a:ext cx="3212841" cy="1904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0" dirty="0"/>
                  <a:t>Time Alice &amp; Bob:</a:t>
                </a:r>
              </a:p>
              <a:p>
                <a:pPr marL="514350" indent="-514350"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ℓ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pPr marL="514350" indent="-514350">
                  <a:buFontTx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</m:rad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pPr marL="514350" indent="-514350">
                  <a:buFontTx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</m:ra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7D67772-79C8-1A42-9D71-86067D414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69" y="2919680"/>
                <a:ext cx="3212841" cy="1904624"/>
              </a:xfrm>
              <a:prstGeom prst="rect">
                <a:avLst/>
              </a:prstGeom>
              <a:blipFill>
                <a:blip r:embed="rId8"/>
                <a:stretch>
                  <a:fillRect l="-3937" t="-3311" b="-4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5CF35842-88AD-C548-8A69-B66DA8137788}"/>
              </a:ext>
            </a:extLst>
          </p:cNvPr>
          <p:cNvSpPr/>
          <p:nvPr/>
        </p:nvSpPr>
        <p:spPr>
          <a:xfrm>
            <a:off x="4166095" y="4048725"/>
            <a:ext cx="3600337" cy="494959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DB51AD2-BFBD-0A40-AE78-5754AF691D9C}"/>
                  </a:ext>
                </a:extLst>
              </p:cNvPr>
              <p:cNvSpPr txBox="1"/>
              <p:nvPr/>
            </p:nvSpPr>
            <p:spPr>
              <a:xfrm>
                <a:off x="7963113" y="3167776"/>
                <a:ext cx="3513625" cy="35838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AutoNum type="arabicPeriod"/>
                </a:pPr>
                <a:r>
                  <a:rPr lang="en-US" sz="2800" dirty="0"/>
                  <a:t>Generate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 err="1"/>
                  <a:t>ZkC</a:t>
                </a:r>
                <a:r>
                  <a:rPr lang="en-US" sz="2800" dirty="0"/>
                  <a:t> Instances</a:t>
                </a:r>
              </a:p>
              <a:p>
                <a:pPr marL="514350" indent="-514350">
                  <a:buAutoNum type="arabicPeriod"/>
                </a:pPr>
                <a:r>
                  <a:rPr lang="en-US" sz="2800" dirty="0"/>
                  <a:t>Plant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</m:rad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solutions</a:t>
                </a:r>
                <a:endParaRPr lang="en-US" sz="2800" b="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514350" indent="-514350">
                  <a:buAutoNum type="arabicPeriod"/>
                </a:pPr>
                <a:r>
                  <a:rPr lang="en-US" sz="2800" dirty="0"/>
                  <a:t>Check Alice’s list for solution</a:t>
                </a:r>
              </a:p>
              <a:p>
                <a:pPr marL="514350" indent="-514350">
                  <a:buAutoNum type="arabicPeriod"/>
                </a:pPr>
                <a:endParaRPr lang="en-US" sz="2800" dirty="0"/>
              </a:p>
              <a:p>
                <a:r>
                  <a:rPr lang="en-US" sz="2800" dirty="0"/>
                  <a:t>5. 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sz="2800" dirty="0"/>
              </a:p>
              <a:p>
                <a:pPr marL="514350" indent="-514350">
                  <a:buAutoNum type="arabicPeriod"/>
                </a:pPr>
                <a:endParaRPr lang="en-US" sz="2800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DB51AD2-BFBD-0A40-AE78-5754AF691D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3113" y="3167776"/>
                <a:ext cx="3513625" cy="3583802"/>
              </a:xfrm>
              <a:prstGeom prst="rect">
                <a:avLst/>
              </a:prstGeom>
              <a:blipFill>
                <a:blip r:embed="rId9"/>
                <a:stretch>
                  <a:fillRect l="-3597" t="-1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84CFE92F-CF8C-0A42-97A4-B2E4FC3D41B1}"/>
              </a:ext>
            </a:extLst>
          </p:cNvPr>
          <p:cNvGrpSpPr/>
          <p:nvPr/>
        </p:nvGrpSpPr>
        <p:grpSpPr>
          <a:xfrm>
            <a:off x="1005091" y="4938274"/>
            <a:ext cx="3658087" cy="1009176"/>
            <a:chOff x="1005091" y="4938274"/>
            <a:chExt cx="3658087" cy="10091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BF159032-C2FE-DE43-B940-D3A07286017D}"/>
                    </a:ext>
                  </a:extLst>
                </p:cNvPr>
                <p:cNvSpPr txBox="1"/>
                <p:nvPr/>
              </p:nvSpPr>
              <p:spPr>
                <a:xfrm>
                  <a:off x="1450337" y="5074011"/>
                  <a:ext cx="3212841" cy="6562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−2 </m:t>
                            </m:r>
                          </m:sup>
                        </m:s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BF159032-C2FE-DE43-B940-D3A0728601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0337" y="5074011"/>
                  <a:ext cx="3212841" cy="656270"/>
                </a:xfrm>
                <a:prstGeom prst="rect">
                  <a:avLst/>
                </a:prstGeom>
                <a:blipFill>
                  <a:blip r:embed="rId10"/>
                  <a:stretch>
                    <a:fillRect t="-3846" b="-21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B628A42-A47C-EE47-8534-5957A2AC4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6200000">
              <a:off x="1005091" y="4938274"/>
              <a:ext cx="1009176" cy="1009176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1124719-931E-734D-9C2D-B2F851344AF0}"/>
              </a:ext>
            </a:extLst>
          </p:cNvPr>
          <p:cNvGrpSpPr/>
          <p:nvPr/>
        </p:nvGrpSpPr>
        <p:grpSpPr>
          <a:xfrm>
            <a:off x="4823678" y="1731200"/>
            <a:ext cx="1663110" cy="4182496"/>
            <a:chOff x="4823678" y="1731200"/>
            <a:chExt cx="1663110" cy="4182496"/>
          </a:xfrm>
        </p:grpSpPr>
        <p:sp>
          <p:nvSpPr>
            <p:cNvPr id="57" name="Left Brace 56">
              <a:extLst>
                <a:ext uri="{FF2B5EF4-FFF2-40B4-BE49-F238E27FC236}">
                  <a16:creationId xmlns:a16="http://schemas.microsoft.com/office/drawing/2014/main" id="{188C3AAB-9722-C845-BC60-FF3DE9D40B99}"/>
                </a:ext>
              </a:extLst>
            </p:cNvPr>
            <p:cNvSpPr/>
            <p:nvPr/>
          </p:nvSpPr>
          <p:spPr>
            <a:xfrm flipH="1">
              <a:off x="4823678" y="1731200"/>
              <a:ext cx="466998" cy="4182496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594888C6-77F3-5E48-9C0C-D269E8242C3A}"/>
                    </a:ext>
                  </a:extLst>
                </p:cNvPr>
                <p:cNvSpPr txBox="1"/>
                <p:nvPr/>
              </p:nvSpPr>
              <p:spPr>
                <a:xfrm>
                  <a:off x="5290676" y="3455101"/>
                  <a:ext cx="1196112" cy="5936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−4</m:t>
                            </m:r>
                          </m:sup>
                        </m:sSup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594888C6-77F3-5E48-9C0C-D269E8242C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0676" y="3455101"/>
                  <a:ext cx="1196112" cy="59362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84FC4353-8C45-BE49-A1DB-EF6564ABBA9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6125" t="15497" r="20158" b="14596"/>
          <a:stretch/>
        </p:blipFill>
        <p:spPr>
          <a:xfrm>
            <a:off x="2359103" y="1511092"/>
            <a:ext cx="1217615" cy="160212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2E3391C-8058-2C4C-AB10-F6056DD3193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0229" t="17206" r="23488" b="22931"/>
          <a:stretch/>
        </p:blipFill>
        <p:spPr>
          <a:xfrm>
            <a:off x="8664989" y="1491570"/>
            <a:ext cx="1259551" cy="160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3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792EC-2337-3D44-9563-3F3199F10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251"/>
            <a:ext cx="10515600" cy="1325563"/>
          </a:xfrm>
        </p:spPr>
        <p:txBody>
          <a:bodyPr/>
          <a:lstStyle/>
          <a:p>
            <a:r>
              <a:rPr lang="en-US" b="1" dirty="0">
                <a:latin typeface="Meslo LG L for Powerline Regula" panose="020B0609030804020204" pitchFamily="49" charset="0"/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  <a:t>Fine-Grained Key Exchange</a:t>
            </a:r>
            <a:br>
              <a:rPr lang="en-US" b="1" dirty="0">
                <a:latin typeface="Meslo LG L for Powerline Regula" panose="020B0609030804020204" pitchFamily="49" charset="0"/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</a:br>
            <a:r>
              <a:rPr lang="en-US" dirty="0">
                <a:latin typeface="Meslo LG L for Powerline Regula" panose="020B0609030804020204" pitchFamily="49" charset="0"/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  <a:t>Merkle Puzzles, but different</a:t>
            </a:r>
            <a:endParaRPr lang="en-US" dirty="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6505862F-444C-0746-A0EA-789FDF7312F8}"/>
              </a:ext>
            </a:extLst>
          </p:cNvPr>
          <p:cNvSpPr/>
          <p:nvPr/>
        </p:nvSpPr>
        <p:spPr>
          <a:xfrm>
            <a:off x="317135" y="1472814"/>
            <a:ext cx="11552966" cy="501036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FB0743-49E8-794E-987C-3037F141E88D}"/>
              </a:ext>
            </a:extLst>
          </p:cNvPr>
          <p:cNvGrpSpPr/>
          <p:nvPr/>
        </p:nvGrpSpPr>
        <p:grpSpPr>
          <a:xfrm>
            <a:off x="4316270" y="1728894"/>
            <a:ext cx="372853" cy="4184802"/>
            <a:chOff x="6445722" y="2240187"/>
            <a:chExt cx="372853" cy="4184802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9071AB2-D9AE-5847-A689-4C5FC14A6607}"/>
                </a:ext>
              </a:extLst>
            </p:cNvPr>
            <p:cNvGrpSpPr/>
            <p:nvPr/>
          </p:nvGrpSpPr>
          <p:grpSpPr>
            <a:xfrm>
              <a:off x="6445723" y="2240187"/>
              <a:ext cx="372852" cy="1307038"/>
              <a:chOff x="4736494" y="3227010"/>
              <a:chExt cx="459620" cy="163043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57628E68-0C92-964D-B8C3-35EC0919AE06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FB8F580E-A0D0-F541-A97E-97A8A9D18038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25B11110-74E3-2048-9A04-748A87275947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DF728DC-47E1-2C42-A743-08C7AA27B8C8}"/>
                </a:ext>
              </a:extLst>
            </p:cNvPr>
            <p:cNvGrpSpPr/>
            <p:nvPr/>
          </p:nvGrpSpPr>
          <p:grpSpPr>
            <a:xfrm>
              <a:off x="6445722" y="3679069"/>
              <a:ext cx="372852" cy="1307038"/>
              <a:chOff x="4736494" y="3227010"/>
              <a:chExt cx="459620" cy="163043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6DF3EF3-D04A-6741-AC45-B8D4DC1FC478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C827422B-1652-E742-9AB7-EFB0EAF86981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ED82B418-FD97-254E-92AD-C3116A4D26B7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38BB05BA-9067-9748-83A8-DC0C883D633E}"/>
                </a:ext>
              </a:extLst>
            </p:cNvPr>
            <p:cNvGrpSpPr/>
            <p:nvPr/>
          </p:nvGrpSpPr>
          <p:grpSpPr>
            <a:xfrm>
              <a:off x="6445722" y="5117951"/>
              <a:ext cx="372852" cy="1307038"/>
              <a:chOff x="4736494" y="3227010"/>
              <a:chExt cx="459620" cy="163043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98720AB7-D929-FA48-8A8D-78CD6152C613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065EE870-15A6-4C43-BFD4-28B9ABAC7C9F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4EFDDA37-68BD-6B4B-8320-4C0711A67CC6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D305429-0EDC-AA44-B3E8-BFDE9A6A4D36}"/>
              </a:ext>
            </a:extLst>
          </p:cNvPr>
          <p:cNvGrpSpPr/>
          <p:nvPr/>
        </p:nvGrpSpPr>
        <p:grpSpPr>
          <a:xfrm>
            <a:off x="7196900" y="1728894"/>
            <a:ext cx="372853" cy="4184802"/>
            <a:chOff x="7218052" y="2240187"/>
            <a:chExt cx="372853" cy="4184802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BACB87E-55E6-1B4A-8F70-DB671CFE3472}"/>
                </a:ext>
              </a:extLst>
            </p:cNvPr>
            <p:cNvGrpSpPr/>
            <p:nvPr/>
          </p:nvGrpSpPr>
          <p:grpSpPr>
            <a:xfrm>
              <a:off x="7218053" y="2240187"/>
              <a:ext cx="372852" cy="1307038"/>
              <a:chOff x="4736494" y="3227010"/>
              <a:chExt cx="459620" cy="1630437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8702A262-807F-4B43-8B50-1FC0D2984F84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F3DE6334-17BA-6A45-AD7A-93864F588E6E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F328EF85-1006-704A-8B48-93E34D4F1256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0F1D744-965D-704D-AE54-84F30036691B}"/>
                </a:ext>
              </a:extLst>
            </p:cNvPr>
            <p:cNvGrpSpPr/>
            <p:nvPr/>
          </p:nvGrpSpPr>
          <p:grpSpPr>
            <a:xfrm>
              <a:off x="7218052" y="3679069"/>
              <a:ext cx="372852" cy="1307038"/>
              <a:chOff x="4736494" y="3227010"/>
              <a:chExt cx="459620" cy="1630437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BEB67AC-D59D-EA4A-8262-F4B457534D7F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7D9251CD-DF56-5D48-B7DD-6CB77AEDC2EF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A38C161-EA5D-6344-BF29-E31373A25F31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70C8324-D138-9344-96BC-825DB4CAFC64}"/>
                </a:ext>
              </a:extLst>
            </p:cNvPr>
            <p:cNvGrpSpPr/>
            <p:nvPr/>
          </p:nvGrpSpPr>
          <p:grpSpPr>
            <a:xfrm>
              <a:off x="7218052" y="5117951"/>
              <a:ext cx="372852" cy="1307038"/>
              <a:chOff x="4736494" y="3227010"/>
              <a:chExt cx="459620" cy="1630437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2929D7DC-B481-F742-B9F5-4754656D3002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8AB3A21A-6C1C-FD4A-8AB4-9FF7B214A1C9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BA5E6B14-97F1-4B41-BC73-D1D0845BD5D8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70D5C6B-56AC-0045-A3E3-81C5CFC5B4C3}"/>
              </a:ext>
            </a:extLst>
          </p:cNvPr>
          <p:cNvGrpSpPr/>
          <p:nvPr/>
        </p:nvGrpSpPr>
        <p:grpSpPr>
          <a:xfrm>
            <a:off x="4419236" y="1810743"/>
            <a:ext cx="192187" cy="2583639"/>
            <a:chOff x="4419236" y="1900281"/>
            <a:chExt cx="192187" cy="2583639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C3719DC-D8EC-B543-AD62-59DADB225630}"/>
                </a:ext>
              </a:extLst>
            </p:cNvPr>
            <p:cNvSpPr/>
            <p:nvPr/>
          </p:nvSpPr>
          <p:spPr>
            <a:xfrm>
              <a:off x="4444506" y="1900281"/>
              <a:ext cx="166917" cy="1787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1B7FE3E8-3307-D940-B283-84FAAB9D0123}"/>
                </a:ext>
              </a:extLst>
            </p:cNvPr>
            <p:cNvSpPr/>
            <p:nvPr/>
          </p:nvSpPr>
          <p:spPr>
            <a:xfrm>
              <a:off x="4433602" y="2845981"/>
              <a:ext cx="166917" cy="1787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6AB3229A-644B-6F4B-9811-2F6651570697}"/>
                </a:ext>
              </a:extLst>
            </p:cNvPr>
            <p:cNvSpPr/>
            <p:nvPr/>
          </p:nvSpPr>
          <p:spPr>
            <a:xfrm>
              <a:off x="4419236" y="4305172"/>
              <a:ext cx="166917" cy="1787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A305CAA-1A65-7743-9C8E-401C91C0F149}"/>
              </a:ext>
            </a:extLst>
          </p:cNvPr>
          <p:cNvGrpSpPr/>
          <p:nvPr/>
        </p:nvGrpSpPr>
        <p:grpSpPr>
          <a:xfrm>
            <a:off x="7281232" y="2232495"/>
            <a:ext cx="204184" cy="3141235"/>
            <a:chOff x="7281232" y="2322033"/>
            <a:chExt cx="204184" cy="3141235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DE37631-4EB2-CD43-B7DE-B1A7B9212C30}"/>
                </a:ext>
              </a:extLst>
            </p:cNvPr>
            <p:cNvSpPr/>
            <p:nvPr/>
          </p:nvSpPr>
          <p:spPr>
            <a:xfrm>
              <a:off x="7281233" y="4275526"/>
              <a:ext cx="204183" cy="2402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9508F1D-99C5-7841-8F6B-41558CFC5C1D}"/>
                </a:ext>
              </a:extLst>
            </p:cNvPr>
            <p:cNvSpPr/>
            <p:nvPr/>
          </p:nvSpPr>
          <p:spPr>
            <a:xfrm>
              <a:off x="7281233" y="5223020"/>
              <a:ext cx="204183" cy="2402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EDF0C39-0691-9C46-B62D-04567E3AD6DC}"/>
                </a:ext>
              </a:extLst>
            </p:cNvPr>
            <p:cNvSpPr/>
            <p:nvPr/>
          </p:nvSpPr>
          <p:spPr>
            <a:xfrm>
              <a:off x="7281232" y="2322033"/>
              <a:ext cx="204183" cy="2402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5CF35842-88AD-C548-8A69-B66DA8137788}"/>
              </a:ext>
            </a:extLst>
          </p:cNvPr>
          <p:cNvSpPr/>
          <p:nvPr/>
        </p:nvSpPr>
        <p:spPr>
          <a:xfrm>
            <a:off x="4166095" y="4048725"/>
            <a:ext cx="3600337" cy="494959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F159032-C2FE-DE43-B940-D3A07286017D}"/>
                  </a:ext>
                </a:extLst>
              </p:cNvPr>
              <p:cNvSpPr txBox="1"/>
              <p:nvPr/>
            </p:nvSpPr>
            <p:spPr>
              <a:xfrm>
                <a:off x="1323432" y="3857449"/>
                <a:ext cx="3212841" cy="656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−2 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F159032-C2FE-DE43-B940-D3A072860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432" y="3857449"/>
                <a:ext cx="3212841" cy="656270"/>
              </a:xfrm>
              <a:prstGeom prst="rect">
                <a:avLst/>
              </a:prstGeom>
              <a:blipFill>
                <a:blip r:embed="rId8"/>
                <a:stretch>
                  <a:fillRect t="-1923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Picture 55">
            <a:extLst>
              <a:ext uri="{FF2B5EF4-FFF2-40B4-BE49-F238E27FC236}">
                <a16:creationId xmlns:a16="http://schemas.microsoft.com/office/drawing/2014/main" id="{9B628A42-A47C-EE47-8534-5957A2AC45D2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200000">
            <a:off x="878186" y="3721712"/>
            <a:ext cx="1009176" cy="10091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9ECF8A6-086B-1049-BF02-BC94729FB1CD}"/>
                  </a:ext>
                </a:extLst>
              </p:cNvPr>
              <p:cNvSpPr txBox="1"/>
              <p:nvPr/>
            </p:nvSpPr>
            <p:spPr>
              <a:xfrm>
                <a:off x="8657260" y="3874103"/>
                <a:ext cx="3212841" cy="656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−2 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9ECF8A6-086B-1049-BF02-BC94729FB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7260" y="3874103"/>
                <a:ext cx="3212841" cy="656270"/>
              </a:xfrm>
              <a:prstGeom prst="rect">
                <a:avLst/>
              </a:prstGeom>
              <a:blipFill>
                <a:blip r:embed="rId10"/>
                <a:stretch>
                  <a:fillRect t="-1887" b="-20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60">
            <a:extLst>
              <a:ext uri="{FF2B5EF4-FFF2-40B4-BE49-F238E27FC236}">
                <a16:creationId xmlns:a16="http://schemas.microsoft.com/office/drawing/2014/main" id="{3ED052B7-B347-7E41-8EA8-6F264998903C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200000">
            <a:off x="8212014" y="3738366"/>
            <a:ext cx="1009176" cy="100917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55B40E6-8015-CB4C-9010-7F65325B6CD6}"/>
              </a:ext>
            </a:extLst>
          </p:cNvPr>
          <p:cNvGrpSpPr/>
          <p:nvPr/>
        </p:nvGrpSpPr>
        <p:grpSpPr>
          <a:xfrm>
            <a:off x="4823678" y="1731200"/>
            <a:ext cx="1663110" cy="4182496"/>
            <a:chOff x="4823678" y="1731200"/>
            <a:chExt cx="1663110" cy="4182496"/>
          </a:xfrm>
        </p:grpSpPr>
        <p:sp>
          <p:nvSpPr>
            <p:cNvPr id="66" name="Left Brace 65">
              <a:extLst>
                <a:ext uri="{FF2B5EF4-FFF2-40B4-BE49-F238E27FC236}">
                  <a16:creationId xmlns:a16="http://schemas.microsoft.com/office/drawing/2014/main" id="{31112A29-7A87-E042-B664-051FC5570233}"/>
                </a:ext>
              </a:extLst>
            </p:cNvPr>
            <p:cNvSpPr/>
            <p:nvPr/>
          </p:nvSpPr>
          <p:spPr>
            <a:xfrm flipH="1">
              <a:off x="4823678" y="1731200"/>
              <a:ext cx="466998" cy="4182496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938A215C-3280-5946-A78C-918CE1247468}"/>
                    </a:ext>
                  </a:extLst>
                </p:cNvPr>
                <p:cNvSpPr txBox="1"/>
                <p:nvPr/>
              </p:nvSpPr>
              <p:spPr>
                <a:xfrm>
                  <a:off x="5290676" y="3455101"/>
                  <a:ext cx="1196112" cy="5936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−4</m:t>
                            </m:r>
                          </m:sup>
                        </m:sSup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938A215C-3280-5946-A78C-918CE12474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0676" y="3455101"/>
                  <a:ext cx="1196112" cy="59362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AAB17B9-2946-8648-AD3F-CD92D9373558}"/>
              </a:ext>
            </a:extLst>
          </p:cNvPr>
          <p:cNvGrpSpPr/>
          <p:nvPr/>
        </p:nvGrpSpPr>
        <p:grpSpPr>
          <a:xfrm>
            <a:off x="4252405" y="4746750"/>
            <a:ext cx="3448341" cy="1656588"/>
            <a:chOff x="4252405" y="4746750"/>
            <a:chExt cx="3448341" cy="1656588"/>
          </a:xfrm>
        </p:grpSpPr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DB9891FE-3B1D-4540-99CB-5E66D713878B}"/>
                </a:ext>
              </a:extLst>
            </p:cNvPr>
            <p:cNvSpPr/>
            <p:nvPr/>
          </p:nvSpPr>
          <p:spPr>
            <a:xfrm>
              <a:off x="4252405" y="4746750"/>
              <a:ext cx="3433847" cy="165658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>
                <a:solidFill>
                  <a:schemeClr val="tx1"/>
                </a:solidFill>
              </a:endParaRPr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99FE7CD9-E0F5-4B42-8B13-57864D4DB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7498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4316270" y="5096526"/>
              <a:ext cx="1009176" cy="100917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8BBB9268-3ADF-294B-8B9C-6BA02FD2BD03}"/>
                    </a:ext>
                  </a:extLst>
                </p:cNvPr>
                <p:cNvSpPr txBox="1"/>
                <p:nvPr/>
              </p:nvSpPr>
              <p:spPr>
                <a:xfrm>
                  <a:off x="5304577" y="5308727"/>
                  <a:ext cx="2396169" cy="5936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3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−4</m:t>
                            </m:r>
                          </m:sup>
                        </m:sSup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8BBB9268-3ADF-294B-8B9C-6BA02FD2BD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4577" y="5308727"/>
                  <a:ext cx="2396169" cy="593624"/>
                </a:xfrm>
                <a:prstGeom prst="rect">
                  <a:avLst/>
                </a:prstGeom>
                <a:blipFill>
                  <a:blip r:embed="rId13"/>
                  <a:stretch>
                    <a:fillRect r="-2116" b="-1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B57ADD8D-A8B7-834E-B4F3-1C18493F58DA}"/>
              </a:ext>
            </a:extLst>
          </p:cNvPr>
          <p:cNvSpPr/>
          <p:nvPr/>
        </p:nvSpPr>
        <p:spPr>
          <a:xfrm>
            <a:off x="8460349" y="4978989"/>
            <a:ext cx="1961711" cy="1200085"/>
          </a:xfrm>
          <a:prstGeom prst="wedgeRoundRectCallout">
            <a:avLst>
              <a:gd name="adj1" fmla="val -98997"/>
              <a:gd name="adj2" fmla="val 6126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Need a proof!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8686E95-968A-7D4A-87C5-F5E167F89D1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6125" t="15497" r="20158" b="14596"/>
          <a:stretch/>
        </p:blipFill>
        <p:spPr>
          <a:xfrm>
            <a:off x="2359103" y="1511092"/>
            <a:ext cx="1217615" cy="160212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B5BED04-2CF8-8943-B66E-3E29263726AB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0229" t="17206" r="23488" b="22931"/>
          <a:stretch/>
        </p:blipFill>
        <p:spPr>
          <a:xfrm>
            <a:off x="8664989" y="1491570"/>
            <a:ext cx="1259551" cy="160663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1F1598AC-FC30-FC49-99D2-273BED7EFE7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51387" y="4153939"/>
            <a:ext cx="1074690" cy="109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3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06E5B12-21B2-6946-88C7-9783BB29BE4D}"/>
              </a:ext>
            </a:extLst>
          </p:cNvPr>
          <p:cNvSpPr txBox="1"/>
          <p:nvPr/>
        </p:nvSpPr>
        <p:spPr>
          <a:xfrm>
            <a:off x="188947" y="300472"/>
            <a:ext cx="261642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3">
                    <a:lumMod val="50000"/>
                  </a:schemeClr>
                </a:solidFill>
              </a:rPr>
              <a:t>Functionality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B03EDF-2A17-9C40-9A9D-B15EE09C3996}"/>
              </a:ext>
            </a:extLst>
          </p:cNvPr>
          <p:cNvSpPr txBox="1"/>
          <p:nvPr/>
        </p:nvSpPr>
        <p:spPr>
          <a:xfrm>
            <a:off x="9195966" y="448488"/>
            <a:ext cx="169148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Security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1544EEA-F82A-A945-90E9-8F88D6EE66EA}"/>
              </a:ext>
            </a:extLst>
          </p:cNvPr>
          <p:cNvGrpSpPr/>
          <p:nvPr/>
        </p:nvGrpSpPr>
        <p:grpSpPr>
          <a:xfrm>
            <a:off x="2357913" y="425950"/>
            <a:ext cx="6986014" cy="2722451"/>
            <a:chOff x="2071914" y="226697"/>
            <a:chExt cx="7518775" cy="293006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C6CDF80-AA60-E145-A05E-7925FFB8DAC5}"/>
                </a:ext>
              </a:extLst>
            </p:cNvPr>
            <p:cNvSpPr/>
            <p:nvPr/>
          </p:nvSpPr>
          <p:spPr>
            <a:xfrm>
              <a:off x="2071914" y="229634"/>
              <a:ext cx="2927131" cy="292713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6EACDB9-F605-B04A-B255-23D38D563934}"/>
                </a:ext>
              </a:extLst>
            </p:cNvPr>
            <p:cNvSpPr/>
            <p:nvPr/>
          </p:nvSpPr>
          <p:spPr>
            <a:xfrm>
              <a:off x="6663558" y="226697"/>
              <a:ext cx="2927131" cy="292713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656D062-EEF0-5145-9479-0ED94A736138}"/>
                </a:ext>
              </a:extLst>
            </p:cNvPr>
            <p:cNvCxnSpPr>
              <a:cxnSpLocks/>
              <a:stCxn id="4" idx="5"/>
            </p:cNvCxnSpPr>
            <p:nvPr/>
          </p:nvCxnSpPr>
          <p:spPr>
            <a:xfrm>
              <a:off x="4570377" y="2728096"/>
              <a:ext cx="1239216" cy="425731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DC1E14B-2828-3042-89A7-1B163E5F20F0}"/>
                </a:ext>
              </a:extLst>
            </p:cNvPr>
            <p:cNvCxnSpPr>
              <a:cxnSpLocks/>
              <a:endCxn id="5" idx="3"/>
            </p:cNvCxnSpPr>
            <p:nvPr/>
          </p:nvCxnSpPr>
          <p:spPr>
            <a:xfrm flipV="1">
              <a:off x="5809592" y="2725160"/>
              <a:ext cx="1282634" cy="42866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37A1431-A165-2649-BB81-6814C69CF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3493" y="803838"/>
              <a:ext cx="1805233" cy="1805233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FB721DB-CA8F-3048-A319-E1EE32CDC7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202" t="19636" r="27354" b="8048"/>
            <a:stretch/>
          </p:blipFill>
          <p:spPr>
            <a:xfrm>
              <a:off x="7497508" y="803838"/>
              <a:ext cx="1259231" cy="1805233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32C2D45-CED5-6941-8525-E3B05ABE5C30}"/>
              </a:ext>
            </a:extLst>
          </p:cNvPr>
          <p:cNvSpPr/>
          <p:nvPr/>
        </p:nvSpPr>
        <p:spPr>
          <a:xfrm>
            <a:off x="17777" y="-1"/>
            <a:ext cx="12174223" cy="6858001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38838FB-7471-B941-8B46-D15988E58250}"/>
              </a:ext>
            </a:extLst>
          </p:cNvPr>
          <p:cNvSpPr/>
          <p:nvPr/>
        </p:nvSpPr>
        <p:spPr>
          <a:xfrm>
            <a:off x="4812692" y="300472"/>
            <a:ext cx="2241757" cy="780982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Hashing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9AB8EFE3-F694-CC41-8ADC-77647AB420B6}"/>
                  </a:ext>
                </a:extLst>
              </p:cNvPr>
              <p:cNvSpPr/>
              <p:nvPr/>
            </p:nvSpPr>
            <p:spPr>
              <a:xfrm>
                <a:off x="231909" y="2098890"/>
                <a:ext cx="3197091" cy="665703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Compress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9AB8EFE3-F694-CC41-8ADC-77647AB420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09" y="2098890"/>
                <a:ext cx="3197091" cy="66570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E4F794F1-5A2D-2C40-AB18-C8A8C32C2852}"/>
                  </a:ext>
                </a:extLst>
              </p:cNvPr>
              <p:cNvSpPr/>
              <p:nvPr/>
            </p:nvSpPr>
            <p:spPr>
              <a:xfrm>
                <a:off x="231141" y="1075010"/>
                <a:ext cx="3197091" cy="665703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Compare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E4F794F1-5A2D-2C40-AB18-C8A8C32C2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41" y="1075010"/>
                <a:ext cx="3197091" cy="66570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1788606-1225-CA40-BDD1-6A0AF2109A12}"/>
              </a:ext>
            </a:extLst>
          </p:cNvPr>
          <p:cNvSpPr/>
          <p:nvPr/>
        </p:nvSpPr>
        <p:spPr>
          <a:xfrm>
            <a:off x="8688092" y="1452959"/>
            <a:ext cx="3197091" cy="66570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254000" dist="63500" dir="29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Adaptive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1A9CAE0-A7E8-1B4E-9ED1-4C0CC91E7748}"/>
              </a:ext>
            </a:extLst>
          </p:cNvPr>
          <p:cNvGrpSpPr/>
          <p:nvPr/>
        </p:nvGrpSpPr>
        <p:grpSpPr>
          <a:xfrm>
            <a:off x="2959455" y="3754327"/>
            <a:ext cx="2974115" cy="1533737"/>
            <a:chOff x="2416544" y="3444637"/>
            <a:chExt cx="2974115" cy="1533737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E4978A57-579F-5E43-B1BD-8ABA77D77EFC}"/>
                </a:ext>
              </a:extLst>
            </p:cNvPr>
            <p:cNvSpPr/>
            <p:nvPr/>
          </p:nvSpPr>
          <p:spPr>
            <a:xfrm>
              <a:off x="2416544" y="3444637"/>
              <a:ext cx="2974115" cy="1533737"/>
            </a:xfrm>
            <a:custGeom>
              <a:avLst/>
              <a:gdLst>
                <a:gd name="connsiteX0" fmla="*/ 0 w 3236685"/>
                <a:gd name="connsiteY0" fmla="*/ 29029 h 1669143"/>
                <a:gd name="connsiteX1" fmla="*/ 914400 w 3236685"/>
                <a:gd name="connsiteY1" fmla="*/ 1669143 h 1669143"/>
                <a:gd name="connsiteX2" fmla="*/ 2380343 w 3236685"/>
                <a:gd name="connsiteY2" fmla="*/ 1669143 h 1669143"/>
                <a:gd name="connsiteX3" fmla="*/ 3236685 w 3236685"/>
                <a:gd name="connsiteY3" fmla="*/ 0 h 1669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6685" h="1669143">
                  <a:moveTo>
                    <a:pt x="0" y="29029"/>
                  </a:moveTo>
                  <a:lnTo>
                    <a:pt x="914400" y="1669143"/>
                  </a:lnTo>
                  <a:lnTo>
                    <a:pt x="2380343" y="1669143"/>
                  </a:lnTo>
                  <a:lnTo>
                    <a:pt x="3236685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Down Arrow 27">
              <a:extLst>
                <a:ext uri="{FF2B5EF4-FFF2-40B4-BE49-F238E27FC236}">
                  <a16:creationId xmlns:a16="http://schemas.microsoft.com/office/drawing/2014/main" id="{D16A65F8-1367-0344-8925-C45BFD75CE6E}"/>
                </a:ext>
              </a:extLst>
            </p:cNvPr>
            <p:cNvSpPr/>
            <p:nvPr/>
          </p:nvSpPr>
          <p:spPr>
            <a:xfrm>
              <a:off x="3731725" y="3984664"/>
              <a:ext cx="343749" cy="54646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192CB8F-ABB4-2143-B360-BB1E64FC0055}"/>
                  </a:ext>
                </a:extLst>
              </p:cNvPr>
              <p:cNvSpPr/>
              <p:nvPr/>
            </p:nvSpPr>
            <p:spPr>
              <a:xfrm>
                <a:off x="3795327" y="5289841"/>
                <a:ext cx="1327304" cy="38746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192CB8F-ABB4-2143-B360-BB1E64FC00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327" y="5289841"/>
                <a:ext cx="1327304" cy="387465"/>
              </a:xfrm>
              <a:prstGeom prst="rect">
                <a:avLst/>
              </a:prstGeom>
              <a:blipFill>
                <a:blip r:embed="rId7"/>
                <a:stretch>
                  <a:fillRect t="-15625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428F52B-5CB3-3B43-AAD3-390578CD9FA8}"/>
                  </a:ext>
                </a:extLst>
              </p:cNvPr>
              <p:cNvSpPr/>
              <p:nvPr/>
            </p:nvSpPr>
            <p:spPr>
              <a:xfrm>
                <a:off x="7232981" y="5302980"/>
                <a:ext cx="1332294" cy="38746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428F52B-5CB3-3B43-AAD3-390578CD9F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2981" y="5302980"/>
                <a:ext cx="1332294" cy="387465"/>
              </a:xfrm>
              <a:prstGeom prst="rect">
                <a:avLst/>
              </a:prstGeom>
              <a:blipFill>
                <a:blip r:embed="rId8"/>
                <a:stretch>
                  <a:fillRect l="-943" t="-15625" b="-5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Freeform 31">
            <a:extLst>
              <a:ext uri="{FF2B5EF4-FFF2-40B4-BE49-F238E27FC236}">
                <a16:creationId xmlns:a16="http://schemas.microsoft.com/office/drawing/2014/main" id="{3D936A4C-571E-F54D-96DA-AFF9FB920F87}"/>
              </a:ext>
            </a:extLst>
          </p:cNvPr>
          <p:cNvSpPr/>
          <p:nvPr/>
        </p:nvSpPr>
        <p:spPr>
          <a:xfrm>
            <a:off x="6367274" y="3778141"/>
            <a:ext cx="2974115" cy="1533737"/>
          </a:xfrm>
          <a:custGeom>
            <a:avLst/>
            <a:gdLst>
              <a:gd name="connsiteX0" fmla="*/ 0 w 3236685"/>
              <a:gd name="connsiteY0" fmla="*/ 29029 h 1669143"/>
              <a:gd name="connsiteX1" fmla="*/ 914400 w 3236685"/>
              <a:gd name="connsiteY1" fmla="*/ 1669143 h 1669143"/>
              <a:gd name="connsiteX2" fmla="*/ 2380343 w 3236685"/>
              <a:gd name="connsiteY2" fmla="*/ 1669143 h 1669143"/>
              <a:gd name="connsiteX3" fmla="*/ 3236685 w 3236685"/>
              <a:gd name="connsiteY3" fmla="*/ 0 h 16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6685" h="1669143">
                <a:moveTo>
                  <a:pt x="0" y="29029"/>
                </a:moveTo>
                <a:lnTo>
                  <a:pt x="914400" y="1669143"/>
                </a:lnTo>
                <a:lnTo>
                  <a:pt x="2380343" y="1669143"/>
                </a:lnTo>
                <a:lnTo>
                  <a:pt x="3236685" y="0"/>
                </a:lnTo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3E4362D-C987-8048-AC2B-3EAFCB81FF68}"/>
                  </a:ext>
                </a:extLst>
              </p:cNvPr>
              <p:cNvSpPr/>
              <p:nvPr/>
            </p:nvSpPr>
            <p:spPr>
              <a:xfrm>
                <a:off x="2977366" y="3405551"/>
                <a:ext cx="2969797" cy="3874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3E4362D-C987-8048-AC2B-3EAFCB81FF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366" y="3405551"/>
                <a:ext cx="2969797" cy="387466"/>
              </a:xfrm>
              <a:prstGeom prst="rect">
                <a:avLst/>
              </a:prstGeom>
              <a:blipFill>
                <a:blip r:embed="rId9"/>
                <a:stretch>
                  <a:fillRect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D5403D1-D484-6A4D-A0A6-E838C0379FAC}"/>
                  </a:ext>
                </a:extLst>
              </p:cNvPr>
              <p:cNvSpPr/>
              <p:nvPr/>
            </p:nvSpPr>
            <p:spPr>
              <a:xfrm>
                <a:off x="6368692" y="3405551"/>
                <a:ext cx="2969797" cy="3874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D5403D1-D484-6A4D-A0A6-E838C0379F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692" y="3405551"/>
                <a:ext cx="2969797" cy="387466"/>
              </a:xfrm>
              <a:prstGeom prst="rect">
                <a:avLst/>
              </a:prstGeom>
              <a:blipFill>
                <a:blip r:embed="rId10"/>
                <a:stretch>
                  <a:fillRect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E4CA587-C583-EC4C-87DE-E23D5461FB9B}"/>
                  </a:ext>
                </a:extLst>
              </p:cNvPr>
              <p:cNvSpPr txBox="1"/>
              <p:nvPr/>
            </p:nvSpPr>
            <p:spPr>
              <a:xfrm>
                <a:off x="5795998" y="5079906"/>
                <a:ext cx="708848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E4CA587-C583-EC4C-87DE-E23D5461F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998" y="5079906"/>
                <a:ext cx="708848" cy="73866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455F1F-AA83-6749-A062-B789357EEE9B}"/>
                  </a:ext>
                </a:extLst>
              </p:cNvPr>
              <p:cNvSpPr txBox="1"/>
              <p:nvPr/>
            </p:nvSpPr>
            <p:spPr>
              <a:xfrm>
                <a:off x="5883361" y="4660049"/>
                <a:ext cx="53412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42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455F1F-AA83-6749-A062-B789357EE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361" y="4660049"/>
                <a:ext cx="534121" cy="738664"/>
              </a:xfrm>
              <a:prstGeom prst="rect">
                <a:avLst/>
              </a:prstGeom>
              <a:blipFill>
                <a:blip r:embed="rId12"/>
                <a:stretch>
                  <a:fillRect l="-2326" r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FA71AAB0-6B33-274E-985A-C30FA11D05F2}"/>
              </a:ext>
            </a:extLst>
          </p:cNvPr>
          <p:cNvSpPr txBox="1"/>
          <p:nvPr/>
        </p:nvSpPr>
        <p:spPr>
          <a:xfrm>
            <a:off x="4800407" y="1060898"/>
            <a:ext cx="22663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e.g. CRHF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F26B670-CB96-3742-BD6D-320F3A3ECD2A}"/>
                  </a:ext>
                </a:extLst>
              </p:cNvPr>
              <p:cNvSpPr txBox="1"/>
              <p:nvPr/>
            </p:nvSpPr>
            <p:spPr>
              <a:xfrm>
                <a:off x="5802795" y="3198544"/>
                <a:ext cx="708848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F26B670-CB96-3742-BD6D-320F3A3EC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795" y="3198544"/>
                <a:ext cx="708848" cy="73866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C65CF34-C04B-424C-BC94-68711D782394}"/>
                  </a:ext>
                </a:extLst>
              </p:cNvPr>
              <p:cNvSpPr txBox="1"/>
              <p:nvPr/>
            </p:nvSpPr>
            <p:spPr>
              <a:xfrm>
                <a:off x="5883360" y="2805418"/>
                <a:ext cx="53412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42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C65CF34-C04B-424C-BC94-68711D782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360" y="2805418"/>
                <a:ext cx="534121" cy="738664"/>
              </a:xfrm>
              <a:prstGeom prst="rect">
                <a:avLst/>
              </a:prstGeom>
              <a:blipFill>
                <a:blip r:embed="rId12"/>
                <a:stretch>
                  <a:fillRect l="-2326" r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FE5E1B74-2CFB-D948-BD72-9F82B247664E}"/>
              </a:ext>
            </a:extLst>
          </p:cNvPr>
          <p:cNvGrpSpPr/>
          <p:nvPr/>
        </p:nvGrpSpPr>
        <p:grpSpPr>
          <a:xfrm>
            <a:off x="9679154" y="2173427"/>
            <a:ext cx="1991100" cy="1232124"/>
            <a:chOff x="9679154" y="2173427"/>
            <a:chExt cx="1991100" cy="1232124"/>
          </a:xfrm>
          <a:effectLst>
            <a:outerShdw blurRad="254000" dist="63500" dir="2940000" algn="ctr" rotWithShape="0">
              <a:schemeClr val="tx1"/>
            </a:outerShdw>
          </a:effectLst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Cloud 41">
                  <a:extLst>
                    <a:ext uri="{FF2B5EF4-FFF2-40B4-BE49-F238E27FC236}">
                      <a16:creationId xmlns:a16="http://schemas.microsoft.com/office/drawing/2014/main" id="{2894932A-711D-B444-9715-033A9C5BA0F6}"/>
                    </a:ext>
                  </a:extLst>
                </p:cNvPr>
                <p:cNvSpPr/>
                <p:nvPr/>
              </p:nvSpPr>
              <p:spPr>
                <a:xfrm>
                  <a:off x="10136662" y="2447972"/>
                  <a:ext cx="1533592" cy="957579"/>
                </a:xfrm>
                <a:prstGeom prst="cloud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Cloud 41">
                  <a:extLst>
                    <a:ext uri="{FF2B5EF4-FFF2-40B4-BE49-F238E27FC236}">
                      <a16:creationId xmlns:a16="http://schemas.microsoft.com/office/drawing/2014/main" id="{2894932A-711D-B444-9715-033A9C5BA0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6662" y="2447972"/>
                  <a:ext cx="1533592" cy="957579"/>
                </a:xfrm>
                <a:prstGeom prst="cloud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E0BAC61-B244-4D49-A483-CD642A1CD9EE}"/>
                </a:ext>
              </a:extLst>
            </p:cNvPr>
            <p:cNvSpPr/>
            <p:nvPr/>
          </p:nvSpPr>
          <p:spPr>
            <a:xfrm>
              <a:off x="9808312" y="2509228"/>
              <a:ext cx="328350" cy="328350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FAE39CE-7A01-AD40-9B58-6E87800DAABC}"/>
                </a:ext>
              </a:extLst>
            </p:cNvPr>
            <p:cNvSpPr/>
            <p:nvPr/>
          </p:nvSpPr>
          <p:spPr>
            <a:xfrm>
              <a:off x="9679154" y="2173427"/>
              <a:ext cx="258315" cy="258315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801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9" grpId="0" animBg="1"/>
      <p:bldP spid="30" grpId="0" animBg="1"/>
      <p:bldP spid="32" grpId="0" animBg="1"/>
      <p:bldP spid="34" grpId="0" animBg="1"/>
      <p:bldP spid="35" grpId="0" animBg="1"/>
      <p:bldP spid="37" grpId="0"/>
      <p:bldP spid="38" grpId="0"/>
      <p:bldP spid="40" grpId="0"/>
      <p:bldP spid="4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792EC-2337-3D44-9563-3F3199F10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  <a:t>Fine-Grained Key Exchange</a:t>
            </a:r>
            <a:br>
              <a:rPr lang="en-US" b="1" dirty="0"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</a:br>
            <a:r>
              <a:rPr lang="en-US" dirty="0"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  <a:t>Security reduction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D43A8-64C6-A14E-AB36-9FE7A5230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4033"/>
            <a:ext cx="4220564" cy="5434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/>
              <a:t>LOCATION</a:t>
            </a:r>
            <a:r>
              <a:rPr lang="en-US" sz="3600" dirty="0"/>
              <a:t> </a:t>
            </a:r>
          </a:p>
          <a:p>
            <a:pPr marL="0" indent="0">
              <a:buNone/>
            </a:pPr>
            <a:r>
              <a:rPr lang="en-US" sz="3600" dirty="0"/>
              <a:t>of the ZKC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92F74C0-A91E-1F40-90B3-EE33C8A80789}"/>
              </a:ext>
            </a:extLst>
          </p:cNvPr>
          <p:cNvGrpSpPr/>
          <p:nvPr/>
        </p:nvGrpSpPr>
        <p:grpSpPr>
          <a:xfrm>
            <a:off x="1003092" y="4104268"/>
            <a:ext cx="1237682" cy="1170820"/>
            <a:chOff x="1228876" y="3376990"/>
            <a:chExt cx="1494972" cy="13449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FF2D91D-797A-F043-8BBB-86A53D347C11}"/>
                </a:ext>
              </a:extLst>
            </p:cNvPr>
            <p:cNvSpPr/>
            <p:nvPr/>
          </p:nvSpPr>
          <p:spPr>
            <a:xfrm>
              <a:off x="1228876" y="3376990"/>
              <a:ext cx="1494972" cy="134499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02E8486-F6F2-EC41-BF84-C7E4AA4F47FF}"/>
                </a:ext>
              </a:extLst>
            </p:cNvPr>
            <p:cNvSpPr/>
            <p:nvPr/>
          </p:nvSpPr>
          <p:spPr>
            <a:xfrm>
              <a:off x="1422671" y="3794386"/>
              <a:ext cx="327078" cy="29956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02ECB6F-5C0E-6348-A070-1FF26548C77F}"/>
              </a:ext>
            </a:extLst>
          </p:cNvPr>
          <p:cNvGrpSpPr/>
          <p:nvPr/>
        </p:nvGrpSpPr>
        <p:grpSpPr>
          <a:xfrm>
            <a:off x="9552638" y="3283704"/>
            <a:ext cx="1098245" cy="3195675"/>
            <a:chOff x="10319656" y="2791582"/>
            <a:chExt cx="936171" cy="311355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C3C71CD-9A3F-1F4B-8B06-375AA4D204F4}"/>
                </a:ext>
              </a:extLst>
            </p:cNvPr>
            <p:cNvGrpSpPr/>
            <p:nvPr/>
          </p:nvGrpSpPr>
          <p:grpSpPr>
            <a:xfrm>
              <a:off x="10319657" y="2791582"/>
              <a:ext cx="304801" cy="972457"/>
              <a:chOff x="4736494" y="3227010"/>
              <a:chExt cx="459620" cy="163043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780F62B-BF26-B348-A0CE-08F407BB767F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E36ED2B-9987-3C4B-B3B6-0CD9EFAD5900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E54D507-1E8D-2D48-B6CC-F8278093D99D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71A3884-AE9F-E740-91ED-4970E0421F6C}"/>
                </a:ext>
              </a:extLst>
            </p:cNvPr>
            <p:cNvGrpSpPr/>
            <p:nvPr/>
          </p:nvGrpSpPr>
          <p:grpSpPr>
            <a:xfrm>
              <a:off x="10319656" y="3862133"/>
              <a:ext cx="304801" cy="972457"/>
              <a:chOff x="4736494" y="3227010"/>
              <a:chExt cx="459620" cy="163043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0098207-FD87-0644-804A-E3F9B7BC4441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909EE96-55B9-0740-AF16-8BE41F9A2E76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CA9F523-F961-7046-8932-A07C86B40F18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B3D31D6-EC50-6848-B9C2-DDB80A61E12E}"/>
                </a:ext>
              </a:extLst>
            </p:cNvPr>
            <p:cNvGrpSpPr/>
            <p:nvPr/>
          </p:nvGrpSpPr>
          <p:grpSpPr>
            <a:xfrm>
              <a:off x="10319656" y="4932684"/>
              <a:ext cx="304801" cy="972457"/>
              <a:chOff x="4736494" y="3227010"/>
              <a:chExt cx="459620" cy="163043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9912239-2E61-D04D-922B-A9D363AD8C79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D414345-5105-BE49-AA7B-19FB1A3C77D5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D1AA950-B168-3B47-A1D6-58AC3737AACF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5C0A4AE-FDBF-484D-9015-A37C4610F820}"/>
                </a:ext>
              </a:extLst>
            </p:cNvPr>
            <p:cNvSpPr/>
            <p:nvPr/>
          </p:nvSpPr>
          <p:spPr>
            <a:xfrm>
              <a:off x="10389809" y="2831835"/>
              <a:ext cx="166917" cy="1787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52BCE10-67B3-C948-80B2-87B535B55BFA}"/>
                </a:ext>
              </a:extLst>
            </p:cNvPr>
            <p:cNvSpPr/>
            <p:nvPr/>
          </p:nvSpPr>
          <p:spPr>
            <a:xfrm>
              <a:off x="10388597" y="3535933"/>
              <a:ext cx="166917" cy="1787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BF2156C-ACDF-9440-92A7-69750267F69C}"/>
                </a:ext>
              </a:extLst>
            </p:cNvPr>
            <p:cNvSpPr/>
            <p:nvPr/>
          </p:nvSpPr>
          <p:spPr>
            <a:xfrm>
              <a:off x="10388596" y="4599598"/>
              <a:ext cx="166917" cy="1787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6AC9FC1-EE0B-4D46-A2F3-26A6101ED833}"/>
                </a:ext>
              </a:extLst>
            </p:cNvPr>
            <p:cNvGrpSpPr/>
            <p:nvPr/>
          </p:nvGrpSpPr>
          <p:grpSpPr>
            <a:xfrm>
              <a:off x="10951026" y="2791582"/>
              <a:ext cx="304801" cy="972457"/>
              <a:chOff x="4736494" y="3227010"/>
              <a:chExt cx="459620" cy="1630437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2DBF9ED-9E14-4F4C-83EC-DCE4CA741392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4826D74-1426-C14D-9085-B18FA6153EEF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1F2F017-C091-2C47-8B4E-3D5678AEA48A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1418A34-994B-4447-8EAB-364BC1AC0D6D}"/>
                </a:ext>
              </a:extLst>
            </p:cNvPr>
            <p:cNvGrpSpPr/>
            <p:nvPr/>
          </p:nvGrpSpPr>
          <p:grpSpPr>
            <a:xfrm>
              <a:off x="10951025" y="3862133"/>
              <a:ext cx="304801" cy="972457"/>
              <a:chOff x="4736494" y="3227010"/>
              <a:chExt cx="459620" cy="1630437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09D6AD1-4A13-4040-B00C-2F1DC170EE5A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53397E2-A6F7-5C49-8EA2-EBEFD97B2D54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5A873A3-6587-3242-BFCC-B4EAAE83778B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7B4140C-400E-A446-946E-7B69E2F11368}"/>
                </a:ext>
              </a:extLst>
            </p:cNvPr>
            <p:cNvGrpSpPr/>
            <p:nvPr/>
          </p:nvGrpSpPr>
          <p:grpSpPr>
            <a:xfrm>
              <a:off x="10951025" y="4932684"/>
              <a:ext cx="304801" cy="972457"/>
              <a:chOff x="4736494" y="3227010"/>
              <a:chExt cx="459620" cy="1630437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8A00090-C045-C54F-90CF-11106941D2FB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ECE7AF5-6607-5C4E-A012-7614BA85CC4B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BB03C7C-7E9C-424D-9629-876E8753AC28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906DD99-9821-9F4E-87A4-B080929BCC93}"/>
                </a:ext>
              </a:extLst>
            </p:cNvPr>
            <p:cNvSpPr/>
            <p:nvPr/>
          </p:nvSpPr>
          <p:spPr>
            <a:xfrm>
              <a:off x="11019965" y="3196773"/>
              <a:ext cx="166917" cy="1787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41EDEF7-6A75-7348-81DE-0E534762E83E}"/>
                </a:ext>
              </a:extLst>
            </p:cNvPr>
            <p:cNvSpPr/>
            <p:nvPr/>
          </p:nvSpPr>
          <p:spPr>
            <a:xfrm>
              <a:off x="11019966" y="5324650"/>
              <a:ext cx="166917" cy="1787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B6C0263-8E12-8645-BF59-AB3F0CB291EE}"/>
                </a:ext>
              </a:extLst>
            </p:cNvPr>
            <p:cNvSpPr/>
            <p:nvPr/>
          </p:nvSpPr>
          <p:spPr>
            <a:xfrm>
              <a:off x="11019966" y="4619699"/>
              <a:ext cx="166917" cy="1787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0F7C9303-C0A6-7449-A476-BFC68A7C917B}"/>
              </a:ext>
            </a:extLst>
          </p:cNvPr>
          <p:cNvSpPr txBox="1">
            <a:spLocks/>
          </p:cNvSpPr>
          <p:nvPr/>
        </p:nvSpPr>
        <p:spPr>
          <a:xfrm>
            <a:off x="8688733" y="1969488"/>
            <a:ext cx="3638446" cy="6420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b="1" dirty="0"/>
              <a:t>Index</a:t>
            </a:r>
            <a:r>
              <a:rPr lang="en-US" sz="3600" dirty="0"/>
              <a:t> of the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 dirty="0"/>
              <a:t>ZKC pair</a:t>
            </a:r>
          </a:p>
        </p:txBody>
      </p:sp>
      <p:sp>
        <p:nvSpPr>
          <p:cNvPr id="40" name="Right Arrow 39"/>
          <p:cNvSpPr/>
          <p:nvPr/>
        </p:nvSpPr>
        <p:spPr>
          <a:xfrm>
            <a:off x="4100768" y="2132530"/>
            <a:ext cx="3990463" cy="12121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Reduces</a:t>
            </a:r>
          </a:p>
        </p:txBody>
      </p:sp>
      <p:sp>
        <p:nvSpPr>
          <p:cNvPr id="41" name="Oval 40"/>
          <p:cNvSpPr/>
          <p:nvPr/>
        </p:nvSpPr>
        <p:spPr>
          <a:xfrm>
            <a:off x="1089764" y="4376226"/>
            <a:ext cx="425885" cy="433769"/>
          </a:xfrm>
          <a:prstGeom prst="ellipse">
            <a:avLst/>
          </a:prstGeom>
          <a:noFill/>
          <a:ln w="571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9450888" y="5061282"/>
            <a:ext cx="1290180" cy="356889"/>
          </a:xfrm>
          <a:prstGeom prst="rect">
            <a:avLst/>
          </a:prstGeom>
          <a:noFill/>
          <a:ln w="571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0821943" y="4958055"/>
            <a:ext cx="419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77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 animBg="1"/>
      <p:bldP spid="43" grpId="0" animBg="1"/>
      <p:bldP spid="4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792EC-2337-3D44-9563-3F3199F10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  <a:t>Fine-Grained Key Exchange</a:t>
            </a:r>
            <a:br>
              <a:rPr lang="en-US" b="1" dirty="0"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</a:br>
            <a:r>
              <a:rPr lang="en-US" dirty="0"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  <a:t>Security reduction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4526DFA-80C1-B546-BF7E-5697F2FB3933}"/>
              </a:ext>
            </a:extLst>
          </p:cNvPr>
          <p:cNvGrpSpPr/>
          <p:nvPr/>
        </p:nvGrpSpPr>
        <p:grpSpPr>
          <a:xfrm>
            <a:off x="368336" y="3140487"/>
            <a:ext cx="795308" cy="775689"/>
            <a:chOff x="1228876" y="3376990"/>
            <a:chExt cx="1494972" cy="13449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CF88D0C-570B-594E-BA95-E869C7E6BD35}"/>
                </a:ext>
              </a:extLst>
            </p:cNvPr>
            <p:cNvSpPr/>
            <p:nvPr/>
          </p:nvSpPr>
          <p:spPr>
            <a:xfrm>
              <a:off x="1228876" y="3376990"/>
              <a:ext cx="1494972" cy="134499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D4692BD-EA22-9647-95D7-24C546F9DF4F}"/>
                </a:ext>
              </a:extLst>
            </p:cNvPr>
            <p:cNvSpPr/>
            <p:nvPr/>
          </p:nvSpPr>
          <p:spPr>
            <a:xfrm>
              <a:off x="1422671" y="3794386"/>
              <a:ext cx="327078" cy="29956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ight Arrow 6">
            <a:extLst>
              <a:ext uri="{FF2B5EF4-FFF2-40B4-BE49-F238E27FC236}">
                <a16:creationId xmlns:a16="http://schemas.microsoft.com/office/drawing/2014/main" id="{A2137F0D-D164-EE49-BC89-7FFD304DD170}"/>
              </a:ext>
            </a:extLst>
          </p:cNvPr>
          <p:cNvSpPr/>
          <p:nvPr/>
        </p:nvSpPr>
        <p:spPr>
          <a:xfrm>
            <a:off x="1583182" y="3185343"/>
            <a:ext cx="643533" cy="708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ight Arrow 79">
            <a:extLst>
              <a:ext uri="{FF2B5EF4-FFF2-40B4-BE49-F238E27FC236}">
                <a16:creationId xmlns:a16="http://schemas.microsoft.com/office/drawing/2014/main" id="{53F2CD25-D4C9-E049-8072-8DE61841E7BE}"/>
              </a:ext>
            </a:extLst>
          </p:cNvPr>
          <p:cNvSpPr/>
          <p:nvPr/>
        </p:nvSpPr>
        <p:spPr>
          <a:xfrm>
            <a:off x="2941295" y="3207799"/>
            <a:ext cx="643533" cy="708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ight Arrow 80">
            <a:extLst>
              <a:ext uri="{FF2B5EF4-FFF2-40B4-BE49-F238E27FC236}">
                <a16:creationId xmlns:a16="http://schemas.microsoft.com/office/drawing/2014/main" id="{CDA3A2DD-7E2F-B545-B1AC-1B4BBBF1267C}"/>
              </a:ext>
            </a:extLst>
          </p:cNvPr>
          <p:cNvSpPr/>
          <p:nvPr/>
        </p:nvSpPr>
        <p:spPr>
          <a:xfrm>
            <a:off x="5022644" y="3207799"/>
            <a:ext cx="643533" cy="708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417897" y="3323901"/>
            <a:ext cx="273665" cy="287380"/>
          </a:xfrm>
          <a:prstGeom prst="ellipse">
            <a:avLst/>
          </a:prstGeom>
          <a:noFill/>
          <a:ln w="571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FDF9A087-D875-9D4E-AFCB-1A2086515165}"/>
              </a:ext>
            </a:extLst>
          </p:cNvPr>
          <p:cNvGrpSpPr/>
          <p:nvPr/>
        </p:nvGrpSpPr>
        <p:grpSpPr>
          <a:xfrm>
            <a:off x="6039496" y="2384130"/>
            <a:ext cx="1129063" cy="2772504"/>
            <a:chOff x="6039496" y="2384130"/>
            <a:chExt cx="1129063" cy="277250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2B00A5A-EAD7-6141-83DD-B08BD617389F}"/>
                </a:ext>
              </a:extLst>
            </p:cNvPr>
            <p:cNvGrpSpPr/>
            <p:nvPr/>
          </p:nvGrpSpPr>
          <p:grpSpPr>
            <a:xfrm>
              <a:off x="6081854" y="2384130"/>
              <a:ext cx="705710" cy="2772504"/>
              <a:chOff x="10319656" y="2791582"/>
              <a:chExt cx="936171" cy="3113559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3D39F6B-F67E-D841-9249-918E26474A87}"/>
                  </a:ext>
                </a:extLst>
              </p:cNvPr>
              <p:cNvGrpSpPr/>
              <p:nvPr/>
            </p:nvGrpSpPr>
            <p:grpSpPr>
              <a:xfrm>
                <a:off x="10319657" y="2791582"/>
                <a:ext cx="304801" cy="972457"/>
                <a:chOff x="4736494" y="3227010"/>
                <a:chExt cx="459620" cy="1630437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0A0FE2B8-CF6E-CB45-868B-41EF4C64736E}"/>
                    </a:ext>
                  </a:extLst>
                </p:cNvPr>
                <p:cNvSpPr/>
                <p:nvPr/>
              </p:nvSpPr>
              <p:spPr>
                <a:xfrm>
                  <a:off x="4736495" y="322701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5396A0DE-73D9-C04D-A604-982E98EB6C8A}"/>
                    </a:ext>
                  </a:extLst>
                </p:cNvPr>
                <p:cNvSpPr/>
                <p:nvPr/>
              </p:nvSpPr>
              <p:spPr>
                <a:xfrm>
                  <a:off x="4736495" y="381000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28CE3DDF-A025-024A-BE93-E910988FE2AB}"/>
                    </a:ext>
                  </a:extLst>
                </p:cNvPr>
                <p:cNvSpPr/>
                <p:nvPr/>
              </p:nvSpPr>
              <p:spPr>
                <a:xfrm>
                  <a:off x="4736494" y="439299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B53E700-521D-8C46-872F-09DB257695B6}"/>
                  </a:ext>
                </a:extLst>
              </p:cNvPr>
              <p:cNvGrpSpPr/>
              <p:nvPr/>
            </p:nvGrpSpPr>
            <p:grpSpPr>
              <a:xfrm>
                <a:off x="10319656" y="3862133"/>
                <a:ext cx="304801" cy="972457"/>
                <a:chOff x="4736494" y="3227010"/>
                <a:chExt cx="459620" cy="1630437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EB26581C-FC6B-4440-AA0A-235F22E8935C}"/>
                    </a:ext>
                  </a:extLst>
                </p:cNvPr>
                <p:cNvSpPr/>
                <p:nvPr/>
              </p:nvSpPr>
              <p:spPr>
                <a:xfrm>
                  <a:off x="4736495" y="322701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25D24AC9-1F5B-EB44-858A-0D9D0EEFE76B}"/>
                    </a:ext>
                  </a:extLst>
                </p:cNvPr>
                <p:cNvSpPr/>
                <p:nvPr/>
              </p:nvSpPr>
              <p:spPr>
                <a:xfrm>
                  <a:off x="4736495" y="381000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ECE62401-08A2-B040-9D8C-5DE030672391}"/>
                    </a:ext>
                  </a:extLst>
                </p:cNvPr>
                <p:cNvSpPr/>
                <p:nvPr/>
              </p:nvSpPr>
              <p:spPr>
                <a:xfrm>
                  <a:off x="4736494" y="439299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FDAD38B5-175B-F443-9A5B-0177D15D1E76}"/>
                  </a:ext>
                </a:extLst>
              </p:cNvPr>
              <p:cNvGrpSpPr/>
              <p:nvPr/>
            </p:nvGrpSpPr>
            <p:grpSpPr>
              <a:xfrm>
                <a:off x="10319656" y="4932684"/>
                <a:ext cx="304801" cy="972457"/>
                <a:chOff x="4736494" y="3227010"/>
                <a:chExt cx="459620" cy="1630437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B447A7C5-55F0-CF47-892E-298519FBC917}"/>
                    </a:ext>
                  </a:extLst>
                </p:cNvPr>
                <p:cNvSpPr/>
                <p:nvPr/>
              </p:nvSpPr>
              <p:spPr>
                <a:xfrm>
                  <a:off x="4736495" y="322701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0E46AA60-7E38-D14F-B483-8B87C1B19C9B}"/>
                    </a:ext>
                  </a:extLst>
                </p:cNvPr>
                <p:cNvSpPr/>
                <p:nvPr/>
              </p:nvSpPr>
              <p:spPr>
                <a:xfrm>
                  <a:off x="4736495" y="381000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D08BC35-FE37-F44D-9F2E-333143043ED3}"/>
                    </a:ext>
                  </a:extLst>
                </p:cNvPr>
                <p:cNvSpPr/>
                <p:nvPr/>
              </p:nvSpPr>
              <p:spPr>
                <a:xfrm>
                  <a:off x="4736494" y="439299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4437ECA-239D-4148-B96D-E3209D83B0B2}"/>
                  </a:ext>
                </a:extLst>
              </p:cNvPr>
              <p:cNvSpPr/>
              <p:nvPr/>
            </p:nvSpPr>
            <p:spPr>
              <a:xfrm>
                <a:off x="10389809" y="2831835"/>
                <a:ext cx="166917" cy="17874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5CC41E4-336D-164D-8A96-074759C0D329}"/>
                  </a:ext>
                </a:extLst>
              </p:cNvPr>
              <p:cNvSpPr/>
              <p:nvPr/>
            </p:nvSpPr>
            <p:spPr>
              <a:xfrm>
                <a:off x="10388597" y="3535933"/>
                <a:ext cx="166917" cy="17874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C7EE44E-9075-E741-A17D-414C97451935}"/>
                  </a:ext>
                </a:extLst>
              </p:cNvPr>
              <p:cNvSpPr/>
              <p:nvPr/>
            </p:nvSpPr>
            <p:spPr>
              <a:xfrm>
                <a:off x="10388596" y="4599598"/>
                <a:ext cx="166917" cy="17874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64ABDA2A-303D-C141-B461-803C62BB6DB8}"/>
                  </a:ext>
                </a:extLst>
              </p:cNvPr>
              <p:cNvGrpSpPr/>
              <p:nvPr/>
            </p:nvGrpSpPr>
            <p:grpSpPr>
              <a:xfrm>
                <a:off x="10951026" y="2791582"/>
                <a:ext cx="304801" cy="972457"/>
                <a:chOff x="4736494" y="3227010"/>
                <a:chExt cx="459620" cy="1630437"/>
              </a:xfrm>
              <a:solidFill>
                <a:schemeClr val="accent5">
                  <a:lumMod val="50000"/>
                </a:schemeClr>
              </a:solidFill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30F0E5FF-985F-E142-BA06-CBF11ECBDC26}"/>
                    </a:ext>
                  </a:extLst>
                </p:cNvPr>
                <p:cNvSpPr/>
                <p:nvPr/>
              </p:nvSpPr>
              <p:spPr>
                <a:xfrm>
                  <a:off x="4736495" y="322701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154B9D1-740F-654A-8FA8-575F8D823931}"/>
                    </a:ext>
                  </a:extLst>
                </p:cNvPr>
                <p:cNvSpPr/>
                <p:nvPr/>
              </p:nvSpPr>
              <p:spPr>
                <a:xfrm>
                  <a:off x="4736495" y="381000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97DD9BCE-FF7D-BE40-9EA6-9C961515CA08}"/>
                    </a:ext>
                  </a:extLst>
                </p:cNvPr>
                <p:cNvSpPr/>
                <p:nvPr/>
              </p:nvSpPr>
              <p:spPr>
                <a:xfrm>
                  <a:off x="4736494" y="439299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56FAC7A-D7C3-AC41-9A94-09FCBA0346A4}"/>
                  </a:ext>
                </a:extLst>
              </p:cNvPr>
              <p:cNvGrpSpPr/>
              <p:nvPr/>
            </p:nvGrpSpPr>
            <p:grpSpPr>
              <a:xfrm>
                <a:off x="10951025" y="3862133"/>
                <a:ext cx="304801" cy="972457"/>
                <a:chOff x="4736494" y="3227010"/>
                <a:chExt cx="459620" cy="1630437"/>
              </a:xfrm>
              <a:solidFill>
                <a:schemeClr val="accent5">
                  <a:lumMod val="50000"/>
                </a:schemeClr>
              </a:solidFill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60CFF9E-5181-E14C-BCD2-110D193EB426}"/>
                    </a:ext>
                  </a:extLst>
                </p:cNvPr>
                <p:cNvSpPr/>
                <p:nvPr/>
              </p:nvSpPr>
              <p:spPr>
                <a:xfrm>
                  <a:off x="4736495" y="322701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CFE25BEE-2EE2-C246-B927-56E83CB35B26}"/>
                    </a:ext>
                  </a:extLst>
                </p:cNvPr>
                <p:cNvSpPr/>
                <p:nvPr/>
              </p:nvSpPr>
              <p:spPr>
                <a:xfrm>
                  <a:off x="4736495" y="381000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0F16CD20-0891-A94A-BB19-6D0CFCEABAE7}"/>
                    </a:ext>
                  </a:extLst>
                </p:cNvPr>
                <p:cNvSpPr/>
                <p:nvPr/>
              </p:nvSpPr>
              <p:spPr>
                <a:xfrm>
                  <a:off x="4736494" y="439299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9769B10C-3711-5F4B-9FD1-711C3E542911}"/>
                  </a:ext>
                </a:extLst>
              </p:cNvPr>
              <p:cNvGrpSpPr/>
              <p:nvPr/>
            </p:nvGrpSpPr>
            <p:grpSpPr>
              <a:xfrm>
                <a:off x="10951025" y="4932684"/>
                <a:ext cx="304801" cy="972457"/>
                <a:chOff x="4736494" y="3227010"/>
                <a:chExt cx="459620" cy="1630437"/>
              </a:xfrm>
              <a:solidFill>
                <a:schemeClr val="accent5">
                  <a:lumMod val="50000"/>
                </a:schemeClr>
              </a:solidFill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360FAF23-3A66-A04B-94A7-3D919FFFE461}"/>
                    </a:ext>
                  </a:extLst>
                </p:cNvPr>
                <p:cNvSpPr/>
                <p:nvPr/>
              </p:nvSpPr>
              <p:spPr>
                <a:xfrm>
                  <a:off x="4736495" y="322701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8D3C023C-6511-B743-99A6-E2C936173C61}"/>
                    </a:ext>
                  </a:extLst>
                </p:cNvPr>
                <p:cNvSpPr/>
                <p:nvPr/>
              </p:nvSpPr>
              <p:spPr>
                <a:xfrm>
                  <a:off x="4736495" y="381000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55A1C079-0C93-0F4B-AFC2-88D8E2677D4F}"/>
                    </a:ext>
                  </a:extLst>
                </p:cNvPr>
                <p:cNvSpPr/>
                <p:nvPr/>
              </p:nvSpPr>
              <p:spPr>
                <a:xfrm>
                  <a:off x="4736494" y="439299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6073604-4BD7-E747-A011-7E3BE58233B5}"/>
                  </a:ext>
                </a:extLst>
              </p:cNvPr>
              <p:cNvSpPr/>
              <p:nvPr/>
            </p:nvSpPr>
            <p:spPr>
              <a:xfrm>
                <a:off x="11019965" y="3196773"/>
                <a:ext cx="166917" cy="17874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32F3269-DD4D-DE43-A04F-8EA9D6F521A9}"/>
                  </a:ext>
                </a:extLst>
              </p:cNvPr>
              <p:cNvSpPr/>
              <p:nvPr/>
            </p:nvSpPr>
            <p:spPr>
              <a:xfrm>
                <a:off x="11019966" y="5324650"/>
                <a:ext cx="166917" cy="17874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9BCD164-C62C-4644-97B7-B503684AAA37}"/>
                  </a:ext>
                </a:extLst>
              </p:cNvPr>
              <p:cNvSpPr/>
              <p:nvPr/>
            </p:nvSpPr>
            <p:spPr>
              <a:xfrm>
                <a:off x="11019966" y="4619699"/>
                <a:ext cx="166917" cy="17874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3" name="Rectangle 82"/>
            <p:cNvSpPr/>
            <p:nvPr/>
          </p:nvSpPr>
          <p:spPr>
            <a:xfrm>
              <a:off x="6039496" y="3924649"/>
              <a:ext cx="829042" cy="303094"/>
            </a:xfrm>
            <a:prstGeom prst="rect">
              <a:avLst/>
            </a:prstGeom>
            <a:noFill/>
            <a:ln w="571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898919" y="3900360"/>
              <a:ext cx="269640" cy="346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endParaRPr lang="en-US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596149A3-406F-6A45-82F7-8765E11F30C6}"/>
              </a:ext>
            </a:extLst>
          </p:cNvPr>
          <p:cNvGrpSpPr/>
          <p:nvPr/>
        </p:nvGrpSpPr>
        <p:grpSpPr>
          <a:xfrm>
            <a:off x="3919218" y="2384129"/>
            <a:ext cx="1169256" cy="2772504"/>
            <a:chOff x="3919218" y="2384129"/>
            <a:chExt cx="1169256" cy="2772504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521F227-178F-DF4D-BDE0-674430CDB154}"/>
                </a:ext>
              </a:extLst>
            </p:cNvPr>
            <p:cNvGrpSpPr/>
            <p:nvPr/>
          </p:nvGrpSpPr>
          <p:grpSpPr>
            <a:xfrm>
              <a:off x="3971609" y="2384129"/>
              <a:ext cx="735870" cy="2772504"/>
              <a:chOff x="8101389" y="2829795"/>
              <a:chExt cx="936171" cy="3113559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E50C5ECA-5417-B544-B746-BD080CD631D2}"/>
                  </a:ext>
                </a:extLst>
              </p:cNvPr>
              <p:cNvGrpSpPr/>
              <p:nvPr/>
            </p:nvGrpSpPr>
            <p:grpSpPr>
              <a:xfrm>
                <a:off x="8101390" y="2829795"/>
                <a:ext cx="304801" cy="972457"/>
                <a:chOff x="4736494" y="3227010"/>
                <a:chExt cx="459620" cy="1630437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D1232CA0-780F-4442-B2CC-8553D0DBD36D}"/>
                    </a:ext>
                  </a:extLst>
                </p:cNvPr>
                <p:cNvSpPr/>
                <p:nvPr/>
              </p:nvSpPr>
              <p:spPr>
                <a:xfrm>
                  <a:off x="4736495" y="322701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D320D2A9-BBE9-C04F-A6F5-431E4768B714}"/>
                    </a:ext>
                  </a:extLst>
                </p:cNvPr>
                <p:cNvSpPr/>
                <p:nvPr/>
              </p:nvSpPr>
              <p:spPr>
                <a:xfrm>
                  <a:off x="4736495" y="381000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2D042957-F63F-9B41-9886-91E07B5E8D2E}"/>
                    </a:ext>
                  </a:extLst>
                </p:cNvPr>
                <p:cNvSpPr/>
                <p:nvPr/>
              </p:nvSpPr>
              <p:spPr>
                <a:xfrm>
                  <a:off x="4736494" y="439299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08B233D7-D478-4F45-8D63-25896D218A4E}"/>
                  </a:ext>
                </a:extLst>
              </p:cNvPr>
              <p:cNvGrpSpPr/>
              <p:nvPr/>
            </p:nvGrpSpPr>
            <p:grpSpPr>
              <a:xfrm>
                <a:off x="8101389" y="3900346"/>
                <a:ext cx="304801" cy="972457"/>
                <a:chOff x="4736494" y="3227010"/>
                <a:chExt cx="459620" cy="1630437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A35B3B91-AF7E-F74C-8AE3-DDD84769C227}"/>
                    </a:ext>
                  </a:extLst>
                </p:cNvPr>
                <p:cNvSpPr/>
                <p:nvPr/>
              </p:nvSpPr>
              <p:spPr>
                <a:xfrm>
                  <a:off x="4736495" y="322701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B4BE9C11-C625-D247-89AE-3054A2A89457}"/>
                    </a:ext>
                  </a:extLst>
                </p:cNvPr>
                <p:cNvSpPr/>
                <p:nvPr/>
              </p:nvSpPr>
              <p:spPr>
                <a:xfrm>
                  <a:off x="4736495" y="381000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2AB0B979-A1DE-1E44-9E44-CEFFC46A765B}"/>
                    </a:ext>
                  </a:extLst>
                </p:cNvPr>
                <p:cNvSpPr/>
                <p:nvPr/>
              </p:nvSpPr>
              <p:spPr>
                <a:xfrm>
                  <a:off x="4736494" y="439299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EA8E13D0-A4BD-574B-B431-7675A649B7A9}"/>
                  </a:ext>
                </a:extLst>
              </p:cNvPr>
              <p:cNvGrpSpPr/>
              <p:nvPr/>
            </p:nvGrpSpPr>
            <p:grpSpPr>
              <a:xfrm>
                <a:off x="8101389" y="4970897"/>
                <a:ext cx="304801" cy="972457"/>
                <a:chOff x="4736494" y="3227010"/>
                <a:chExt cx="459620" cy="1630437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19516208-5E45-EC4D-82A0-1D5DF35CA935}"/>
                    </a:ext>
                  </a:extLst>
                </p:cNvPr>
                <p:cNvSpPr/>
                <p:nvPr/>
              </p:nvSpPr>
              <p:spPr>
                <a:xfrm>
                  <a:off x="4736495" y="322701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ADE59E42-90BA-7D42-A215-D8373047BB1A}"/>
                    </a:ext>
                  </a:extLst>
                </p:cNvPr>
                <p:cNvSpPr/>
                <p:nvPr/>
              </p:nvSpPr>
              <p:spPr>
                <a:xfrm>
                  <a:off x="4736495" y="381000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34C02C6A-10C0-D541-A405-E9E0F3B81338}"/>
                    </a:ext>
                  </a:extLst>
                </p:cNvPr>
                <p:cNvSpPr/>
                <p:nvPr/>
              </p:nvSpPr>
              <p:spPr>
                <a:xfrm>
                  <a:off x="4736494" y="439299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70499E9C-E1B6-9B43-B29A-AFC7708C23DE}"/>
                  </a:ext>
                </a:extLst>
              </p:cNvPr>
              <p:cNvSpPr/>
              <p:nvPr/>
            </p:nvSpPr>
            <p:spPr>
              <a:xfrm>
                <a:off x="8170329" y="4637811"/>
                <a:ext cx="166917" cy="17874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9BD5DA6-BF2D-0C48-8AD7-C3A2911C54FF}"/>
                  </a:ext>
                </a:extLst>
              </p:cNvPr>
              <p:cNvGrpSpPr/>
              <p:nvPr/>
            </p:nvGrpSpPr>
            <p:grpSpPr>
              <a:xfrm>
                <a:off x="8732759" y="2829795"/>
                <a:ext cx="304801" cy="972457"/>
                <a:chOff x="4736494" y="3227010"/>
                <a:chExt cx="459620" cy="1630437"/>
              </a:xfrm>
              <a:solidFill>
                <a:schemeClr val="accent5">
                  <a:lumMod val="50000"/>
                </a:schemeClr>
              </a:solidFill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5DEC8B3C-6FA4-EA41-B7F0-17C7E905577B}"/>
                    </a:ext>
                  </a:extLst>
                </p:cNvPr>
                <p:cNvSpPr/>
                <p:nvPr/>
              </p:nvSpPr>
              <p:spPr>
                <a:xfrm>
                  <a:off x="4736495" y="322701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06360A15-3025-1D40-BEF8-4E9678C2133D}"/>
                    </a:ext>
                  </a:extLst>
                </p:cNvPr>
                <p:cNvSpPr/>
                <p:nvPr/>
              </p:nvSpPr>
              <p:spPr>
                <a:xfrm>
                  <a:off x="4736495" y="381000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BECDEF92-507F-3B46-92DC-339196F4D1A9}"/>
                    </a:ext>
                  </a:extLst>
                </p:cNvPr>
                <p:cNvSpPr/>
                <p:nvPr/>
              </p:nvSpPr>
              <p:spPr>
                <a:xfrm>
                  <a:off x="4736494" y="439299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21817350-876C-5F4D-8052-AE98EB34A381}"/>
                  </a:ext>
                </a:extLst>
              </p:cNvPr>
              <p:cNvGrpSpPr/>
              <p:nvPr/>
            </p:nvGrpSpPr>
            <p:grpSpPr>
              <a:xfrm>
                <a:off x="8732758" y="3900346"/>
                <a:ext cx="304801" cy="972457"/>
                <a:chOff x="4736494" y="3227010"/>
                <a:chExt cx="459620" cy="1630437"/>
              </a:xfrm>
              <a:solidFill>
                <a:schemeClr val="accent5">
                  <a:lumMod val="50000"/>
                </a:schemeClr>
              </a:solidFill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39E98C0B-9BE5-AC47-92FD-3C984D4E1012}"/>
                    </a:ext>
                  </a:extLst>
                </p:cNvPr>
                <p:cNvSpPr/>
                <p:nvPr/>
              </p:nvSpPr>
              <p:spPr>
                <a:xfrm>
                  <a:off x="4736495" y="322701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47A943BB-F686-464B-9910-41270B949D74}"/>
                    </a:ext>
                  </a:extLst>
                </p:cNvPr>
                <p:cNvSpPr/>
                <p:nvPr/>
              </p:nvSpPr>
              <p:spPr>
                <a:xfrm>
                  <a:off x="4736495" y="381000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42B12442-197F-3347-95D9-BC4D3EC6BEE8}"/>
                    </a:ext>
                  </a:extLst>
                </p:cNvPr>
                <p:cNvSpPr/>
                <p:nvPr/>
              </p:nvSpPr>
              <p:spPr>
                <a:xfrm>
                  <a:off x="4736494" y="439299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7358276C-37C2-7040-98B2-43F3BF6EB686}"/>
                  </a:ext>
                </a:extLst>
              </p:cNvPr>
              <p:cNvGrpSpPr/>
              <p:nvPr/>
            </p:nvGrpSpPr>
            <p:grpSpPr>
              <a:xfrm>
                <a:off x="8732758" y="4970897"/>
                <a:ext cx="304801" cy="972457"/>
                <a:chOff x="4736494" y="3227010"/>
                <a:chExt cx="459620" cy="1630437"/>
              </a:xfrm>
              <a:solidFill>
                <a:schemeClr val="accent5">
                  <a:lumMod val="50000"/>
                </a:schemeClr>
              </a:solidFill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EB3B5AB1-5167-884C-B104-113942F36CA2}"/>
                    </a:ext>
                  </a:extLst>
                </p:cNvPr>
                <p:cNvSpPr/>
                <p:nvPr/>
              </p:nvSpPr>
              <p:spPr>
                <a:xfrm>
                  <a:off x="4736495" y="322701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512FEB32-65B0-A345-BEC8-7DFDD2F95EB5}"/>
                    </a:ext>
                  </a:extLst>
                </p:cNvPr>
                <p:cNvSpPr/>
                <p:nvPr/>
              </p:nvSpPr>
              <p:spPr>
                <a:xfrm>
                  <a:off x="4736495" y="381000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FC245F7A-A617-A447-B401-233F74E8AF2A}"/>
                    </a:ext>
                  </a:extLst>
                </p:cNvPr>
                <p:cNvSpPr/>
                <p:nvPr/>
              </p:nvSpPr>
              <p:spPr>
                <a:xfrm>
                  <a:off x="4736494" y="439299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F1FBBF6C-D2F0-F54A-81DB-7FF33D0126D5}"/>
                  </a:ext>
                </a:extLst>
              </p:cNvPr>
              <p:cNvSpPr/>
              <p:nvPr/>
            </p:nvSpPr>
            <p:spPr>
              <a:xfrm>
                <a:off x="8801699" y="4657912"/>
                <a:ext cx="166917" cy="17874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4" name="Rectangle 83"/>
            <p:cNvSpPr/>
            <p:nvPr/>
          </p:nvSpPr>
          <p:spPr>
            <a:xfrm>
              <a:off x="3919218" y="3924649"/>
              <a:ext cx="829042" cy="303094"/>
            </a:xfrm>
            <a:prstGeom prst="rect">
              <a:avLst/>
            </a:prstGeom>
            <a:noFill/>
            <a:ln w="571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818834" y="3893719"/>
              <a:ext cx="269640" cy="346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endParaRPr lang="en-US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5CA1DE6F-880E-5F45-BB86-0FD7B1BA0F38}"/>
              </a:ext>
            </a:extLst>
          </p:cNvPr>
          <p:cNvGrpSpPr/>
          <p:nvPr/>
        </p:nvGrpSpPr>
        <p:grpSpPr>
          <a:xfrm>
            <a:off x="2373197" y="2384130"/>
            <a:ext cx="649197" cy="2772504"/>
            <a:chOff x="2373197" y="2384130"/>
            <a:chExt cx="649197" cy="2772504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F1B79985-1687-524C-8861-773999B64ADC}"/>
                </a:ext>
              </a:extLst>
            </p:cNvPr>
            <p:cNvGrpSpPr/>
            <p:nvPr/>
          </p:nvGrpSpPr>
          <p:grpSpPr>
            <a:xfrm>
              <a:off x="2415889" y="2384130"/>
              <a:ext cx="246223" cy="2772504"/>
              <a:chOff x="3651791" y="2809819"/>
              <a:chExt cx="304802" cy="3113559"/>
            </a:xfrm>
            <a:solidFill>
              <a:schemeClr val="tx1"/>
            </a:solidFill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3391C60E-F8DB-454F-8778-EC0DA5AF3042}"/>
                  </a:ext>
                </a:extLst>
              </p:cNvPr>
              <p:cNvGrpSpPr/>
              <p:nvPr/>
            </p:nvGrpSpPr>
            <p:grpSpPr>
              <a:xfrm>
                <a:off x="3651792" y="2809819"/>
                <a:ext cx="304801" cy="972457"/>
                <a:chOff x="4736494" y="3227010"/>
                <a:chExt cx="459620" cy="1630437"/>
              </a:xfrm>
              <a:grpFill/>
            </p:grpSpPr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944827BA-A397-844E-BC41-88809E34C6FE}"/>
                    </a:ext>
                  </a:extLst>
                </p:cNvPr>
                <p:cNvSpPr/>
                <p:nvPr/>
              </p:nvSpPr>
              <p:spPr>
                <a:xfrm>
                  <a:off x="4736495" y="322701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6567852B-18F0-8941-B27C-2CEFE2A134A8}"/>
                    </a:ext>
                  </a:extLst>
                </p:cNvPr>
                <p:cNvSpPr/>
                <p:nvPr/>
              </p:nvSpPr>
              <p:spPr>
                <a:xfrm>
                  <a:off x="4736495" y="381000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425128E5-1D3A-2248-9ECF-3B1A7595D49A}"/>
                    </a:ext>
                  </a:extLst>
                </p:cNvPr>
                <p:cNvSpPr/>
                <p:nvPr/>
              </p:nvSpPr>
              <p:spPr>
                <a:xfrm>
                  <a:off x="4736494" y="439299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C59265A-8904-B64E-9FFB-DDC195F716D1}"/>
                  </a:ext>
                </a:extLst>
              </p:cNvPr>
              <p:cNvGrpSpPr/>
              <p:nvPr/>
            </p:nvGrpSpPr>
            <p:grpSpPr>
              <a:xfrm>
                <a:off x="3651791" y="3880370"/>
                <a:ext cx="304801" cy="972457"/>
                <a:chOff x="4736494" y="3227010"/>
                <a:chExt cx="459620" cy="1630437"/>
              </a:xfrm>
              <a:grpFill/>
            </p:grpSpPr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7A69F312-949D-B448-B64B-4B805D0D43FD}"/>
                    </a:ext>
                  </a:extLst>
                </p:cNvPr>
                <p:cNvSpPr/>
                <p:nvPr/>
              </p:nvSpPr>
              <p:spPr>
                <a:xfrm>
                  <a:off x="4736495" y="322701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7A864F1D-3916-B540-9EF2-F4A849CDCAC7}"/>
                    </a:ext>
                  </a:extLst>
                </p:cNvPr>
                <p:cNvSpPr/>
                <p:nvPr/>
              </p:nvSpPr>
              <p:spPr>
                <a:xfrm>
                  <a:off x="4736495" y="381000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E02E3764-0C0A-1141-9F94-9E34A87A3920}"/>
                    </a:ext>
                  </a:extLst>
                </p:cNvPr>
                <p:cNvSpPr/>
                <p:nvPr/>
              </p:nvSpPr>
              <p:spPr>
                <a:xfrm>
                  <a:off x="4736494" y="439299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436ED6CD-F1B6-CD4D-B423-78316CB930D9}"/>
                  </a:ext>
                </a:extLst>
              </p:cNvPr>
              <p:cNvGrpSpPr/>
              <p:nvPr/>
            </p:nvGrpSpPr>
            <p:grpSpPr>
              <a:xfrm>
                <a:off x="3651791" y="4950921"/>
                <a:ext cx="304801" cy="972457"/>
                <a:chOff x="4736494" y="3227010"/>
                <a:chExt cx="459620" cy="1630437"/>
              </a:xfrm>
              <a:grpFill/>
            </p:grpSpPr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FBAC7660-40B6-CE47-98F7-2943BA5A79AD}"/>
                    </a:ext>
                  </a:extLst>
                </p:cNvPr>
                <p:cNvSpPr/>
                <p:nvPr/>
              </p:nvSpPr>
              <p:spPr>
                <a:xfrm>
                  <a:off x="4736495" y="322701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6184FCAC-1B39-B647-B86B-D2F619A8A4BC}"/>
                    </a:ext>
                  </a:extLst>
                </p:cNvPr>
                <p:cNvSpPr/>
                <p:nvPr/>
              </p:nvSpPr>
              <p:spPr>
                <a:xfrm>
                  <a:off x="4736495" y="381000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865B1C10-5838-4849-A6F2-4940D2FB0ECF}"/>
                    </a:ext>
                  </a:extLst>
                </p:cNvPr>
                <p:cNvSpPr/>
                <p:nvPr/>
              </p:nvSpPr>
              <p:spPr>
                <a:xfrm>
                  <a:off x="4736494" y="439299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6373839C-6B96-BA48-A5C0-EBE6FC76AF17}"/>
                  </a:ext>
                </a:extLst>
              </p:cNvPr>
              <p:cNvSpPr/>
              <p:nvPr/>
            </p:nvSpPr>
            <p:spPr>
              <a:xfrm>
                <a:off x="3720731" y="4617835"/>
                <a:ext cx="166917" cy="17874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5" name="Rectangle 84"/>
            <p:cNvSpPr/>
            <p:nvPr/>
          </p:nvSpPr>
          <p:spPr>
            <a:xfrm>
              <a:off x="2373197" y="3934325"/>
              <a:ext cx="334032" cy="303094"/>
            </a:xfrm>
            <a:prstGeom prst="rect">
              <a:avLst/>
            </a:prstGeom>
            <a:noFill/>
            <a:ln w="571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2752754" y="3906689"/>
              <a:ext cx="269640" cy="346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endParaRPr lang="en-US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8238613" y="2149283"/>
            <a:ext cx="3795121" cy="3430552"/>
            <a:chOff x="6419968" y="1592615"/>
            <a:chExt cx="5668028" cy="5010363"/>
          </a:xfrm>
        </p:grpSpPr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6505862F-444C-0746-A0EA-789FDF7312F8}"/>
                </a:ext>
              </a:extLst>
            </p:cNvPr>
            <p:cNvSpPr/>
            <p:nvPr/>
          </p:nvSpPr>
          <p:spPr>
            <a:xfrm>
              <a:off x="6419968" y="1592615"/>
              <a:ext cx="5668028" cy="501036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>
                <a:solidFill>
                  <a:schemeClr val="tx1"/>
                </a:solidFill>
              </a:endParaRPr>
            </a:p>
          </p:txBody>
        </p:sp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B614E89C-1C9E-6D4F-9F5D-14719D3C78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92188"/>
                      </a14:imgEffect>
                    </a14:imgLayer>
                  </a14:imgProps>
                </a:ext>
              </a:extLst>
            </a:blip>
            <a:srcRect l="17106" b="50487"/>
            <a:stretch/>
          </p:blipFill>
          <p:spPr>
            <a:xfrm>
              <a:off x="6734212" y="3228551"/>
              <a:ext cx="1621957" cy="1327042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24CEFAA-747F-A24E-BFCF-F3E3681B1A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87" b="100000" l="1099" r="100000"/>
                      </a14:imgEffect>
                    </a14:imgLayer>
                  </a14:imgProps>
                </a:ext>
              </a:extLst>
            </a:blip>
            <a:srcRect r="13761" b="56574"/>
            <a:stretch/>
          </p:blipFill>
          <p:spPr>
            <a:xfrm>
              <a:off x="10040545" y="3285312"/>
              <a:ext cx="1650975" cy="1260725"/>
            </a:xfrm>
            <a:prstGeom prst="rect">
              <a:avLst/>
            </a:prstGeom>
          </p:spPr>
        </p:pic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78FB0743-49E8-794E-987C-3037F141E88D}"/>
                </a:ext>
              </a:extLst>
            </p:cNvPr>
            <p:cNvGrpSpPr/>
            <p:nvPr/>
          </p:nvGrpSpPr>
          <p:grpSpPr>
            <a:xfrm>
              <a:off x="8788440" y="1848695"/>
              <a:ext cx="372853" cy="4184802"/>
              <a:chOff x="6445722" y="2240187"/>
              <a:chExt cx="372853" cy="4184802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D9071AB2-D9AE-5847-A689-4C5FC14A6607}"/>
                  </a:ext>
                </a:extLst>
              </p:cNvPr>
              <p:cNvGrpSpPr/>
              <p:nvPr/>
            </p:nvGrpSpPr>
            <p:grpSpPr>
              <a:xfrm>
                <a:off x="6445723" y="2240187"/>
                <a:ext cx="372852" cy="1307038"/>
                <a:chOff x="4736494" y="3227010"/>
                <a:chExt cx="459620" cy="1630437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57628E68-0C92-964D-B8C3-35EC0919AE06}"/>
                    </a:ext>
                  </a:extLst>
                </p:cNvPr>
                <p:cNvSpPr/>
                <p:nvPr/>
              </p:nvSpPr>
              <p:spPr>
                <a:xfrm>
                  <a:off x="4736495" y="322701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FB8F580E-A0D0-F541-A97E-97A8A9D18038}"/>
                    </a:ext>
                  </a:extLst>
                </p:cNvPr>
                <p:cNvSpPr/>
                <p:nvPr/>
              </p:nvSpPr>
              <p:spPr>
                <a:xfrm>
                  <a:off x="4736495" y="381000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25B11110-74E3-2048-9A04-748A87275947}"/>
                    </a:ext>
                  </a:extLst>
                </p:cNvPr>
                <p:cNvSpPr/>
                <p:nvPr/>
              </p:nvSpPr>
              <p:spPr>
                <a:xfrm>
                  <a:off x="4736494" y="439299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6DF728DC-47E1-2C42-A743-08C7AA27B8C8}"/>
                  </a:ext>
                </a:extLst>
              </p:cNvPr>
              <p:cNvGrpSpPr/>
              <p:nvPr/>
            </p:nvGrpSpPr>
            <p:grpSpPr>
              <a:xfrm>
                <a:off x="6445722" y="3679069"/>
                <a:ext cx="372852" cy="1307038"/>
                <a:chOff x="4736494" y="3227010"/>
                <a:chExt cx="459620" cy="1630437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46DF3EF3-D04A-6741-AC45-B8D4DC1FC478}"/>
                    </a:ext>
                  </a:extLst>
                </p:cNvPr>
                <p:cNvSpPr/>
                <p:nvPr/>
              </p:nvSpPr>
              <p:spPr>
                <a:xfrm>
                  <a:off x="4736495" y="322701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C827422B-1652-E742-9AB7-EFB0EAF86981}"/>
                    </a:ext>
                  </a:extLst>
                </p:cNvPr>
                <p:cNvSpPr/>
                <p:nvPr/>
              </p:nvSpPr>
              <p:spPr>
                <a:xfrm>
                  <a:off x="4736495" y="381000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ED82B418-FD97-254E-92AD-C3116A4D26B7}"/>
                    </a:ext>
                  </a:extLst>
                </p:cNvPr>
                <p:cNvSpPr/>
                <p:nvPr/>
              </p:nvSpPr>
              <p:spPr>
                <a:xfrm>
                  <a:off x="4736494" y="439299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38BB05BA-9067-9748-83A8-DC0C883D633E}"/>
                  </a:ext>
                </a:extLst>
              </p:cNvPr>
              <p:cNvGrpSpPr/>
              <p:nvPr/>
            </p:nvGrpSpPr>
            <p:grpSpPr>
              <a:xfrm>
                <a:off x="6445722" y="5117951"/>
                <a:ext cx="372852" cy="1307038"/>
                <a:chOff x="4736494" y="3227010"/>
                <a:chExt cx="459620" cy="1630437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98720AB7-D929-FA48-8A8D-78CD6152C613}"/>
                    </a:ext>
                  </a:extLst>
                </p:cNvPr>
                <p:cNvSpPr/>
                <p:nvPr/>
              </p:nvSpPr>
              <p:spPr>
                <a:xfrm>
                  <a:off x="4736495" y="322701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065EE870-15A6-4C43-BFD4-28B9ABAC7C9F}"/>
                    </a:ext>
                  </a:extLst>
                </p:cNvPr>
                <p:cNvSpPr/>
                <p:nvPr/>
              </p:nvSpPr>
              <p:spPr>
                <a:xfrm>
                  <a:off x="4736495" y="381000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4EFDDA37-68BD-6B4B-8320-4C0711A67CC6}"/>
                    </a:ext>
                  </a:extLst>
                </p:cNvPr>
                <p:cNvSpPr/>
                <p:nvPr/>
              </p:nvSpPr>
              <p:spPr>
                <a:xfrm>
                  <a:off x="4736494" y="439299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5D305429-0EDC-AA44-B3E8-BFDE9A6A4D36}"/>
                </a:ext>
              </a:extLst>
            </p:cNvPr>
            <p:cNvGrpSpPr/>
            <p:nvPr/>
          </p:nvGrpSpPr>
          <p:grpSpPr>
            <a:xfrm>
              <a:off x="9466162" y="1844009"/>
              <a:ext cx="372853" cy="4184802"/>
              <a:chOff x="7218052" y="2240187"/>
              <a:chExt cx="372853" cy="4184802"/>
            </a:xfrm>
          </p:grpSpPr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2BACB87E-55E6-1B4A-8F70-DB671CFE3472}"/>
                  </a:ext>
                </a:extLst>
              </p:cNvPr>
              <p:cNvGrpSpPr/>
              <p:nvPr/>
            </p:nvGrpSpPr>
            <p:grpSpPr>
              <a:xfrm>
                <a:off x="7218053" y="2240187"/>
                <a:ext cx="372852" cy="1307038"/>
                <a:chOff x="4736494" y="3227010"/>
                <a:chExt cx="459620" cy="1630437"/>
              </a:xfrm>
              <a:solidFill>
                <a:schemeClr val="accent5">
                  <a:lumMod val="50000"/>
                </a:schemeClr>
              </a:solidFill>
            </p:grpSpPr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8702A262-807F-4B43-8B50-1FC0D2984F84}"/>
                    </a:ext>
                  </a:extLst>
                </p:cNvPr>
                <p:cNvSpPr/>
                <p:nvPr/>
              </p:nvSpPr>
              <p:spPr>
                <a:xfrm>
                  <a:off x="4736495" y="322701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F3DE6334-17BA-6A45-AD7A-93864F588E6E}"/>
                    </a:ext>
                  </a:extLst>
                </p:cNvPr>
                <p:cNvSpPr/>
                <p:nvPr/>
              </p:nvSpPr>
              <p:spPr>
                <a:xfrm>
                  <a:off x="4736495" y="381000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F328EF85-1006-704A-8B48-93E34D4F1256}"/>
                    </a:ext>
                  </a:extLst>
                </p:cNvPr>
                <p:cNvSpPr/>
                <p:nvPr/>
              </p:nvSpPr>
              <p:spPr>
                <a:xfrm>
                  <a:off x="4736494" y="439299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D0F1D744-965D-704D-AE54-84F30036691B}"/>
                  </a:ext>
                </a:extLst>
              </p:cNvPr>
              <p:cNvGrpSpPr/>
              <p:nvPr/>
            </p:nvGrpSpPr>
            <p:grpSpPr>
              <a:xfrm>
                <a:off x="7218052" y="3679069"/>
                <a:ext cx="372852" cy="1307038"/>
                <a:chOff x="4736494" y="3227010"/>
                <a:chExt cx="459620" cy="1630437"/>
              </a:xfrm>
              <a:solidFill>
                <a:schemeClr val="accent5">
                  <a:lumMod val="50000"/>
                </a:schemeClr>
              </a:solidFill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FBEB67AC-D59D-EA4A-8262-F4B457534D7F}"/>
                    </a:ext>
                  </a:extLst>
                </p:cNvPr>
                <p:cNvSpPr/>
                <p:nvPr/>
              </p:nvSpPr>
              <p:spPr>
                <a:xfrm>
                  <a:off x="4736495" y="322701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7D9251CD-DF56-5D48-B7DD-6CB77AEDC2EF}"/>
                    </a:ext>
                  </a:extLst>
                </p:cNvPr>
                <p:cNvSpPr/>
                <p:nvPr/>
              </p:nvSpPr>
              <p:spPr>
                <a:xfrm>
                  <a:off x="4736495" y="381000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0A38C161-EA5D-6344-BF29-E31373A25F31}"/>
                    </a:ext>
                  </a:extLst>
                </p:cNvPr>
                <p:cNvSpPr/>
                <p:nvPr/>
              </p:nvSpPr>
              <p:spPr>
                <a:xfrm>
                  <a:off x="4736494" y="439299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770C8324-D138-9344-96BC-825DB4CAFC64}"/>
                  </a:ext>
                </a:extLst>
              </p:cNvPr>
              <p:cNvGrpSpPr/>
              <p:nvPr/>
            </p:nvGrpSpPr>
            <p:grpSpPr>
              <a:xfrm>
                <a:off x="7218052" y="5117951"/>
                <a:ext cx="372852" cy="1307038"/>
                <a:chOff x="4736494" y="3227010"/>
                <a:chExt cx="459620" cy="1630437"/>
              </a:xfrm>
              <a:solidFill>
                <a:schemeClr val="accent5">
                  <a:lumMod val="50000"/>
                </a:schemeClr>
              </a:solidFill>
            </p:grpSpPr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2929D7DC-B481-F742-B9F5-4754656D3002}"/>
                    </a:ext>
                  </a:extLst>
                </p:cNvPr>
                <p:cNvSpPr/>
                <p:nvPr/>
              </p:nvSpPr>
              <p:spPr>
                <a:xfrm>
                  <a:off x="4736495" y="322701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8AB3A21A-6C1C-FD4A-8AB4-9FF7B214A1C9}"/>
                    </a:ext>
                  </a:extLst>
                </p:cNvPr>
                <p:cNvSpPr/>
                <p:nvPr/>
              </p:nvSpPr>
              <p:spPr>
                <a:xfrm>
                  <a:off x="4736495" y="381000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BA5E6B14-97F1-4B41-BC73-D1D0845BD5D8}"/>
                    </a:ext>
                  </a:extLst>
                </p:cNvPr>
                <p:cNvSpPr/>
                <p:nvPr/>
              </p:nvSpPr>
              <p:spPr>
                <a:xfrm>
                  <a:off x="4736494" y="439299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870D5C6B-56AC-0045-A3E3-81C5CFC5B4C3}"/>
                </a:ext>
              </a:extLst>
            </p:cNvPr>
            <p:cNvGrpSpPr/>
            <p:nvPr/>
          </p:nvGrpSpPr>
          <p:grpSpPr>
            <a:xfrm>
              <a:off x="8891406" y="1930544"/>
              <a:ext cx="192187" cy="2583639"/>
              <a:chOff x="4419236" y="1900281"/>
              <a:chExt cx="192187" cy="2583639"/>
            </a:xfrm>
          </p:grpSpPr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2C3719DC-D8EC-B543-AD62-59DADB225630}"/>
                  </a:ext>
                </a:extLst>
              </p:cNvPr>
              <p:cNvSpPr/>
              <p:nvPr/>
            </p:nvSpPr>
            <p:spPr>
              <a:xfrm>
                <a:off x="4444506" y="1900281"/>
                <a:ext cx="166917" cy="17874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1B7FE3E8-3307-D940-B283-84FAAB9D0123}"/>
                  </a:ext>
                </a:extLst>
              </p:cNvPr>
              <p:cNvSpPr/>
              <p:nvPr/>
            </p:nvSpPr>
            <p:spPr>
              <a:xfrm>
                <a:off x="4433602" y="2845981"/>
                <a:ext cx="166917" cy="17874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6AB3229A-644B-6F4B-9811-2F6651570697}"/>
                  </a:ext>
                </a:extLst>
              </p:cNvPr>
              <p:cNvSpPr/>
              <p:nvPr/>
            </p:nvSpPr>
            <p:spPr>
              <a:xfrm>
                <a:off x="4419236" y="4305172"/>
                <a:ext cx="166917" cy="17874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7A305CAA-1A65-7743-9C8E-401C91C0F149}"/>
                </a:ext>
              </a:extLst>
            </p:cNvPr>
            <p:cNvGrpSpPr/>
            <p:nvPr/>
          </p:nvGrpSpPr>
          <p:grpSpPr>
            <a:xfrm>
              <a:off x="9550494" y="2347610"/>
              <a:ext cx="204184" cy="3141235"/>
              <a:chOff x="7281232" y="2322033"/>
              <a:chExt cx="204184" cy="3141235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ADE37631-4EB2-CD43-B7DE-B1A7B9212C30}"/>
                  </a:ext>
                </a:extLst>
              </p:cNvPr>
              <p:cNvSpPr/>
              <p:nvPr/>
            </p:nvSpPr>
            <p:spPr>
              <a:xfrm>
                <a:off x="7281233" y="4275526"/>
                <a:ext cx="204183" cy="24024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F9508F1D-99C5-7841-8F6B-41558CFC5C1D}"/>
                  </a:ext>
                </a:extLst>
              </p:cNvPr>
              <p:cNvSpPr/>
              <p:nvPr/>
            </p:nvSpPr>
            <p:spPr>
              <a:xfrm>
                <a:off x="7281233" y="5223020"/>
                <a:ext cx="204183" cy="24024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BEDF0C39-0691-9C46-B62D-04567E3AD6DC}"/>
                  </a:ext>
                </a:extLst>
              </p:cNvPr>
              <p:cNvSpPr/>
              <p:nvPr/>
            </p:nvSpPr>
            <p:spPr>
              <a:xfrm>
                <a:off x="7281232" y="2322033"/>
                <a:ext cx="204183" cy="24024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41" name="Right Arrow 140">
            <a:extLst>
              <a:ext uri="{FF2B5EF4-FFF2-40B4-BE49-F238E27FC236}">
                <a16:creationId xmlns:a16="http://schemas.microsoft.com/office/drawing/2014/main" id="{CDA3A2DD-7E2F-B545-B1AC-1B4BBBF1267C}"/>
              </a:ext>
            </a:extLst>
          </p:cNvPr>
          <p:cNvSpPr/>
          <p:nvPr/>
        </p:nvSpPr>
        <p:spPr>
          <a:xfrm>
            <a:off x="7352371" y="3137741"/>
            <a:ext cx="643533" cy="708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0" name="Group 129"/>
          <p:cNvGrpSpPr/>
          <p:nvPr/>
        </p:nvGrpSpPr>
        <p:grpSpPr>
          <a:xfrm>
            <a:off x="4987825" y="2060943"/>
            <a:ext cx="867508" cy="906214"/>
            <a:chOff x="7863017" y="1846390"/>
            <a:chExt cx="1566734" cy="1637039"/>
          </a:xfrm>
        </p:grpSpPr>
        <p:sp>
          <p:nvSpPr>
            <p:cNvPr id="131" name="Flowchart: Alternate Process 130"/>
            <p:cNvSpPr/>
            <p:nvPr/>
          </p:nvSpPr>
          <p:spPr>
            <a:xfrm>
              <a:off x="7863017" y="1846390"/>
              <a:ext cx="1566734" cy="1637039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2" name="Picture 4" descr="Cartoon Plant Clip Art - Clipart library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1374" y="2024653"/>
              <a:ext cx="1187370" cy="1433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3" name="Group 152"/>
          <p:cNvGrpSpPr/>
          <p:nvPr/>
        </p:nvGrpSpPr>
        <p:grpSpPr>
          <a:xfrm>
            <a:off x="2707523" y="2166930"/>
            <a:ext cx="1231608" cy="817602"/>
            <a:chOff x="4548903" y="2177541"/>
            <a:chExt cx="1866733" cy="1127660"/>
          </a:xfrm>
        </p:grpSpPr>
        <p:sp>
          <p:nvSpPr>
            <p:cNvPr id="154" name="Flowchart: Alternate Process 153"/>
            <p:cNvSpPr/>
            <p:nvPr/>
          </p:nvSpPr>
          <p:spPr>
            <a:xfrm>
              <a:off x="4548903" y="2177542"/>
              <a:ext cx="1866733" cy="1106920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5" name="Group 154"/>
            <p:cNvGrpSpPr/>
            <p:nvPr/>
          </p:nvGrpSpPr>
          <p:grpSpPr>
            <a:xfrm>
              <a:off x="4774710" y="2177541"/>
              <a:ext cx="1389062" cy="1127660"/>
              <a:chOff x="5251054" y="4648201"/>
              <a:chExt cx="2228850" cy="1549400"/>
            </a:xfrm>
          </p:grpSpPr>
          <p:sp>
            <p:nvSpPr>
              <p:cNvPr id="156" name="Rectangle 155"/>
              <p:cNvSpPr/>
              <p:nvPr/>
            </p:nvSpPr>
            <p:spPr>
              <a:xfrm>
                <a:off x="5251054" y="5040610"/>
                <a:ext cx="2228850" cy="84507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01011101</a:t>
                </a:r>
              </a:p>
            </p:txBody>
          </p:sp>
          <p:cxnSp>
            <p:nvCxnSpPr>
              <p:cNvPr id="157" name="Straight Connector 156"/>
              <p:cNvCxnSpPr/>
              <p:nvPr/>
            </p:nvCxnSpPr>
            <p:spPr>
              <a:xfrm>
                <a:off x="6365479" y="4648201"/>
                <a:ext cx="0" cy="1549400"/>
              </a:xfrm>
              <a:prstGeom prst="line">
                <a:avLst/>
              </a:prstGeom>
              <a:ln w="57150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9" name="Rounded Rectangle 158">
            <a:extLst>
              <a:ext uri="{FF2B5EF4-FFF2-40B4-BE49-F238E27FC236}">
                <a16:creationId xmlns:a16="http://schemas.microsoft.com/office/drawing/2014/main" id="{6368B349-C9C6-E54A-943E-9E3EF8AC2F41}"/>
              </a:ext>
            </a:extLst>
          </p:cNvPr>
          <p:cNvSpPr/>
          <p:nvPr/>
        </p:nvSpPr>
        <p:spPr>
          <a:xfrm>
            <a:off x="237418" y="5356531"/>
            <a:ext cx="2135779" cy="65480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List-Hard</a:t>
            </a:r>
          </a:p>
        </p:txBody>
      </p:sp>
      <p:sp>
        <p:nvSpPr>
          <p:cNvPr id="196" name="Rounded Rectangle 195">
            <a:extLst>
              <a:ext uri="{FF2B5EF4-FFF2-40B4-BE49-F238E27FC236}">
                <a16:creationId xmlns:a16="http://schemas.microsoft.com/office/drawing/2014/main" id="{ADDEC05C-AF9D-364C-BECD-8A130B602384}"/>
              </a:ext>
            </a:extLst>
          </p:cNvPr>
          <p:cNvSpPr/>
          <p:nvPr/>
        </p:nvSpPr>
        <p:spPr>
          <a:xfrm>
            <a:off x="2538999" y="5356531"/>
            <a:ext cx="1647537" cy="65480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</a:rPr>
              <a:t>Splittable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7" name="Rounded Rectangle 196">
            <a:extLst>
              <a:ext uri="{FF2B5EF4-FFF2-40B4-BE49-F238E27FC236}">
                <a16:creationId xmlns:a16="http://schemas.microsoft.com/office/drawing/2014/main" id="{31803381-1B8D-C247-B613-C973CD039E92}"/>
              </a:ext>
            </a:extLst>
          </p:cNvPr>
          <p:cNvSpPr/>
          <p:nvPr/>
        </p:nvSpPr>
        <p:spPr>
          <a:xfrm>
            <a:off x="4353689" y="5359634"/>
            <a:ext cx="2135779" cy="65169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</a:rPr>
              <a:t>Plantable</a:t>
            </a:r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C68C40D6-DD8E-D24E-9881-7C0DD2D52D1C}"/>
              </a:ext>
            </a:extLst>
          </p:cNvPr>
          <p:cNvGrpSpPr/>
          <p:nvPr/>
        </p:nvGrpSpPr>
        <p:grpSpPr>
          <a:xfrm>
            <a:off x="1013134" y="2185657"/>
            <a:ext cx="1300690" cy="817602"/>
            <a:chOff x="1986785" y="2177541"/>
            <a:chExt cx="1971440" cy="1127660"/>
          </a:xfrm>
        </p:grpSpPr>
        <p:sp>
          <p:nvSpPr>
            <p:cNvPr id="165" name="Flowchart: Alternate Process 133">
              <a:extLst>
                <a:ext uri="{FF2B5EF4-FFF2-40B4-BE49-F238E27FC236}">
                  <a16:creationId xmlns:a16="http://schemas.microsoft.com/office/drawing/2014/main" id="{70838E82-7476-154C-A7CB-03E76B44470F}"/>
                </a:ext>
              </a:extLst>
            </p:cNvPr>
            <p:cNvSpPr/>
            <p:nvPr/>
          </p:nvSpPr>
          <p:spPr>
            <a:xfrm>
              <a:off x="1986785" y="2177541"/>
              <a:ext cx="1971440" cy="1127660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1AA3BE16-2F40-AE4A-963C-57ACA2D10FE6}"/>
                </a:ext>
              </a:extLst>
            </p:cNvPr>
            <p:cNvGrpSpPr/>
            <p:nvPr/>
          </p:nvGrpSpPr>
          <p:grpSpPr>
            <a:xfrm>
              <a:off x="2193330" y="2453697"/>
              <a:ext cx="1622579" cy="580637"/>
              <a:chOff x="708490" y="4483219"/>
              <a:chExt cx="3854233" cy="1394832"/>
            </a:xfrm>
          </p:grpSpPr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9B064161-CF27-244F-BA78-42EB023D8CB7}"/>
                  </a:ext>
                </a:extLst>
              </p:cNvPr>
              <p:cNvGrpSpPr/>
              <p:nvPr/>
            </p:nvGrpSpPr>
            <p:grpSpPr>
              <a:xfrm>
                <a:off x="3175031" y="4483219"/>
                <a:ext cx="1387692" cy="1394832"/>
                <a:chOff x="1058993" y="4232749"/>
                <a:chExt cx="1387692" cy="1394832"/>
              </a:xfrm>
            </p:grpSpPr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2053D0B4-5ABC-8D41-8454-9C8DE9531F3F}"/>
                    </a:ext>
                  </a:extLst>
                </p:cNvPr>
                <p:cNvSpPr/>
                <p:nvPr/>
              </p:nvSpPr>
              <p:spPr>
                <a:xfrm>
                  <a:off x="1058993" y="4237597"/>
                  <a:ext cx="431229" cy="42963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D6948900-82A9-0F47-BB51-30F781193B63}"/>
                    </a:ext>
                  </a:extLst>
                </p:cNvPr>
                <p:cNvSpPr/>
                <p:nvPr/>
              </p:nvSpPr>
              <p:spPr>
                <a:xfrm>
                  <a:off x="1537910" y="4237597"/>
                  <a:ext cx="431229" cy="42963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9EAE393E-6F9A-BB4F-8410-BD2F7D73C92C}"/>
                    </a:ext>
                  </a:extLst>
                </p:cNvPr>
                <p:cNvSpPr/>
                <p:nvPr/>
              </p:nvSpPr>
              <p:spPr>
                <a:xfrm>
                  <a:off x="2015456" y="4232749"/>
                  <a:ext cx="431229" cy="42963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8DA5E766-1260-6940-AC5E-F4D141D9A054}"/>
                    </a:ext>
                  </a:extLst>
                </p:cNvPr>
                <p:cNvSpPr/>
                <p:nvPr/>
              </p:nvSpPr>
              <p:spPr>
                <a:xfrm>
                  <a:off x="1058993" y="4713847"/>
                  <a:ext cx="431229" cy="42963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31998935-FDD5-FB49-9ED9-DFD978B6AC20}"/>
                    </a:ext>
                  </a:extLst>
                </p:cNvPr>
                <p:cNvSpPr/>
                <p:nvPr/>
              </p:nvSpPr>
              <p:spPr>
                <a:xfrm>
                  <a:off x="1537910" y="4713847"/>
                  <a:ext cx="431229" cy="42963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0E275487-A631-0F4B-82E9-D30DBB1F7A2E}"/>
                    </a:ext>
                  </a:extLst>
                </p:cNvPr>
                <p:cNvSpPr/>
                <p:nvPr/>
              </p:nvSpPr>
              <p:spPr>
                <a:xfrm>
                  <a:off x="2015456" y="4708999"/>
                  <a:ext cx="431229" cy="42963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1CD72962-6A8C-4846-B4EE-345F2BD0A59D}"/>
                    </a:ext>
                  </a:extLst>
                </p:cNvPr>
                <p:cNvSpPr/>
                <p:nvPr/>
              </p:nvSpPr>
              <p:spPr>
                <a:xfrm>
                  <a:off x="1058993" y="5197949"/>
                  <a:ext cx="431229" cy="42963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B65AF9F6-7C8B-D241-84A9-0DF0A7778ECE}"/>
                    </a:ext>
                  </a:extLst>
                </p:cNvPr>
                <p:cNvSpPr/>
                <p:nvPr/>
              </p:nvSpPr>
              <p:spPr>
                <a:xfrm>
                  <a:off x="1537910" y="5197949"/>
                  <a:ext cx="431229" cy="42963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8924C0A5-F5E7-E14E-B20B-412B703C27F7}"/>
                    </a:ext>
                  </a:extLst>
                </p:cNvPr>
                <p:cNvSpPr/>
                <p:nvPr/>
              </p:nvSpPr>
              <p:spPr>
                <a:xfrm>
                  <a:off x="2015456" y="5193101"/>
                  <a:ext cx="431229" cy="42963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84E4DCC9-1513-DE48-A193-4C3CC490E1DC}"/>
                  </a:ext>
                </a:extLst>
              </p:cNvPr>
              <p:cNvGrpSpPr/>
              <p:nvPr/>
            </p:nvGrpSpPr>
            <p:grpSpPr>
              <a:xfrm>
                <a:off x="708490" y="4483219"/>
                <a:ext cx="1387692" cy="1394832"/>
                <a:chOff x="1228876" y="3376990"/>
                <a:chExt cx="1494972" cy="1344991"/>
              </a:xfrm>
            </p:grpSpPr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C15DAABB-8AB8-2A44-8C99-5E7A0DDB63C5}"/>
                    </a:ext>
                  </a:extLst>
                </p:cNvPr>
                <p:cNvSpPr/>
                <p:nvPr/>
              </p:nvSpPr>
              <p:spPr>
                <a:xfrm>
                  <a:off x="1228876" y="3376990"/>
                  <a:ext cx="1494972" cy="1344991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5C3EA93A-9500-004F-ADC4-0F0365718460}"/>
                    </a:ext>
                  </a:extLst>
                </p:cNvPr>
                <p:cNvSpPr/>
                <p:nvPr/>
              </p:nvSpPr>
              <p:spPr>
                <a:xfrm>
                  <a:off x="1422671" y="3794386"/>
                  <a:ext cx="327078" cy="29956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9" name="Right Arrow 168">
                <a:extLst>
                  <a:ext uri="{FF2B5EF4-FFF2-40B4-BE49-F238E27FC236}">
                    <a16:creationId xmlns:a16="http://schemas.microsoft.com/office/drawing/2014/main" id="{C63146BD-9826-054D-AE9E-040ACAAA2C6F}"/>
                  </a:ext>
                </a:extLst>
              </p:cNvPr>
              <p:cNvSpPr/>
              <p:nvPr/>
            </p:nvSpPr>
            <p:spPr>
              <a:xfrm>
                <a:off x="2276070" y="4808872"/>
                <a:ext cx="765580" cy="74352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F71E3EDB-69EC-F541-B638-24265A82B096}"/>
                  </a:ext>
                </a:extLst>
              </p:cNvPr>
              <p:cNvSpPr/>
              <p:nvPr/>
            </p:nvSpPr>
            <p:spPr>
              <a:xfrm>
                <a:off x="3244279" y="5018953"/>
                <a:ext cx="303607" cy="310663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248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0" grpId="0" animBg="1"/>
      <p:bldP spid="81" grpId="0" animBg="1"/>
      <p:bldP spid="141" grpId="0" animBg="1"/>
      <p:bldP spid="159" grpId="0" animBg="1"/>
      <p:bldP spid="196" grpId="0" animBg="1"/>
      <p:bldP spid="19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CFE5F2E6-8F85-BE47-8A8B-6609DCC1C518}"/>
              </a:ext>
            </a:extLst>
          </p:cNvPr>
          <p:cNvSpPr/>
          <p:nvPr/>
        </p:nvSpPr>
        <p:spPr>
          <a:xfrm>
            <a:off x="5747454" y="1887658"/>
            <a:ext cx="5606346" cy="453267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BD0D3619-9BDE-BB49-BF59-16EC1DCDE111}"/>
              </a:ext>
            </a:extLst>
          </p:cNvPr>
          <p:cNvSpPr/>
          <p:nvPr/>
        </p:nvSpPr>
        <p:spPr>
          <a:xfrm>
            <a:off x="490287" y="3855755"/>
            <a:ext cx="4458508" cy="275731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243B89A4-974E-2F43-9380-762C97FB9B73}"/>
              </a:ext>
            </a:extLst>
          </p:cNvPr>
          <p:cNvSpPr/>
          <p:nvPr/>
        </p:nvSpPr>
        <p:spPr>
          <a:xfrm>
            <a:off x="490287" y="1619788"/>
            <a:ext cx="4458508" cy="203467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EC3094-A81D-3044-9ED8-51360E39B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2476"/>
            <a:ext cx="10515600" cy="1325563"/>
          </a:xfrm>
        </p:spPr>
        <p:txBody>
          <a:bodyPr/>
          <a:lstStyle/>
          <a:p>
            <a:r>
              <a:rPr lang="en-US" b="1" dirty="0"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  <a:t>Fine-Grained Crypto</a:t>
            </a:r>
            <a:br>
              <a:rPr lang="en-US" b="1" dirty="0"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</a:br>
            <a:r>
              <a:rPr lang="en-US" dirty="0"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  <a:t>Summary of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8141B-F630-A047-8957-23CAE6D7E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99212" cy="4351338"/>
          </a:xfrm>
        </p:spPr>
        <p:txBody>
          <a:bodyPr/>
          <a:lstStyle/>
          <a:p>
            <a:r>
              <a:rPr lang="en-US" dirty="0"/>
              <a:t>Definitions</a:t>
            </a:r>
          </a:p>
          <a:p>
            <a:pPr lvl="1"/>
            <a:r>
              <a:rPr lang="en-US" dirty="0"/>
              <a:t>FG-OWFs and FG-HC bits</a:t>
            </a:r>
          </a:p>
          <a:p>
            <a:pPr lvl="1"/>
            <a:r>
              <a:rPr lang="en-US" dirty="0"/>
              <a:t>FG-</a:t>
            </a:r>
            <a:r>
              <a:rPr lang="en-US" dirty="0" err="1"/>
              <a:t>KeyXC</a:t>
            </a:r>
            <a:endParaRPr lang="en-US" dirty="0"/>
          </a:p>
          <a:p>
            <a:pPr lvl="1"/>
            <a:r>
              <a:rPr lang="en-US" dirty="0"/>
              <a:t>FG-PKE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3-Sum and k-Sum</a:t>
            </a:r>
          </a:p>
          <a:p>
            <a:pPr lvl="1"/>
            <a:r>
              <a:rPr lang="en-US" dirty="0"/>
              <a:t>Zero-k-Clique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6CA56A-6441-D740-8738-4871868B2C1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200000">
            <a:off x="2986652" y="2645291"/>
            <a:ext cx="1009176" cy="10091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2420B1-55E6-694F-9F84-29C46BEBE4E9}"/>
              </a:ext>
            </a:extLst>
          </p:cNvPr>
          <p:cNvSpPr txBox="1"/>
          <p:nvPr/>
        </p:nvSpPr>
        <p:spPr>
          <a:xfrm>
            <a:off x="6038699" y="1993588"/>
            <a:ext cx="347120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Constructions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FG-OWF and HC Bits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FG-</a:t>
            </a:r>
            <a:r>
              <a:rPr lang="en-US" sz="2400" dirty="0" err="1"/>
              <a:t>KeyXC</a:t>
            </a:r>
            <a:r>
              <a:rPr lang="en-US" sz="2400" dirty="0"/>
              <a:t> and PKE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9466F6AC-10CC-2C42-858E-398021637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047" y="2299782"/>
            <a:ext cx="639440" cy="654311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46B3A5EC-D378-3B42-B5BC-70CEA56D8D25}"/>
              </a:ext>
            </a:extLst>
          </p:cNvPr>
          <p:cNvGrpSpPr/>
          <p:nvPr/>
        </p:nvGrpSpPr>
        <p:grpSpPr>
          <a:xfrm>
            <a:off x="1949526" y="5089990"/>
            <a:ext cx="1338280" cy="1330340"/>
            <a:chOff x="1646340" y="2495814"/>
            <a:chExt cx="4096505" cy="4072199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3E8ACA7-E4A9-074C-A6EC-728B1E4FDCC9}"/>
                </a:ext>
              </a:extLst>
            </p:cNvPr>
            <p:cNvSpPr/>
            <p:nvPr/>
          </p:nvSpPr>
          <p:spPr>
            <a:xfrm rot="18414348">
              <a:off x="873231" y="3621893"/>
              <a:ext cx="2868692" cy="61653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69B02D5-8339-764A-A917-6857A663225C}"/>
                </a:ext>
              </a:extLst>
            </p:cNvPr>
            <p:cNvSpPr/>
            <p:nvPr/>
          </p:nvSpPr>
          <p:spPr>
            <a:xfrm rot="3698781">
              <a:off x="3740810" y="3682502"/>
              <a:ext cx="2868692" cy="67751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66DFE1DB-9195-714B-B871-EA94BA71C238}"/>
                </a:ext>
              </a:extLst>
            </p:cNvPr>
            <p:cNvSpPr/>
            <p:nvPr/>
          </p:nvSpPr>
          <p:spPr>
            <a:xfrm>
              <a:off x="2245647" y="5938536"/>
              <a:ext cx="2868692" cy="62947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0A38DC3-F7FF-074E-9B68-DF21C2744833}"/>
                </a:ext>
              </a:extLst>
            </p:cNvPr>
            <p:cNvSpPr/>
            <p:nvPr/>
          </p:nvSpPr>
          <p:spPr>
            <a:xfrm>
              <a:off x="2611878" y="3129826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53C7166-94FD-8946-B8BB-1A7CAA02A7D7}"/>
                </a:ext>
              </a:extLst>
            </p:cNvPr>
            <p:cNvSpPr/>
            <p:nvPr/>
          </p:nvSpPr>
          <p:spPr>
            <a:xfrm>
              <a:off x="4778936" y="3282713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24F0AA6-B89C-074C-A982-338C52B40CE6}"/>
                </a:ext>
              </a:extLst>
            </p:cNvPr>
            <p:cNvSpPr/>
            <p:nvPr/>
          </p:nvSpPr>
          <p:spPr>
            <a:xfrm>
              <a:off x="5175156" y="3987817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9A6E4DD-E267-484D-A415-6C0530741475}"/>
                </a:ext>
              </a:extLst>
            </p:cNvPr>
            <p:cNvSpPr/>
            <p:nvPr/>
          </p:nvSpPr>
          <p:spPr>
            <a:xfrm>
              <a:off x="5442823" y="4552143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84DF03A-34ED-8D4B-9684-92775A0E2632}"/>
                </a:ext>
              </a:extLst>
            </p:cNvPr>
            <p:cNvSpPr/>
            <p:nvPr/>
          </p:nvSpPr>
          <p:spPr>
            <a:xfrm>
              <a:off x="2788105" y="6156754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494BF51-8356-3445-A106-385D0747FE89}"/>
                </a:ext>
              </a:extLst>
            </p:cNvPr>
            <p:cNvSpPr/>
            <p:nvPr/>
          </p:nvSpPr>
          <p:spPr>
            <a:xfrm>
              <a:off x="3771362" y="6151451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170D145-34FC-0244-83F4-3E16AA774FE1}"/>
                </a:ext>
              </a:extLst>
            </p:cNvPr>
            <p:cNvSpPr/>
            <p:nvPr/>
          </p:nvSpPr>
          <p:spPr>
            <a:xfrm>
              <a:off x="4623645" y="6156754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0C925AE-0D84-BB43-AF9E-219477EA001F}"/>
                </a:ext>
              </a:extLst>
            </p:cNvPr>
            <p:cNvCxnSpPr>
              <a:cxnSpLocks/>
              <a:endCxn id="75" idx="2"/>
            </p:cNvCxnSpPr>
            <p:nvPr/>
          </p:nvCxnSpPr>
          <p:spPr>
            <a:xfrm>
              <a:off x="2399017" y="4000940"/>
              <a:ext cx="3043806" cy="647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2C469E4-3BFE-AD44-8F98-114014423D59}"/>
                </a:ext>
              </a:extLst>
            </p:cNvPr>
            <p:cNvCxnSpPr>
              <a:cxnSpLocks/>
              <a:endCxn id="76" idx="7"/>
            </p:cNvCxnSpPr>
            <p:nvPr/>
          </p:nvCxnSpPr>
          <p:spPr>
            <a:xfrm>
              <a:off x="1825351" y="4767267"/>
              <a:ext cx="1118852" cy="14177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5CD2984-0624-4246-AF8E-FD883A08B767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2372235" y="4069190"/>
              <a:ext cx="507310" cy="20875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1ECF802-121A-E346-8821-5524C96E6AA0}"/>
                </a:ext>
              </a:extLst>
            </p:cNvPr>
            <p:cNvCxnSpPr>
              <a:cxnSpLocks/>
              <a:endCxn id="77" idx="7"/>
            </p:cNvCxnSpPr>
            <p:nvPr/>
          </p:nvCxnSpPr>
          <p:spPr>
            <a:xfrm>
              <a:off x="1857219" y="4609524"/>
              <a:ext cx="2070241" cy="15701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607ECD8-9BAC-3140-AC58-646358CBF87A}"/>
                </a:ext>
              </a:extLst>
            </p:cNvPr>
            <p:cNvCxnSpPr>
              <a:cxnSpLocks/>
              <a:stCxn id="72" idx="5"/>
              <a:endCxn id="76" idx="0"/>
            </p:cNvCxnSpPr>
            <p:nvPr/>
          </p:nvCxnSpPr>
          <p:spPr>
            <a:xfrm flipH="1">
              <a:off x="2879545" y="3462355"/>
              <a:ext cx="47361" cy="26943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451A24F-4399-ED4A-9B21-5226CDF7A584}"/>
                </a:ext>
              </a:extLst>
            </p:cNvPr>
            <p:cNvCxnSpPr>
              <a:cxnSpLocks/>
              <a:endCxn id="77" idx="0"/>
            </p:cNvCxnSpPr>
            <p:nvPr/>
          </p:nvCxnSpPr>
          <p:spPr>
            <a:xfrm>
              <a:off x="2372235" y="4069190"/>
              <a:ext cx="1490567" cy="20822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DE091B3-FB7F-4C41-872F-29F753826133}"/>
                </a:ext>
              </a:extLst>
            </p:cNvPr>
            <p:cNvCxnSpPr>
              <a:cxnSpLocks/>
              <a:stCxn id="72" idx="5"/>
              <a:endCxn id="76" idx="0"/>
            </p:cNvCxnSpPr>
            <p:nvPr/>
          </p:nvCxnSpPr>
          <p:spPr>
            <a:xfrm flipH="1">
              <a:off x="2879545" y="3462355"/>
              <a:ext cx="47361" cy="26943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190933A-0DDE-CA44-9E1B-D02832D56A72}"/>
                </a:ext>
              </a:extLst>
            </p:cNvPr>
            <p:cNvCxnSpPr>
              <a:cxnSpLocks/>
              <a:stCxn id="78" idx="0"/>
            </p:cNvCxnSpPr>
            <p:nvPr/>
          </p:nvCxnSpPr>
          <p:spPr>
            <a:xfrm flipH="1" flipV="1">
              <a:off x="2372235" y="4069190"/>
              <a:ext cx="2342850" cy="208756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8295267-B44F-4748-AA92-B8CCAD93A7AC}"/>
                </a:ext>
              </a:extLst>
            </p:cNvPr>
            <p:cNvCxnSpPr>
              <a:cxnSpLocks/>
              <a:stCxn id="78" idx="0"/>
            </p:cNvCxnSpPr>
            <p:nvPr/>
          </p:nvCxnSpPr>
          <p:spPr>
            <a:xfrm flipH="1" flipV="1">
              <a:off x="1825351" y="4767267"/>
              <a:ext cx="2889734" cy="13894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9CC0373-D575-414B-A4F1-F3546EC2B58E}"/>
                </a:ext>
              </a:extLst>
            </p:cNvPr>
            <p:cNvCxnSpPr>
              <a:cxnSpLocks/>
              <a:stCxn id="78" idx="1"/>
              <a:endCxn id="74" idx="3"/>
            </p:cNvCxnSpPr>
            <p:nvPr/>
          </p:nvCxnSpPr>
          <p:spPr>
            <a:xfrm flipV="1">
              <a:off x="4650427" y="4152587"/>
              <a:ext cx="551511" cy="203243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B54E1E6-A3D1-B741-80F3-86B299E357BC}"/>
                </a:ext>
              </a:extLst>
            </p:cNvPr>
            <p:cNvCxnSpPr>
              <a:cxnSpLocks/>
              <a:endCxn id="74" idx="2"/>
            </p:cNvCxnSpPr>
            <p:nvPr/>
          </p:nvCxnSpPr>
          <p:spPr>
            <a:xfrm>
              <a:off x="2399017" y="4000940"/>
              <a:ext cx="2776139" cy="8339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23242B1-2CD3-F349-A58B-58F280976BD5}"/>
                </a:ext>
              </a:extLst>
            </p:cNvPr>
            <p:cNvCxnSpPr>
              <a:cxnSpLocks/>
              <a:endCxn id="73" idx="3"/>
            </p:cNvCxnSpPr>
            <p:nvPr/>
          </p:nvCxnSpPr>
          <p:spPr>
            <a:xfrm flipV="1">
              <a:off x="2399017" y="3447483"/>
              <a:ext cx="2406701" cy="5534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EA41DC-0599-724A-A53E-8F79F130C8A3}"/>
                </a:ext>
              </a:extLst>
            </p:cNvPr>
            <p:cNvCxnSpPr>
              <a:stCxn id="78" idx="6"/>
              <a:endCxn id="75" idx="3"/>
            </p:cNvCxnSpPr>
            <p:nvPr/>
          </p:nvCxnSpPr>
          <p:spPr>
            <a:xfrm flipV="1">
              <a:off x="4806525" y="4716913"/>
              <a:ext cx="663080" cy="15363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8ABFDAF-F05F-0740-B959-4C90634612F0}"/>
                </a:ext>
              </a:extLst>
            </p:cNvPr>
            <p:cNvCxnSpPr>
              <a:stCxn id="78" idx="6"/>
              <a:endCxn id="73" idx="3"/>
            </p:cNvCxnSpPr>
            <p:nvPr/>
          </p:nvCxnSpPr>
          <p:spPr>
            <a:xfrm flipH="1" flipV="1">
              <a:off x="4805718" y="3447483"/>
              <a:ext cx="807" cy="28057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5629DE4-0EDE-9941-BF73-DFFAC6B15AE8}"/>
                </a:ext>
              </a:extLst>
            </p:cNvPr>
            <p:cNvCxnSpPr>
              <a:cxnSpLocks/>
              <a:stCxn id="72" idx="4"/>
              <a:endCxn id="77" idx="6"/>
            </p:cNvCxnSpPr>
            <p:nvPr/>
          </p:nvCxnSpPr>
          <p:spPr>
            <a:xfrm>
              <a:off x="2796417" y="3519408"/>
              <a:ext cx="1157825" cy="27285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C15902A-C887-494C-BF52-C8F603666F5B}"/>
                </a:ext>
              </a:extLst>
            </p:cNvPr>
            <p:cNvCxnSpPr>
              <a:cxnSpLocks/>
              <a:stCxn id="73" idx="2"/>
            </p:cNvCxnSpPr>
            <p:nvPr/>
          </p:nvCxnSpPr>
          <p:spPr>
            <a:xfrm flipH="1">
              <a:off x="3903938" y="3379233"/>
              <a:ext cx="874998" cy="27694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CA407EF-9373-A948-955C-346BF312F801}"/>
                </a:ext>
              </a:extLst>
            </p:cNvPr>
            <p:cNvCxnSpPr>
              <a:cxnSpLocks/>
              <a:stCxn id="75" idx="3"/>
            </p:cNvCxnSpPr>
            <p:nvPr/>
          </p:nvCxnSpPr>
          <p:spPr>
            <a:xfrm flipH="1">
              <a:off x="3876555" y="4716913"/>
              <a:ext cx="1593050" cy="14795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FCDEA76-7B9B-094C-A1B8-F9AA8EB55AD7}"/>
                </a:ext>
              </a:extLst>
            </p:cNvPr>
            <p:cNvCxnSpPr>
              <a:cxnSpLocks/>
              <a:endCxn id="78" idx="5"/>
            </p:cNvCxnSpPr>
            <p:nvPr/>
          </p:nvCxnSpPr>
          <p:spPr>
            <a:xfrm>
              <a:off x="2770355" y="3345108"/>
              <a:ext cx="2009388" cy="29764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7F73784-0F6F-C046-A0B9-F8478BCE0759}"/>
                </a:ext>
              </a:extLst>
            </p:cNvPr>
            <p:cNvCxnSpPr>
              <a:cxnSpLocks/>
              <a:stCxn id="73" idx="3"/>
              <a:endCxn id="76" idx="0"/>
            </p:cNvCxnSpPr>
            <p:nvPr/>
          </p:nvCxnSpPr>
          <p:spPr>
            <a:xfrm flipH="1">
              <a:off x="2879545" y="3447483"/>
              <a:ext cx="1926173" cy="27092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E1FD3F7-9322-874F-9845-F817FD52E0F2}"/>
                </a:ext>
              </a:extLst>
            </p:cNvPr>
            <p:cNvSpPr/>
            <p:nvPr/>
          </p:nvSpPr>
          <p:spPr>
            <a:xfrm>
              <a:off x="2121997" y="3797371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DAD3BA42-E246-9249-835E-B84312E3129D}"/>
                </a:ext>
              </a:extLst>
            </p:cNvPr>
            <p:cNvSpPr/>
            <p:nvPr/>
          </p:nvSpPr>
          <p:spPr>
            <a:xfrm>
              <a:off x="1646340" y="4403829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FB83C91-EDD9-5F49-AF61-85287E621822}"/>
                </a:ext>
              </a:extLst>
            </p:cNvPr>
            <p:cNvSpPr/>
            <p:nvPr/>
          </p:nvSpPr>
          <p:spPr>
            <a:xfrm>
              <a:off x="2699296" y="6084956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668778A7-FDCA-B846-8D57-30823E3CDDB5}"/>
                </a:ext>
              </a:extLst>
            </p:cNvPr>
            <p:cNvSpPr/>
            <p:nvPr/>
          </p:nvSpPr>
          <p:spPr>
            <a:xfrm>
              <a:off x="3666860" y="6064338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C9AD04D1-F8AB-114A-A1F4-44C94765B350}"/>
                </a:ext>
              </a:extLst>
            </p:cNvPr>
            <p:cNvSpPr/>
            <p:nvPr/>
          </p:nvSpPr>
          <p:spPr>
            <a:xfrm>
              <a:off x="4477291" y="6058679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4D79768-FAF3-B44D-9150-18552CB73AF5}"/>
                </a:ext>
              </a:extLst>
            </p:cNvPr>
            <p:cNvSpPr/>
            <p:nvPr/>
          </p:nvSpPr>
          <p:spPr>
            <a:xfrm>
              <a:off x="5373767" y="4464115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0B11FF23-08B6-EF4F-967B-8E2E18DCF32D}"/>
                </a:ext>
              </a:extLst>
            </p:cNvPr>
            <p:cNvSpPr/>
            <p:nvPr/>
          </p:nvSpPr>
          <p:spPr>
            <a:xfrm>
              <a:off x="5097352" y="3873398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530D6F2-ADB1-FE4F-AD32-594E0E80C20C}"/>
                </a:ext>
              </a:extLst>
            </p:cNvPr>
            <p:cNvSpPr/>
            <p:nvPr/>
          </p:nvSpPr>
          <p:spPr>
            <a:xfrm>
              <a:off x="4678246" y="3226219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B02D89F-181C-304F-B300-18C719997309}"/>
              </a:ext>
            </a:extLst>
          </p:cNvPr>
          <p:cNvGrpSpPr/>
          <p:nvPr/>
        </p:nvGrpSpPr>
        <p:grpSpPr>
          <a:xfrm>
            <a:off x="6534109" y="3172459"/>
            <a:ext cx="4236718" cy="1009176"/>
            <a:chOff x="4711406" y="2970642"/>
            <a:chExt cx="4236718" cy="1009176"/>
          </a:xfrm>
        </p:grpSpPr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50180241-CEF0-2A4E-8716-97EBF0B4C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6200000">
              <a:off x="4711406" y="2970642"/>
              <a:ext cx="1009176" cy="1009176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8" name="Content Placeholder 2">
                  <a:extLst>
                    <a:ext uri="{FF2B5EF4-FFF2-40B4-BE49-F238E27FC236}">
                      <a16:creationId xmlns:a16="http://schemas.microsoft.com/office/drawing/2014/main" id="{0EDE9946-2C44-4C47-AB2F-67B5281FA78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955850" y="3216969"/>
                  <a:ext cx="3992274" cy="65543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3200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  <m:r>
                              <a:rPr lang="en-US" sz="3200" i="1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3200" i="1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3200" i="1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3200" i="1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3200" i="1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−2 </m:t>
                            </m:r>
                          </m:sup>
                        </m:sSup>
                        <m:r>
                          <a:rPr lang="en-US" sz="32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08" name="Content Placeholder 2">
                  <a:extLst>
                    <a:ext uri="{FF2B5EF4-FFF2-40B4-BE49-F238E27FC236}">
                      <a16:creationId xmlns:a16="http://schemas.microsoft.com/office/drawing/2014/main" id="{0EDE9946-2C44-4C47-AB2F-67B5281FA7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5850" y="3216969"/>
                  <a:ext cx="3992274" cy="655434"/>
                </a:xfrm>
                <a:prstGeom prst="rect">
                  <a:avLst/>
                </a:prstGeom>
                <a:blipFill>
                  <a:blip r:embed="rId5"/>
                  <a:stretch>
                    <a:fillRect t="-7547" b="-18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220A236-5302-3E4C-86A9-7A991AE0E278}"/>
              </a:ext>
            </a:extLst>
          </p:cNvPr>
          <p:cNvGrpSpPr/>
          <p:nvPr/>
        </p:nvGrpSpPr>
        <p:grpSpPr>
          <a:xfrm>
            <a:off x="6548500" y="4188650"/>
            <a:ext cx="4236718" cy="1009176"/>
            <a:chOff x="4768066" y="4120100"/>
            <a:chExt cx="4236718" cy="1009176"/>
          </a:xfrm>
        </p:grpSpPr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07765D65-3695-2E4A-8AE2-AEC8A1877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FF000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 rot="16200000">
              <a:off x="4768066" y="4120100"/>
              <a:ext cx="1009176" cy="100917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Content Placeholder 2">
                  <a:extLst>
                    <a:ext uri="{FF2B5EF4-FFF2-40B4-BE49-F238E27FC236}">
                      <a16:creationId xmlns:a16="http://schemas.microsoft.com/office/drawing/2014/main" id="{B538F187-9EF7-7744-8554-2AF9AD11154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012510" y="4366427"/>
                  <a:ext cx="3992274" cy="65543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320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  <m:r>
                              <a:rPr lang="en-US" sz="32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320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32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32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−4 </m:t>
                            </m:r>
                          </m:sup>
                        </m:sSup>
                        <m:r>
                          <a:rPr lang="en-US" sz="32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11" name="Content Placeholder 2">
                  <a:extLst>
                    <a:ext uri="{FF2B5EF4-FFF2-40B4-BE49-F238E27FC236}">
                      <a16:creationId xmlns:a16="http://schemas.microsoft.com/office/drawing/2014/main" id="{B538F187-9EF7-7744-8554-2AF9AD1115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2510" y="4366427"/>
                  <a:ext cx="3992274" cy="655434"/>
                </a:xfrm>
                <a:prstGeom prst="rect">
                  <a:avLst/>
                </a:prstGeom>
                <a:blipFill>
                  <a:blip r:embed="rId6"/>
                  <a:stretch>
                    <a:fillRect t="-7547" b="-18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D5EFAD4F-3175-ED43-8508-74C54306F06A}"/>
                  </a:ext>
                </a:extLst>
              </p:cNvPr>
              <p:cNvSpPr txBox="1"/>
              <p:nvPr/>
            </p:nvSpPr>
            <p:spPr>
              <a:xfrm>
                <a:off x="6534109" y="5232415"/>
                <a:ext cx="5057255" cy="9618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 “Better </a:t>
                </a:r>
                <a:r>
                  <a:rPr lang="en-US" sz="2800" dirty="0" err="1"/>
                  <a:t>KeyXC</a:t>
                </a:r>
                <a:r>
                  <a:rPr lang="en-US" sz="2800" dirty="0"/>
                  <a:t>” with gap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2 </m:t>
                        </m:r>
                      </m:sup>
                    </m:sSup>
                    <m:r>
                      <a:rPr lang="en-US" sz="2800" i="1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accent3">
                        <a:lumMod val="75000"/>
                      </a:schemeClr>
                    </a:solidFill>
                  </a:rPr>
                  <a:t> </a:t>
                </a:r>
                <a:r>
                  <a:rPr lang="en-US" sz="2800" dirty="0"/>
                  <a:t>vs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sz="2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28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:endParaRPr lang="en-US" sz="2400" dirty="0"/>
              </a:p>
            </p:txBody>
          </p:sp>
        </mc:Choice>
        <mc:Fallback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D5EFAD4F-3175-ED43-8508-74C54306F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109" y="5232415"/>
                <a:ext cx="5057255" cy="961802"/>
              </a:xfrm>
              <a:prstGeom prst="rect">
                <a:avLst/>
              </a:prstGeom>
              <a:blipFill>
                <a:blip r:embed="rId7"/>
                <a:stretch>
                  <a:fillRect l="-2000" t="-5195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B9192607-FABD-AA4C-8E5C-2A3C732FE6B7}"/>
              </a:ext>
            </a:extLst>
          </p:cNvPr>
          <p:cNvGrpSpPr/>
          <p:nvPr/>
        </p:nvGrpSpPr>
        <p:grpSpPr>
          <a:xfrm>
            <a:off x="8123855" y="972030"/>
            <a:ext cx="3319247" cy="1137408"/>
            <a:chOff x="5261996" y="2964262"/>
            <a:chExt cx="3319247" cy="113740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78AB675-2E95-8045-9275-0EE2F091553C}"/>
                </a:ext>
              </a:extLst>
            </p:cNvPr>
            <p:cNvGrpSpPr/>
            <p:nvPr/>
          </p:nvGrpSpPr>
          <p:grpSpPr>
            <a:xfrm>
              <a:off x="6348004" y="3008991"/>
              <a:ext cx="1089905" cy="1092679"/>
              <a:chOff x="9478826" y="2699691"/>
              <a:chExt cx="1089905" cy="1092679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848C9F7-B934-9442-91FB-977E61995919}"/>
                  </a:ext>
                </a:extLst>
              </p:cNvPr>
              <p:cNvGrpSpPr/>
              <p:nvPr/>
            </p:nvGrpSpPr>
            <p:grpSpPr>
              <a:xfrm>
                <a:off x="9562362" y="2707414"/>
                <a:ext cx="163360" cy="326063"/>
                <a:chOff x="4736494" y="3834235"/>
                <a:chExt cx="459620" cy="1023212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430351BC-767C-1741-A67D-F0FE7276C877}"/>
                    </a:ext>
                  </a:extLst>
                </p:cNvPr>
                <p:cNvSpPr/>
                <p:nvPr/>
              </p:nvSpPr>
              <p:spPr>
                <a:xfrm>
                  <a:off x="4736495" y="3834235"/>
                  <a:ext cx="459619" cy="464456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BA6BD9FE-E7FE-0B45-9995-C4726F05F32B}"/>
                    </a:ext>
                  </a:extLst>
                </p:cNvPr>
                <p:cNvSpPr/>
                <p:nvPr/>
              </p:nvSpPr>
              <p:spPr>
                <a:xfrm>
                  <a:off x="4736494" y="439299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6F9CEFF-FFF4-394E-B746-18D63B1288AD}"/>
                  </a:ext>
                </a:extLst>
              </p:cNvPr>
              <p:cNvGrpSpPr/>
              <p:nvPr/>
            </p:nvGrpSpPr>
            <p:grpSpPr>
              <a:xfrm>
                <a:off x="9562362" y="3072389"/>
                <a:ext cx="163360" cy="333786"/>
                <a:chOff x="4736494" y="3810000"/>
                <a:chExt cx="459620" cy="1047447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B1835F47-0119-7F48-8B3E-F7223445AF04}"/>
                    </a:ext>
                  </a:extLst>
                </p:cNvPr>
                <p:cNvSpPr/>
                <p:nvPr/>
              </p:nvSpPr>
              <p:spPr>
                <a:xfrm>
                  <a:off x="4736495" y="381000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8D6AE116-5CED-174A-8940-C614DB60AD34}"/>
                    </a:ext>
                  </a:extLst>
                </p:cNvPr>
                <p:cNvSpPr/>
                <p:nvPr/>
              </p:nvSpPr>
              <p:spPr>
                <a:xfrm>
                  <a:off x="4736494" y="439299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BA3CBB5C-4A33-2B4A-B75F-60B5DBC3E452}"/>
                  </a:ext>
                </a:extLst>
              </p:cNvPr>
              <p:cNvGrpSpPr/>
              <p:nvPr/>
            </p:nvGrpSpPr>
            <p:grpSpPr>
              <a:xfrm>
                <a:off x="9562361" y="3458584"/>
                <a:ext cx="163360" cy="333786"/>
                <a:chOff x="4736495" y="3227010"/>
                <a:chExt cx="459619" cy="1047447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E04F0CD8-E33A-0646-A6FA-FA4087572402}"/>
                    </a:ext>
                  </a:extLst>
                </p:cNvPr>
                <p:cNvSpPr/>
                <p:nvPr/>
              </p:nvSpPr>
              <p:spPr>
                <a:xfrm>
                  <a:off x="4736495" y="322701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21FD83FE-B6AD-A548-BDFB-EFD83D8E9A3B}"/>
                    </a:ext>
                  </a:extLst>
                </p:cNvPr>
                <p:cNvSpPr/>
                <p:nvPr/>
              </p:nvSpPr>
              <p:spPr>
                <a:xfrm>
                  <a:off x="4736495" y="381000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F7219AA-E99E-D648-A872-EB615BB20FF8}"/>
                  </a:ext>
                </a:extLst>
              </p:cNvPr>
              <p:cNvSpPr/>
              <p:nvPr/>
            </p:nvSpPr>
            <p:spPr>
              <a:xfrm>
                <a:off x="9599961" y="2728819"/>
                <a:ext cx="89460" cy="9550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FB229AF-F29D-3741-AE82-1F71622C4E79}"/>
                  </a:ext>
                </a:extLst>
              </p:cNvPr>
              <p:cNvSpPr/>
              <p:nvPr/>
            </p:nvSpPr>
            <p:spPr>
              <a:xfrm>
                <a:off x="9599311" y="2911604"/>
                <a:ext cx="89460" cy="9550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CD91327-CB09-0A49-98BA-C8C7BEC1F78C}"/>
                  </a:ext>
                </a:extLst>
              </p:cNvPr>
              <p:cNvSpPr/>
              <p:nvPr/>
            </p:nvSpPr>
            <p:spPr>
              <a:xfrm>
                <a:off x="9599311" y="3280623"/>
                <a:ext cx="89460" cy="9550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5D185520-27A4-984D-AA02-E54807C04201}"/>
                  </a:ext>
                </a:extLst>
              </p:cNvPr>
              <p:cNvGrpSpPr/>
              <p:nvPr/>
            </p:nvGrpSpPr>
            <p:grpSpPr>
              <a:xfrm>
                <a:off x="10311565" y="2699691"/>
                <a:ext cx="163362" cy="1092679"/>
                <a:chOff x="10086154" y="5520383"/>
                <a:chExt cx="163362" cy="1092679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90689931-3313-ED47-B07E-528489540CF9}"/>
                    </a:ext>
                  </a:extLst>
                </p:cNvPr>
                <p:cNvGrpSpPr/>
                <p:nvPr/>
              </p:nvGrpSpPr>
              <p:grpSpPr>
                <a:xfrm>
                  <a:off x="10086156" y="5520383"/>
                  <a:ext cx="163360" cy="333786"/>
                  <a:chOff x="4736494" y="3810000"/>
                  <a:chExt cx="459620" cy="1047447"/>
                </a:xfrm>
                <a:solidFill>
                  <a:schemeClr val="accent5">
                    <a:lumMod val="50000"/>
                  </a:schemeClr>
                </a:solidFill>
              </p:grpSpPr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DF83AFB8-05F6-2249-B0B0-8C3CC4F1DE72}"/>
                      </a:ext>
                    </a:extLst>
                  </p:cNvPr>
                  <p:cNvSpPr/>
                  <p:nvPr/>
                </p:nvSpPr>
                <p:spPr>
                  <a:xfrm>
                    <a:off x="4736495" y="3810000"/>
                    <a:ext cx="459619" cy="464457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C1137EC2-88F1-3440-984B-8CD93532D149}"/>
                      </a:ext>
                    </a:extLst>
                  </p:cNvPr>
                  <p:cNvSpPr/>
                  <p:nvPr/>
                </p:nvSpPr>
                <p:spPr>
                  <a:xfrm>
                    <a:off x="4736494" y="4392990"/>
                    <a:ext cx="459619" cy="464457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C44BB694-4031-B445-BFC0-8C30DDC6474A}"/>
                    </a:ext>
                  </a:extLst>
                </p:cNvPr>
                <p:cNvGrpSpPr/>
                <p:nvPr/>
              </p:nvGrpSpPr>
              <p:grpSpPr>
                <a:xfrm>
                  <a:off x="10086155" y="5893081"/>
                  <a:ext cx="163360" cy="333786"/>
                  <a:chOff x="4736494" y="3810000"/>
                  <a:chExt cx="459620" cy="1047447"/>
                </a:xfrm>
                <a:solidFill>
                  <a:schemeClr val="accent5">
                    <a:lumMod val="50000"/>
                  </a:schemeClr>
                </a:solidFill>
              </p:grpSpPr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B724C4E5-18FE-2E44-8C21-5F7A540FE558}"/>
                      </a:ext>
                    </a:extLst>
                  </p:cNvPr>
                  <p:cNvSpPr/>
                  <p:nvPr/>
                </p:nvSpPr>
                <p:spPr>
                  <a:xfrm>
                    <a:off x="4736495" y="3810000"/>
                    <a:ext cx="459619" cy="464457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43B69FEE-E25B-6648-B33B-F9A5E85F4D36}"/>
                      </a:ext>
                    </a:extLst>
                  </p:cNvPr>
                  <p:cNvSpPr/>
                  <p:nvPr/>
                </p:nvSpPr>
                <p:spPr>
                  <a:xfrm>
                    <a:off x="4736494" y="4392990"/>
                    <a:ext cx="459619" cy="464457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FA00153D-AE64-A44A-AAA5-DDF6501BAA51}"/>
                    </a:ext>
                  </a:extLst>
                </p:cNvPr>
                <p:cNvGrpSpPr/>
                <p:nvPr/>
              </p:nvGrpSpPr>
              <p:grpSpPr>
                <a:xfrm>
                  <a:off x="10086154" y="6279276"/>
                  <a:ext cx="163360" cy="333786"/>
                  <a:chOff x="4736495" y="3227010"/>
                  <a:chExt cx="459619" cy="1047447"/>
                </a:xfrm>
                <a:solidFill>
                  <a:schemeClr val="accent5">
                    <a:lumMod val="50000"/>
                  </a:schemeClr>
                </a:solidFill>
              </p:grpSpPr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C4248B67-7D25-184B-ACEB-B761D589A29A}"/>
                      </a:ext>
                    </a:extLst>
                  </p:cNvPr>
                  <p:cNvSpPr/>
                  <p:nvPr/>
                </p:nvSpPr>
                <p:spPr>
                  <a:xfrm>
                    <a:off x="4736495" y="3227010"/>
                    <a:ext cx="459619" cy="464457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633456B7-F1A9-6A43-B82A-27DA66C4E7B9}"/>
                      </a:ext>
                    </a:extLst>
                  </p:cNvPr>
                  <p:cNvSpPr/>
                  <p:nvPr/>
                </p:nvSpPr>
                <p:spPr>
                  <a:xfrm>
                    <a:off x="4736495" y="3810000"/>
                    <a:ext cx="459619" cy="464457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FB957E98-AAC9-5243-B6D0-C59BF23AEA5B}"/>
                    </a:ext>
                  </a:extLst>
                </p:cNvPr>
                <p:cNvSpPr/>
                <p:nvPr/>
              </p:nvSpPr>
              <p:spPr>
                <a:xfrm>
                  <a:off x="10123104" y="5904719"/>
                  <a:ext cx="89460" cy="9550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673C9337-3146-3043-89E1-9BD9E05931F9}"/>
                    </a:ext>
                  </a:extLst>
                </p:cNvPr>
                <p:cNvSpPr/>
                <p:nvPr/>
              </p:nvSpPr>
              <p:spPr>
                <a:xfrm>
                  <a:off x="10123104" y="6488696"/>
                  <a:ext cx="89460" cy="9550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E9ECD198-6D76-1C4F-8E28-97DFEE8FFE6A}"/>
                    </a:ext>
                  </a:extLst>
                </p:cNvPr>
                <p:cNvSpPr/>
                <p:nvPr/>
              </p:nvSpPr>
              <p:spPr>
                <a:xfrm>
                  <a:off x="10123104" y="6112054"/>
                  <a:ext cx="89460" cy="9550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DBE2799-1A9C-164F-AB1D-22192A638717}"/>
                  </a:ext>
                </a:extLst>
              </p:cNvPr>
              <p:cNvSpPr/>
              <p:nvPr/>
            </p:nvSpPr>
            <p:spPr>
              <a:xfrm>
                <a:off x="9478826" y="3253698"/>
                <a:ext cx="1089905" cy="167113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33BCA66-9D00-804F-9802-666C850885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92188"/>
                      </a14:imgEffect>
                    </a14:imgLayer>
                  </a14:imgProps>
                </a:ext>
              </a:extLst>
            </a:blip>
            <a:srcRect l="17106" b="50487"/>
            <a:stretch/>
          </p:blipFill>
          <p:spPr>
            <a:xfrm>
              <a:off x="5261996" y="2964262"/>
              <a:ext cx="1086008" cy="90861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C514CBA-F673-A24B-B2D5-D9C4433C38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87" b="100000" l="1099" r="100000"/>
                      </a14:imgEffect>
                    </a14:imgLayer>
                  </a14:imgProps>
                </a:ext>
              </a:extLst>
            </a:blip>
            <a:srcRect r="13761" b="56574"/>
            <a:stretch/>
          </p:blipFill>
          <p:spPr>
            <a:xfrm>
              <a:off x="7475806" y="3003126"/>
              <a:ext cx="1105437" cy="8632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299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03C9D90-4F79-C241-A930-CBE8D52756E3}"/>
              </a:ext>
            </a:extLst>
          </p:cNvPr>
          <p:cNvGrpSpPr/>
          <p:nvPr/>
        </p:nvGrpSpPr>
        <p:grpSpPr>
          <a:xfrm>
            <a:off x="7219078" y="1770522"/>
            <a:ext cx="4581874" cy="3928969"/>
            <a:chOff x="2071914" y="226697"/>
            <a:chExt cx="7518775" cy="644737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9DE37C6-E0C6-3649-9669-1A5E52BD2567}"/>
                </a:ext>
              </a:extLst>
            </p:cNvPr>
            <p:cNvSpPr/>
            <p:nvPr/>
          </p:nvSpPr>
          <p:spPr>
            <a:xfrm>
              <a:off x="2071914" y="229634"/>
              <a:ext cx="2927131" cy="292713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31C705A-6A22-C446-80E3-2E483885D88B}"/>
                </a:ext>
              </a:extLst>
            </p:cNvPr>
            <p:cNvSpPr/>
            <p:nvPr/>
          </p:nvSpPr>
          <p:spPr>
            <a:xfrm>
              <a:off x="6663558" y="226697"/>
              <a:ext cx="2927131" cy="292713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F84F79F-CCBD-874E-B10A-FEF0AB033C24}"/>
                </a:ext>
              </a:extLst>
            </p:cNvPr>
            <p:cNvSpPr/>
            <p:nvPr/>
          </p:nvSpPr>
          <p:spPr>
            <a:xfrm>
              <a:off x="4346027" y="3746936"/>
              <a:ext cx="2927131" cy="292713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EA9E42B-D53F-904A-8429-904F6AA94001}"/>
                </a:ext>
              </a:extLst>
            </p:cNvPr>
            <p:cNvCxnSpPr>
              <a:cxnSpLocks/>
              <a:stCxn id="5" idx="5"/>
            </p:cNvCxnSpPr>
            <p:nvPr/>
          </p:nvCxnSpPr>
          <p:spPr>
            <a:xfrm>
              <a:off x="4570377" y="2728097"/>
              <a:ext cx="1198873" cy="463955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71A8C23-D8A6-E346-B2B4-529F806A7D1E}"/>
                </a:ext>
              </a:extLst>
            </p:cNvPr>
            <p:cNvCxnSpPr>
              <a:cxnSpLocks/>
              <a:endCxn id="6" idx="3"/>
            </p:cNvCxnSpPr>
            <p:nvPr/>
          </p:nvCxnSpPr>
          <p:spPr>
            <a:xfrm flipV="1">
              <a:off x="5809592" y="2725160"/>
              <a:ext cx="1282634" cy="42866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032409A-F27E-1248-A99D-B85DCE116E63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5809593" y="3153828"/>
              <a:ext cx="0" cy="593108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1269A00-32DA-7D4B-B90A-2D06B4E9A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3493" y="803838"/>
              <a:ext cx="1805233" cy="180523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5C69CB7-E670-5B45-B042-CA04212F36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202" t="19636" r="27354" b="8048"/>
            <a:stretch/>
          </p:blipFill>
          <p:spPr>
            <a:xfrm>
              <a:off x="7497508" y="803838"/>
              <a:ext cx="1259231" cy="180523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232721B-42D0-8A4F-9EF0-95740C979E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252" t="15105" r="19796"/>
            <a:stretch/>
          </p:blipFill>
          <p:spPr>
            <a:xfrm>
              <a:off x="4977335" y="4139198"/>
              <a:ext cx="1664513" cy="2142605"/>
            </a:xfrm>
            <a:prstGeom prst="rect">
              <a:avLst/>
            </a:prstGeom>
          </p:spPr>
        </p:pic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ECC6FD2-C907-6946-9734-1EF94FCE8464}"/>
              </a:ext>
            </a:extLst>
          </p:cNvPr>
          <p:cNvSpPr/>
          <p:nvPr/>
        </p:nvSpPr>
        <p:spPr>
          <a:xfrm>
            <a:off x="320177" y="1405467"/>
            <a:ext cx="5933702" cy="1132120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</a:rPr>
              <a:t>1. Topology-Hiding Computation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97A3E20-4176-FD41-9129-1671D5D0BF35}"/>
              </a:ext>
            </a:extLst>
          </p:cNvPr>
          <p:cNvSpPr/>
          <p:nvPr/>
        </p:nvSpPr>
        <p:spPr>
          <a:xfrm>
            <a:off x="320177" y="3168947"/>
            <a:ext cx="6825164" cy="1132120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</a:rPr>
              <a:t>2. Robust Property Preserving Hashing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048E347-1EF5-CA47-BFDC-2DC186FF0614}"/>
              </a:ext>
            </a:extLst>
          </p:cNvPr>
          <p:cNvSpPr/>
          <p:nvPr/>
        </p:nvSpPr>
        <p:spPr>
          <a:xfrm>
            <a:off x="320177" y="4932427"/>
            <a:ext cx="5318623" cy="1132120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</a:rPr>
              <a:t>3. Fine-Grained Cryptography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775870E-86F2-1C4E-A9EF-3033CFE850D5}"/>
              </a:ext>
            </a:extLst>
          </p:cNvPr>
          <p:cNvSpPr/>
          <p:nvPr/>
        </p:nvSpPr>
        <p:spPr>
          <a:xfrm>
            <a:off x="3216766" y="127269"/>
            <a:ext cx="5933702" cy="837931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0380063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B0BA11C-F410-584B-8E1F-0AF1634FCA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20" t="6977" r="3743" b="52713"/>
          <a:stretch/>
        </p:blipFill>
        <p:spPr>
          <a:xfrm>
            <a:off x="659218" y="1010092"/>
            <a:ext cx="4828202" cy="4922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A292C8-C8E4-7E45-99AC-17709715CDC5}"/>
              </a:ext>
            </a:extLst>
          </p:cNvPr>
          <p:cNvSpPr txBox="1"/>
          <p:nvPr/>
        </p:nvSpPr>
        <p:spPr>
          <a:xfrm>
            <a:off x="5005275" y="5741585"/>
            <a:ext cx="32640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THANK YOU!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07D477-66DD-694B-9FEF-B4846E23E0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78" t="49502" r="7273" b="14636"/>
          <a:stretch/>
        </p:blipFill>
        <p:spPr>
          <a:xfrm flipH="1">
            <a:off x="6752905" y="753260"/>
            <a:ext cx="4435366" cy="484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297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98B8AD4-DA98-4D4A-BF20-B4AB4664E6E4}"/>
              </a:ext>
            </a:extLst>
          </p:cNvPr>
          <p:cNvGrpSpPr/>
          <p:nvPr/>
        </p:nvGrpSpPr>
        <p:grpSpPr>
          <a:xfrm>
            <a:off x="4025461" y="-2877866"/>
            <a:ext cx="9520732" cy="10808834"/>
            <a:chOff x="1524000" y="-2457451"/>
            <a:chExt cx="8921642" cy="10128690"/>
          </a:xfrm>
        </p:grpSpPr>
        <p:pic>
          <p:nvPicPr>
            <p:cNvPr id="4" name="Picture 4" descr="Vinod Vaikuntanathan wins Edgerton Faculty Award | MIT News">
              <a:hlinkClick r:id="rId2"/>
              <a:extLst>
                <a:ext uri="{FF2B5EF4-FFF2-40B4-BE49-F238E27FC236}">
                  <a16:creationId xmlns:a16="http://schemas.microsoft.com/office/drawing/2014/main" id="{1C8AF26F-EF25-8040-A4E0-77C9E2DA5F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533"/>
            <a:stretch/>
          </p:blipFill>
          <p:spPr bwMode="auto">
            <a:xfrm rot="2700000">
              <a:off x="2888329" y="835365"/>
              <a:ext cx="5312874" cy="541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092F980-24EF-564B-8A1E-3C237CD2CD4E}"/>
                </a:ext>
              </a:extLst>
            </p:cNvPr>
            <p:cNvSpPr/>
            <p:nvPr/>
          </p:nvSpPr>
          <p:spPr>
            <a:xfrm>
              <a:off x="1524000" y="697625"/>
              <a:ext cx="3005958" cy="612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0EFC0A7-08F5-094F-8AF7-6D4789746E21}"/>
                </a:ext>
              </a:extLst>
            </p:cNvPr>
            <p:cNvSpPr/>
            <p:nvPr/>
          </p:nvSpPr>
          <p:spPr>
            <a:xfrm rot="5400000">
              <a:off x="4330263" y="-3760734"/>
              <a:ext cx="3520966" cy="612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2228CC3-FF0B-924D-8904-915467D65CEC}"/>
                </a:ext>
              </a:extLst>
            </p:cNvPr>
            <p:cNvSpPr/>
            <p:nvPr/>
          </p:nvSpPr>
          <p:spPr>
            <a:xfrm rot="5400000">
              <a:off x="4530888" y="3290668"/>
              <a:ext cx="2257864" cy="612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9043ECE-459C-814A-B881-2FECF5C4CF93}"/>
                </a:ext>
              </a:extLst>
            </p:cNvPr>
            <p:cNvSpPr/>
            <p:nvPr/>
          </p:nvSpPr>
          <p:spPr>
            <a:xfrm>
              <a:off x="7439684" y="708136"/>
              <a:ext cx="3005958" cy="69631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2" descr="MIT School of Engineering | » Virginia Vassilevska Williams">
            <a:hlinkClick r:id="rId4"/>
            <a:extLst>
              <a:ext uri="{FF2B5EF4-FFF2-40B4-BE49-F238E27FC236}">
                <a16:creationId xmlns:a16="http://schemas.microsoft.com/office/drawing/2014/main" id="{1B63A9C2-850F-1248-AED8-165E58181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30" y="1178358"/>
            <a:ext cx="4191000" cy="419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B21827-B890-D648-BB5C-B4CFB0A33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7670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98B8AD4-DA98-4D4A-BF20-B4AB4664E6E4}"/>
              </a:ext>
            </a:extLst>
          </p:cNvPr>
          <p:cNvGrpSpPr/>
          <p:nvPr/>
        </p:nvGrpSpPr>
        <p:grpSpPr>
          <a:xfrm>
            <a:off x="7034535" y="-347728"/>
            <a:ext cx="5853797" cy="6645782"/>
            <a:chOff x="1524000" y="-2457451"/>
            <a:chExt cx="8921642" cy="10128690"/>
          </a:xfrm>
        </p:grpSpPr>
        <p:pic>
          <p:nvPicPr>
            <p:cNvPr id="4" name="Picture 4" descr="Vinod Vaikuntanathan wins Edgerton Faculty Award | MIT News">
              <a:hlinkClick r:id="rId2"/>
              <a:extLst>
                <a:ext uri="{FF2B5EF4-FFF2-40B4-BE49-F238E27FC236}">
                  <a16:creationId xmlns:a16="http://schemas.microsoft.com/office/drawing/2014/main" id="{1C8AF26F-EF25-8040-A4E0-77C9E2DA5F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533"/>
            <a:stretch/>
          </p:blipFill>
          <p:spPr bwMode="auto">
            <a:xfrm rot="2700000">
              <a:off x="2888329" y="835365"/>
              <a:ext cx="5312874" cy="541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092F980-24EF-564B-8A1E-3C237CD2CD4E}"/>
                </a:ext>
              </a:extLst>
            </p:cNvPr>
            <p:cNvSpPr/>
            <p:nvPr/>
          </p:nvSpPr>
          <p:spPr>
            <a:xfrm>
              <a:off x="1524000" y="697625"/>
              <a:ext cx="3005958" cy="612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0EFC0A7-08F5-094F-8AF7-6D4789746E21}"/>
                </a:ext>
              </a:extLst>
            </p:cNvPr>
            <p:cNvSpPr/>
            <p:nvPr/>
          </p:nvSpPr>
          <p:spPr>
            <a:xfrm rot="5400000">
              <a:off x="4330263" y="-3760734"/>
              <a:ext cx="3520966" cy="612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2228CC3-FF0B-924D-8904-915467D65CEC}"/>
                </a:ext>
              </a:extLst>
            </p:cNvPr>
            <p:cNvSpPr/>
            <p:nvPr/>
          </p:nvSpPr>
          <p:spPr>
            <a:xfrm rot="5400000">
              <a:off x="4530888" y="3290668"/>
              <a:ext cx="2257864" cy="612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9043ECE-459C-814A-B881-2FECF5C4CF93}"/>
                </a:ext>
              </a:extLst>
            </p:cNvPr>
            <p:cNvSpPr/>
            <p:nvPr/>
          </p:nvSpPr>
          <p:spPr>
            <a:xfrm>
              <a:off x="7439684" y="708136"/>
              <a:ext cx="3005958" cy="69631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2" descr="MIT School of Engineering | » Virginia Vassilevska Williams">
            <a:hlinkClick r:id="rId4"/>
            <a:extLst>
              <a:ext uri="{FF2B5EF4-FFF2-40B4-BE49-F238E27FC236}">
                <a16:creationId xmlns:a16="http://schemas.microsoft.com/office/drawing/2014/main" id="{1B63A9C2-850F-1248-AED8-165E58181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634" y="2154416"/>
            <a:ext cx="2120436" cy="212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-CORE DAY">
            <a:extLst>
              <a:ext uri="{FF2B5EF4-FFF2-40B4-BE49-F238E27FC236}">
                <a16:creationId xmlns:a16="http://schemas.microsoft.com/office/drawing/2014/main" id="{CCAADAE1-63AE-CE4C-A379-B423848C4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461" y="2082322"/>
            <a:ext cx="2033075" cy="219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6720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D99E364-1DA7-1D45-A90F-39ADB3C82ED8}"/>
              </a:ext>
            </a:extLst>
          </p:cNvPr>
          <p:cNvGrpSpPr/>
          <p:nvPr/>
        </p:nvGrpSpPr>
        <p:grpSpPr>
          <a:xfrm>
            <a:off x="5025172" y="-1521295"/>
            <a:ext cx="4621806" cy="5247110"/>
            <a:chOff x="1524000" y="-2457451"/>
            <a:chExt cx="8921642" cy="10128690"/>
          </a:xfrm>
        </p:grpSpPr>
        <p:pic>
          <p:nvPicPr>
            <p:cNvPr id="5" name="Picture 4" descr="Vinod Vaikuntanathan wins Edgerton Faculty Award | MIT News">
              <a:hlinkClick r:id="rId2"/>
              <a:extLst>
                <a:ext uri="{FF2B5EF4-FFF2-40B4-BE49-F238E27FC236}">
                  <a16:creationId xmlns:a16="http://schemas.microsoft.com/office/drawing/2014/main" id="{ACB79D8A-DB03-644B-884E-6B3A5964F0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533"/>
            <a:stretch/>
          </p:blipFill>
          <p:spPr bwMode="auto">
            <a:xfrm rot="2700000">
              <a:off x="2888329" y="835365"/>
              <a:ext cx="5312874" cy="541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8C8FFA-50C9-2A4F-AAA8-2A2F24BF6FD7}"/>
                </a:ext>
              </a:extLst>
            </p:cNvPr>
            <p:cNvSpPr/>
            <p:nvPr/>
          </p:nvSpPr>
          <p:spPr>
            <a:xfrm>
              <a:off x="1524000" y="697625"/>
              <a:ext cx="3005958" cy="612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16C8CE-AF03-8249-AEA3-D518C2ACAD00}"/>
                </a:ext>
              </a:extLst>
            </p:cNvPr>
            <p:cNvSpPr/>
            <p:nvPr/>
          </p:nvSpPr>
          <p:spPr>
            <a:xfrm rot="5400000">
              <a:off x="4330263" y="-3760734"/>
              <a:ext cx="3520966" cy="612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AD0B8F-BA19-7B41-8FA1-DB4F7046D4F5}"/>
                </a:ext>
              </a:extLst>
            </p:cNvPr>
            <p:cNvSpPr/>
            <p:nvPr/>
          </p:nvSpPr>
          <p:spPr>
            <a:xfrm rot="5400000">
              <a:off x="4530888" y="3290668"/>
              <a:ext cx="2257864" cy="612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A7CF7FC-04E3-F242-8398-87DAA6DB60C4}"/>
                </a:ext>
              </a:extLst>
            </p:cNvPr>
            <p:cNvSpPr/>
            <p:nvPr/>
          </p:nvSpPr>
          <p:spPr>
            <a:xfrm>
              <a:off x="7439684" y="708136"/>
              <a:ext cx="3005958" cy="69631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2" descr="MIT School of Engineering | » Virginia Vassilevska Williams">
            <a:hlinkClick r:id="rId4"/>
            <a:extLst>
              <a:ext uri="{FF2B5EF4-FFF2-40B4-BE49-F238E27FC236}">
                <a16:creationId xmlns:a16="http://schemas.microsoft.com/office/drawing/2014/main" id="{0DD0C40D-18F4-6849-A06C-D9A60017B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40" y="113174"/>
            <a:ext cx="2130597" cy="213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-CORE DAY">
            <a:extLst>
              <a:ext uri="{FF2B5EF4-FFF2-40B4-BE49-F238E27FC236}">
                <a16:creationId xmlns:a16="http://schemas.microsoft.com/office/drawing/2014/main" id="{0871DF89-4A5A-0245-9170-A85D8CC81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620" y="488956"/>
            <a:ext cx="1663466" cy="1793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Elette Boyle">
            <a:extLst>
              <a:ext uri="{FF2B5EF4-FFF2-40B4-BE49-F238E27FC236}">
                <a16:creationId xmlns:a16="http://schemas.microsoft.com/office/drawing/2014/main" id="{1F1F9BE3-B2D7-0441-971A-62C2BB1A1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513" y="113174"/>
            <a:ext cx="1718365" cy="244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aculty">
            <a:extLst>
              <a:ext uri="{FF2B5EF4-FFF2-40B4-BE49-F238E27FC236}">
                <a16:creationId xmlns:a16="http://schemas.microsoft.com/office/drawing/2014/main" id="{B677C317-1284-A14B-9698-49DED563C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120" y="2776000"/>
            <a:ext cx="1384622" cy="164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ryptography and Information Security / Chen-Da Liu Zhang">
            <a:extLst>
              <a:ext uri="{FF2B5EF4-FFF2-40B4-BE49-F238E27FC236}">
                <a16:creationId xmlns:a16="http://schemas.microsoft.com/office/drawing/2014/main" id="{6959EE29-3DA0-D142-BC1C-7AD906514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244" y="2648362"/>
            <a:ext cx="1551618" cy="179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ryptography and Information Security / Marta Mularczyk">
            <a:extLst>
              <a:ext uri="{FF2B5EF4-FFF2-40B4-BE49-F238E27FC236}">
                <a16:creationId xmlns:a16="http://schemas.microsoft.com/office/drawing/2014/main" id="{26301195-ACE5-2347-A06D-682A3016E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895" y="4688589"/>
            <a:ext cx="1551618" cy="199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Andrea Lincoln | MIT CSAIL">
            <a:extLst>
              <a:ext uri="{FF2B5EF4-FFF2-40B4-BE49-F238E27FC236}">
                <a16:creationId xmlns:a16="http://schemas.microsoft.com/office/drawing/2014/main" id="{566D8A82-3E25-054E-BE4C-A860B6F5A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40" y="2541803"/>
            <a:ext cx="1918157" cy="1918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Daniel Tschudi (@tschudid) | Twitter">
            <a:extLst>
              <a:ext uri="{FF2B5EF4-FFF2-40B4-BE49-F238E27FC236}">
                <a16:creationId xmlns:a16="http://schemas.microsoft.com/office/drawing/2014/main" id="{A3C54B76-1EDB-2D44-843F-403BAE3A8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61" y="4719144"/>
            <a:ext cx="1961055" cy="196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Cryptography and Information Security /">
            <a:extLst>
              <a:ext uri="{FF2B5EF4-FFF2-40B4-BE49-F238E27FC236}">
                <a16:creationId xmlns:a16="http://schemas.microsoft.com/office/drawing/2014/main" id="{EABABB49-06E4-3D42-81E1-98A1D9B64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770" y="4601340"/>
            <a:ext cx="1659504" cy="221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Cyrus Rashtchian (@CyrusRashtchian) | Twitter">
            <a:extLst>
              <a:ext uri="{FF2B5EF4-FFF2-40B4-BE49-F238E27FC236}">
                <a16:creationId xmlns:a16="http://schemas.microsoft.com/office/drawing/2014/main" id="{CC76A7C8-5ED3-9A4F-914C-CC2679935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506" y="2695715"/>
            <a:ext cx="1978065" cy="197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1690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839A92-F4D4-3D43-B44A-E425D6849C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87" b="26784"/>
          <a:stretch/>
        </p:blipFill>
        <p:spPr>
          <a:xfrm>
            <a:off x="1185384" y="1042750"/>
            <a:ext cx="9430066" cy="486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610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65CA04-3B99-D84E-83FE-5C966FAB6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786" y="318656"/>
            <a:ext cx="3626707" cy="2720030"/>
          </a:xfrm>
          <a:prstGeom prst="rect">
            <a:avLst/>
          </a:prstGeom>
        </p:spPr>
      </p:pic>
      <p:pic>
        <p:nvPicPr>
          <p:cNvPr id="4098" name="Picture 2" descr="https://scontent-lga3-1.xx.fbcdn.net/v/t1.15752-9/s2048x2048/80040706_2841571992533471_2110696269562249216_n.jpg?_nc_cat=103&amp;_nc_sid=b96e70&amp;_nc_ohc=cUoMD6VA5gYAX9gBzUw&amp;_nc_ht=scontent-lga3-1.xx&amp;_nc_tp=7&amp;oh=421861c492d5d75de7e49f42da35acc6&amp;oe=5EBFF801">
            <a:extLst>
              <a:ext uri="{FF2B5EF4-FFF2-40B4-BE49-F238E27FC236}">
                <a16:creationId xmlns:a16="http://schemas.microsoft.com/office/drawing/2014/main" id="{7202E0AD-171C-6849-A82E-D58AF431F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024" y="134006"/>
            <a:ext cx="48768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C3137B-B541-0746-856B-7549B5E92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1642" y="3953170"/>
            <a:ext cx="2992582" cy="22444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C2EE16-961A-7F43-8B60-F88D462BE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5149" y="1815428"/>
            <a:ext cx="2497520" cy="18731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0778DE-9A93-E04D-9298-B144D49F73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9578"/>
          <a:stretch/>
        </p:blipFill>
        <p:spPr>
          <a:xfrm rot="10800000">
            <a:off x="3148572" y="3908222"/>
            <a:ext cx="5226269" cy="2760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EAAE0A-08FD-5546-897A-81E0838B7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361" y="3231368"/>
            <a:ext cx="2826326" cy="211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90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06E5B12-21B2-6946-88C7-9783BB29BE4D}"/>
              </a:ext>
            </a:extLst>
          </p:cNvPr>
          <p:cNvSpPr txBox="1"/>
          <p:nvPr/>
        </p:nvSpPr>
        <p:spPr>
          <a:xfrm>
            <a:off x="188947" y="300472"/>
            <a:ext cx="261642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3">
                    <a:lumMod val="50000"/>
                  </a:schemeClr>
                </a:solidFill>
              </a:rPr>
              <a:t>Functionality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B03EDF-2A17-9C40-9A9D-B15EE09C3996}"/>
              </a:ext>
            </a:extLst>
          </p:cNvPr>
          <p:cNvSpPr txBox="1"/>
          <p:nvPr/>
        </p:nvSpPr>
        <p:spPr>
          <a:xfrm>
            <a:off x="9195966" y="448488"/>
            <a:ext cx="169148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Security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1544EEA-F82A-A945-90E9-8F88D6EE66EA}"/>
              </a:ext>
            </a:extLst>
          </p:cNvPr>
          <p:cNvGrpSpPr/>
          <p:nvPr/>
        </p:nvGrpSpPr>
        <p:grpSpPr>
          <a:xfrm>
            <a:off x="2357913" y="425950"/>
            <a:ext cx="6986014" cy="5990526"/>
            <a:chOff x="2071914" y="226697"/>
            <a:chExt cx="7518775" cy="644737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C6CDF80-AA60-E145-A05E-7925FFB8DAC5}"/>
                </a:ext>
              </a:extLst>
            </p:cNvPr>
            <p:cNvSpPr/>
            <p:nvPr/>
          </p:nvSpPr>
          <p:spPr>
            <a:xfrm>
              <a:off x="2071914" y="229634"/>
              <a:ext cx="2927131" cy="292713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6EACDB9-F605-B04A-B255-23D38D563934}"/>
                </a:ext>
              </a:extLst>
            </p:cNvPr>
            <p:cNvSpPr/>
            <p:nvPr/>
          </p:nvSpPr>
          <p:spPr>
            <a:xfrm>
              <a:off x="6663558" y="226697"/>
              <a:ext cx="2927131" cy="292713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29C79B4-6CD3-D84C-A5F3-A00DA9A529AA}"/>
                </a:ext>
              </a:extLst>
            </p:cNvPr>
            <p:cNvSpPr/>
            <p:nvPr/>
          </p:nvSpPr>
          <p:spPr>
            <a:xfrm>
              <a:off x="4346027" y="3746936"/>
              <a:ext cx="2927131" cy="292713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656D062-EEF0-5145-9479-0ED94A736138}"/>
                </a:ext>
              </a:extLst>
            </p:cNvPr>
            <p:cNvCxnSpPr>
              <a:cxnSpLocks/>
              <a:stCxn id="4" idx="5"/>
            </p:cNvCxnSpPr>
            <p:nvPr/>
          </p:nvCxnSpPr>
          <p:spPr>
            <a:xfrm>
              <a:off x="4570377" y="2728097"/>
              <a:ext cx="1198873" cy="463955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DC1E14B-2828-3042-89A7-1B163E5F20F0}"/>
                </a:ext>
              </a:extLst>
            </p:cNvPr>
            <p:cNvCxnSpPr>
              <a:cxnSpLocks/>
              <a:endCxn id="5" idx="3"/>
            </p:cNvCxnSpPr>
            <p:nvPr/>
          </p:nvCxnSpPr>
          <p:spPr>
            <a:xfrm flipV="1">
              <a:off x="5809592" y="2725160"/>
              <a:ext cx="1282634" cy="42866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588626F-783F-8F42-B044-7C985AB405F9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5809593" y="3153828"/>
              <a:ext cx="0" cy="593108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37A1431-A165-2649-BB81-6814C69CF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3493" y="803838"/>
              <a:ext cx="1805233" cy="1805233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FB721DB-CA8F-3048-A319-E1EE32CDC7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202" t="19636" r="27354" b="8048"/>
            <a:stretch/>
          </p:blipFill>
          <p:spPr>
            <a:xfrm>
              <a:off x="7497508" y="803838"/>
              <a:ext cx="1259231" cy="1805233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C75FD3A-7A5C-F040-B558-9033446FFF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252" t="15105" r="19796"/>
            <a:stretch/>
          </p:blipFill>
          <p:spPr>
            <a:xfrm>
              <a:off x="4977335" y="4139198"/>
              <a:ext cx="1664513" cy="2142605"/>
            </a:xfrm>
            <a:prstGeom prst="rect">
              <a:avLst/>
            </a:prstGeom>
          </p:spPr>
        </p:pic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46674FF-A51B-274D-8F02-D22E81037BBB}"/>
              </a:ext>
            </a:extLst>
          </p:cNvPr>
          <p:cNvSpPr/>
          <p:nvPr/>
        </p:nvSpPr>
        <p:spPr>
          <a:xfrm>
            <a:off x="4400150" y="247357"/>
            <a:ext cx="2898499" cy="780982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Encryption</a:t>
            </a:r>
          </a:p>
        </p:txBody>
      </p:sp>
    </p:spTree>
    <p:extLst>
      <p:ext uri="{BB962C8B-B14F-4D97-AF65-F5344CB8AC3E}">
        <p14:creationId xmlns:p14="http://schemas.microsoft.com/office/powerpoint/2010/main" val="17158748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2BB06715-55F7-4449-B5E1-7F84B8424A01}"/>
              </a:ext>
            </a:extLst>
          </p:cNvPr>
          <p:cNvGrpSpPr/>
          <p:nvPr/>
        </p:nvGrpSpPr>
        <p:grpSpPr>
          <a:xfrm>
            <a:off x="6673585" y="2284669"/>
            <a:ext cx="2100423" cy="2384598"/>
            <a:chOff x="1524000" y="-2457451"/>
            <a:chExt cx="8921642" cy="10128690"/>
          </a:xfrm>
        </p:grpSpPr>
        <p:pic>
          <p:nvPicPr>
            <p:cNvPr id="15" name="Picture 14" descr="Vinod Vaikuntanathan wins Edgerton Faculty Award | MIT News">
              <a:hlinkClick r:id="rId2"/>
              <a:extLst>
                <a:ext uri="{FF2B5EF4-FFF2-40B4-BE49-F238E27FC236}">
                  <a16:creationId xmlns:a16="http://schemas.microsoft.com/office/drawing/2014/main" id="{CDA033B8-5C7B-6347-BDA2-6BEF377F6F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533"/>
            <a:stretch/>
          </p:blipFill>
          <p:spPr bwMode="auto">
            <a:xfrm rot="2700000">
              <a:off x="2888329" y="835365"/>
              <a:ext cx="5312874" cy="541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A759F20-E42E-7743-A04C-5B531F39D129}"/>
                </a:ext>
              </a:extLst>
            </p:cNvPr>
            <p:cNvSpPr/>
            <p:nvPr/>
          </p:nvSpPr>
          <p:spPr>
            <a:xfrm>
              <a:off x="1524000" y="697625"/>
              <a:ext cx="3005958" cy="612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B768578-E323-FA4B-8780-B88AA735CB56}"/>
                </a:ext>
              </a:extLst>
            </p:cNvPr>
            <p:cNvSpPr/>
            <p:nvPr/>
          </p:nvSpPr>
          <p:spPr>
            <a:xfrm rot="5400000">
              <a:off x="4330263" y="-3760734"/>
              <a:ext cx="3520966" cy="612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A8785F4-972F-8146-BB90-B58B64378578}"/>
                </a:ext>
              </a:extLst>
            </p:cNvPr>
            <p:cNvSpPr/>
            <p:nvPr/>
          </p:nvSpPr>
          <p:spPr>
            <a:xfrm rot="5400000">
              <a:off x="4530888" y="3290668"/>
              <a:ext cx="2257864" cy="612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F193818-849D-9940-BC91-2C8EA17CE7E1}"/>
                </a:ext>
              </a:extLst>
            </p:cNvPr>
            <p:cNvSpPr/>
            <p:nvPr/>
          </p:nvSpPr>
          <p:spPr>
            <a:xfrm>
              <a:off x="7439684" y="708136"/>
              <a:ext cx="3005958" cy="69631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A46062B-3B58-2B40-B002-D2AD2A6AA507}"/>
              </a:ext>
            </a:extLst>
          </p:cNvPr>
          <p:cNvSpPr txBox="1"/>
          <p:nvPr/>
        </p:nvSpPr>
        <p:spPr>
          <a:xfrm>
            <a:off x="8282913" y="4251201"/>
            <a:ext cx="32640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THANK YOU!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8D1F508-89D8-674B-BEC9-4BD330391108}"/>
              </a:ext>
            </a:extLst>
          </p:cNvPr>
          <p:cNvSpPr/>
          <p:nvPr/>
        </p:nvSpPr>
        <p:spPr>
          <a:xfrm>
            <a:off x="320177" y="852129"/>
            <a:ext cx="5933702" cy="1132120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</a:rPr>
              <a:t>1. Topology-Hiding Computation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99533D-3CA0-3A42-A229-DFA9CED00CD5}"/>
              </a:ext>
            </a:extLst>
          </p:cNvPr>
          <p:cNvSpPr/>
          <p:nvPr/>
        </p:nvSpPr>
        <p:spPr>
          <a:xfrm>
            <a:off x="320177" y="2758406"/>
            <a:ext cx="6825164" cy="1132120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</a:rPr>
              <a:t>2. Robust Property Preserving Hashing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7435914-1A3A-834C-BFAD-D3ADAE86F6C9}"/>
              </a:ext>
            </a:extLst>
          </p:cNvPr>
          <p:cNvSpPr/>
          <p:nvPr/>
        </p:nvSpPr>
        <p:spPr>
          <a:xfrm>
            <a:off x="320177" y="4932427"/>
            <a:ext cx="5318623" cy="1132120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</a:rPr>
              <a:t>3. Fine-Grained Cryptography</a:t>
            </a:r>
          </a:p>
        </p:txBody>
      </p:sp>
      <p:pic>
        <p:nvPicPr>
          <p:cNvPr id="8" name="Picture 2" descr="I-CORE DAY">
            <a:extLst>
              <a:ext uri="{FF2B5EF4-FFF2-40B4-BE49-F238E27FC236}">
                <a16:creationId xmlns:a16="http://schemas.microsoft.com/office/drawing/2014/main" id="{780340E8-7515-EE45-B42C-D8D6D1EE1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041" y="1419143"/>
            <a:ext cx="871852" cy="94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Faculty">
            <a:extLst>
              <a:ext uri="{FF2B5EF4-FFF2-40B4-BE49-F238E27FC236}">
                <a16:creationId xmlns:a16="http://schemas.microsoft.com/office/drawing/2014/main" id="{712BDF6A-B1B9-B442-8827-C10AF7C50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964" y="466793"/>
            <a:ext cx="777429" cy="92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Cryptography and Information Security / Chen-Da Liu Zhang">
            <a:extLst>
              <a:ext uri="{FF2B5EF4-FFF2-40B4-BE49-F238E27FC236}">
                <a16:creationId xmlns:a16="http://schemas.microsoft.com/office/drawing/2014/main" id="{0CB85004-6AC2-1A4D-9FEB-96FF966B8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797" y="1704302"/>
            <a:ext cx="871192" cy="100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Cryptography and Information Security / Marta Mularczyk">
            <a:extLst>
              <a:ext uri="{FF2B5EF4-FFF2-40B4-BE49-F238E27FC236}">
                <a16:creationId xmlns:a16="http://schemas.microsoft.com/office/drawing/2014/main" id="{E091828C-8869-E64D-AB6D-ACD16250E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771" y="529084"/>
            <a:ext cx="871192" cy="111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Daniel Tschudi (@tschudid) | Twitter">
            <a:extLst>
              <a:ext uri="{FF2B5EF4-FFF2-40B4-BE49-F238E27FC236}">
                <a16:creationId xmlns:a16="http://schemas.microsoft.com/office/drawing/2014/main" id="{CC0B8996-2E23-4F4A-9467-FB1613E76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354" y="184670"/>
            <a:ext cx="1101080" cy="110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Cryptography and Information Security /">
            <a:extLst>
              <a:ext uri="{FF2B5EF4-FFF2-40B4-BE49-F238E27FC236}">
                <a16:creationId xmlns:a16="http://schemas.microsoft.com/office/drawing/2014/main" id="{6E4DDB83-E58F-514E-BE25-EFD8F794A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894" y="1792488"/>
            <a:ext cx="789209" cy="1051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Elette Boyle">
            <a:extLst>
              <a:ext uri="{FF2B5EF4-FFF2-40B4-BE49-F238E27FC236}">
                <a16:creationId xmlns:a16="http://schemas.microsoft.com/office/drawing/2014/main" id="{CE782ECC-3F7A-3D48-91DF-C4C97CB7A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8584" y="2903458"/>
            <a:ext cx="983679" cy="140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MIT School of Engineering | » Virginia Vassilevska Williams">
            <a:hlinkClick r:id="rId11"/>
            <a:extLst>
              <a:ext uri="{FF2B5EF4-FFF2-40B4-BE49-F238E27FC236}">
                <a16:creationId xmlns:a16="http://schemas.microsoft.com/office/drawing/2014/main" id="{FEFA42F2-C6CA-2440-B67E-52D1C20F6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143" y="4549126"/>
            <a:ext cx="1110541" cy="111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Andrea Lincoln | MIT CSAIL">
            <a:extLst>
              <a:ext uri="{FF2B5EF4-FFF2-40B4-BE49-F238E27FC236}">
                <a16:creationId xmlns:a16="http://schemas.microsoft.com/office/drawing/2014/main" id="{75DFBC4A-EFBD-F14E-B893-20DB3C376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123" y="5191132"/>
            <a:ext cx="984191" cy="98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CE66B6B-EE3C-354A-9DEE-ABFA1413852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30159" y="4932427"/>
            <a:ext cx="1660270" cy="1860756"/>
          </a:xfrm>
          <a:prstGeom prst="rect">
            <a:avLst/>
          </a:prstGeom>
        </p:spPr>
      </p:pic>
      <p:pic>
        <p:nvPicPr>
          <p:cNvPr id="25" name="Picture 16" descr="Cyrus Rashtchian (@CyrusRashtchian) | Twitter">
            <a:extLst>
              <a:ext uri="{FF2B5EF4-FFF2-40B4-BE49-F238E27FC236}">
                <a16:creationId xmlns:a16="http://schemas.microsoft.com/office/drawing/2014/main" id="{BE56A451-2D03-AC47-A59F-2594255F9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648" y="2903458"/>
            <a:ext cx="1091315" cy="109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9404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77860-7B75-AF42-9D8C-B4E8513B8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E98A1-9307-2949-9523-ADD39F4A7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5326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D41A9-377D-6C4F-A224-3D5EF7686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2617" y="2863627"/>
            <a:ext cx="2587580" cy="1325563"/>
          </a:xfrm>
        </p:spPr>
        <p:txBody>
          <a:bodyPr>
            <a:noAutofit/>
          </a:bodyPr>
          <a:lstStyle/>
          <a:p>
            <a:r>
              <a:rPr lang="en-US" sz="9000" dirty="0"/>
              <a:t>PKCR</a:t>
            </a:r>
          </a:p>
        </p:txBody>
      </p:sp>
    </p:spTree>
    <p:extLst>
      <p:ext uri="{BB962C8B-B14F-4D97-AF65-F5344CB8AC3E}">
        <p14:creationId xmlns:p14="http://schemas.microsoft.com/office/powerpoint/2010/main" val="37962444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F8EB15A-53C7-D44F-AD2B-63B790112E2B}"/>
              </a:ext>
            </a:extLst>
          </p:cNvPr>
          <p:cNvSpPr/>
          <p:nvPr/>
        </p:nvSpPr>
        <p:spPr>
          <a:xfrm>
            <a:off x="1447222" y="319941"/>
            <a:ext cx="10007374" cy="1053463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1. Topology-Hiding Computation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21E5FB0-5950-C146-AD00-9ACF7E9A460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43387" y="1867547"/>
          <a:ext cx="8673123" cy="3967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7596">
                  <a:extLst>
                    <a:ext uri="{9D8B030D-6E8A-4147-A177-3AD203B41FA5}">
                      <a16:colId xmlns:a16="http://schemas.microsoft.com/office/drawing/2014/main" val="4233159534"/>
                    </a:ext>
                  </a:extLst>
                </a:gridCol>
                <a:gridCol w="2346175">
                  <a:extLst>
                    <a:ext uri="{9D8B030D-6E8A-4147-A177-3AD203B41FA5}">
                      <a16:colId xmlns:a16="http://schemas.microsoft.com/office/drawing/2014/main" val="2657353737"/>
                    </a:ext>
                  </a:extLst>
                </a:gridCol>
                <a:gridCol w="2231756">
                  <a:extLst>
                    <a:ext uri="{9D8B030D-6E8A-4147-A177-3AD203B41FA5}">
                      <a16:colId xmlns:a16="http://schemas.microsoft.com/office/drawing/2014/main" val="1945027229"/>
                    </a:ext>
                  </a:extLst>
                </a:gridCol>
                <a:gridCol w="2047596">
                  <a:extLst>
                    <a:ext uri="{9D8B030D-6E8A-4147-A177-3AD203B41FA5}">
                      <a16:colId xmlns:a16="http://schemas.microsoft.com/office/drawing/2014/main" val="671761067"/>
                    </a:ext>
                  </a:extLst>
                </a:gridCol>
              </a:tblGrid>
              <a:tr h="507125">
                <a:tc>
                  <a:txBody>
                    <a:bodyPr/>
                    <a:lstStyle/>
                    <a:p>
                      <a:r>
                        <a:rPr lang="en-US" sz="2400" dirty="0"/>
                        <a:t>Adversary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Graph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Hardness </a:t>
                      </a:r>
                      <a:r>
                        <a:rPr lang="en-US" sz="2400" dirty="0" err="1"/>
                        <a:t>Asm</a:t>
                      </a:r>
                      <a:r>
                        <a:rPr lang="en-US" sz="24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186142"/>
                  </a:ext>
                </a:extLst>
              </a:tr>
              <a:tr h="533821">
                <a:tc rowSpan="4">
                  <a:txBody>
                    <a:bodyPr/>
                    <a:lstStyle/>
                    <a:p>
                      <a:br>
                        <a:rPr lang="en-US" sz="2400" dirty="0"/>
                      </a:br>
                      <a:endParaRPr lang="en-US" sz="2400" dirty="0"/>
                    </a:p>
                    <a:p>
                      <a:r>
                        <a:rPr lang="en-US" sz="2400" dirty="0"/>
                        <a:t>Semi-Honest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Log diam.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Trapdoor Perm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[MOR15]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971506"/>
                  </a:ext>
                </a:extLst>
              </a:tr>
              <a:tr h="5338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Log diam.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DDH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[HMTZ16]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22150"/>
                  </a:ext>
                </a:extLst>
              </a:tr>
              <a:tr h="5338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Cycles, trees…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DDH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[AM17]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737161"/>
                  </a:ext>
                </a:extLst>
              </a:tr>
              <a:tr h="5446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Arbitrary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DDH, QR</a:t>
                      </a:r>
                      <a:endParaRPr lang="en-US" sz="2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[ALM17]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954033"/>
                  </a:ext>
                </a:extLst>
              </a:tr>
              <a:tr h="533821">
                <a:tc>
                  <a:txBody>
                    <a:bodyPr/>
                    <a:lstStyle/>
                    <a:p>
                      <a:r>
                        <a:rPr lang="en-US" sz="2400" dirty="0"/>
                        <a:t>Fail-stop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Arbitrary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DDH, QR</a:t>
                      </a:r>
                      <a:r>
                        <a:rPr lang="en-US" sz="2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, LWE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[LLMMMT18]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345111"/>
                  </a:ext>
                </a:extLst>
              </a:tr>
              <a:tr h="780530">
                <a:tc>
                  <a:txBody>
                    <a:bodyPr/>
                    <a:lstStyle/>
                    <a:p>
                      <a:r>
                        <a:rPr lang="en-US" sz="2400" dirty="0"/>
                        <a:t>Delaying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Cycles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DDH, QR</a:t>
                      </a:r>
                      <a:r>
                        <a:rPr lang="en-US" sz="2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, LWE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[LLMMMT20]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458505"/>
                  </a:ext>
                </a:extLst>
              </a:tr>
            </a:tbl>
          </a:graphicData>
        </a:graphic>
      </p:graphicFrame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BFD3E89-9A86-064F-811B-A3AA4B08B4A7}"/>
              </a:ext>
            </a:extLst>
          </p:cNvPr>
          <p:cNvSpPr/>
          <p:nvPr/>
        </p:nvSpPr>
        <p:spPr>
          <a:xfrm>
            <a:off x="4215539" y="1224366"/>
            <a:ext cx="3928821" cy="46417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Standard Model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B9236B4-EA21-2648-B60C-768C364DDA34}"/>
              </a:ext>
            </a:extLst>
          </p:cNvPr>
          <p:cNvSpPr/>
          <p:nvPr/>
        </p:nvSpPr>
        <p:spPr>
          <a:xfrm>
            <a:off x="1843387" y="3440624"/>
            <a:ext cx="8617969" cy="2340243"/>
          </a:xfrm>
          <a:prstGeom prst="round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336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F8EB15A-53C7-D44F-AD2B-63B790112E2B}"/>
              </a:ext>
            </a:extLst>
          </p:cNvPr>
          <p:cNvSpPr/>
          <p:nvPr/>
        </p:nvSpPr>
        <p:spPr>
          <a:xfrm>
            <a:off x="1447222" y="319941"/>
            <a:ext cx="10007374" cy="1053463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1. Topology-Hiding Computation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21E5FB0-5950-C146-AD00-9ACF7E9A460A}"/>
              </a:ext>
            </a:extLst>
          </p:cNvPr>
          <p:cNvGraphicFramePr>
            <a:graphicFrameLocks noGrp="1"/>
          </p:cNvGraphicFramePr>
          <p:nvPr/>
        </p:nvGraphicFramePr>
        <p:xfrm>
          <a:off x="1843387" y="1867547"/>
          <a:ext cx="8673123" cy="3967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7596">
                  <a:extLst>
                    <a:ext uri="{9D8B030D-6E8A-4147-A177-3AD203B41FA5}">
                      <a16:colId xmlns:a16="http://schemas.microsoft.com/office/drawing/2014/main" val="4233159534"/>
                    </a:ext>
                  </a:extLst>
                </a:gridCol>
                <a:gridCol w="2346175">
                  <a:extLst>
                    <a:ext uri="{9D8B030D-6E8A-4147-A177-3AD203B41FA5}">
                      <a16:colId xmlns:a16="http://schemas.microsoft.com/office/drawing/2014/main" val="2657353737"/>
                    </a:ext>
                  </a:extLst>
                </a:gridCol>
                <a:gridCol w="2231756">
                  <a:extLst>
                    <a:ext uri="{9D8B030D-6E8A-4147-A177-3AD203B41FA5}">
                      <a16:colId xmlns:a16="http://schemas.microsoft.com/office/drawing/2014/main" val="1945027229"/>
                    </a:ext>
                  </a:extLst>
                </a:gridCol>
                <a:gridCol w="2047596">
                  <a:extLst>
                    <a:ext uri="{9D8B030D-6E8A-4147-A177-3AD203B41FA5}">
                      <a16:colId xmlns:a16="http://schemas.microsoft.com/office/drawing/2014/main" val="671761067"/>
                    </a:ext>
                  </a:extLst>
                </a:gridCol>
              </a:tblGrid>
              <a:tr h="507125">
                <a:tc>
                  <a:txBody>
                    <a:bodyPr/>
                    <a:lstStyle/>
                    <a:p>
                      <a:r>
                        <a:rPr lang="en-US" sz="2400" dirty="0"/>
                        <a:t>Adversary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Graph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Hardness </a:t>
                      </a:r>
                      <a:r>
                        <a:rPr lang="en-US" sz="2400" dirty="0" err="1"/>
                        <a:t>Asm</a:t>
                      </a:r>
                      <a:r>
                        <a:rPr lang="en-US" sz="24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186142"/>
                  </a:ext>
                </a:extLst>
              </a:tr>
              <a:tr h="533821">
                <a:tc rowSpan="4">
                  <a:txBody>
                    <a:bodyPr/>
                    <a:lstStyle/>
                    <a:p>
                      <a:br>
                        <a:rPr lang="en-US" sz="2400" dirty="0"/>
                      </a:br>
                      <a:endParaRPr lang="en-US" sz="2400" dirty="0"/>
                    </a:p>
                    <a:p>
                      <a:r>
                        <a:rPr lang="en-US" sz="2400" dirty="0"/>
                        <a:t>Semi-Honest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Log diam.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Trapdoor Perm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[MOR15]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971506"/>
                  </a:ext>
                </a:extLst>
              </a:tr>
              <a:tr h="5338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Log diam.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DDH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[HMTZ16]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22150"/>
                  </a:ext>
                </a:extLst>
              </a:tr>
              <a:tr h="5338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Cycles, trees…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DDH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[AM17]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737161"/>
                  </a:ext>
                </a:extLst>
              </a:tr>
              <a:tr h="5446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Arbitrary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DDH, QR</a:t>
                      </a:r>
                      <a:endParaRPr lang="en-US" sz="2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[ALM17]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954033"/>
                  </a:ext>
                </a:extLst>
              </a:tr>
              <a:tr h="533821">
                <a:tc>
                  <a:txBody>
                    <a:bodyPr/>
                    <a:lstStyle/>
                    <a:p>
                      <a:r>
                        <a:rPr lang="en-US" sz="2400" dirty="0"/>
                        <a:t>Fail-stop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Arbitrary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DDH, QR</a:t>
                      </a:r>
                      <a:r>
                        <a:rPr lang="en-US" sz="2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, LWE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[LLMMMT18]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345111"/>
                  </a:ext>
                </a:extLst>
              </a:tr>
              <a:tr h="780530">
                <a:tc>
                  <a:txBody>
                    <a:bodyPr/>
                    <a:lstStyle/>
                    <a:p>
                      <a:r>
                        <a:rPr lang="en-US" sz="2400" dirty="0"/>
                        <a:t>Delaying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Cycles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DDH, QR</a:t>
                      </a:r>
                      <a:r>
                        <a:rPr lang="en-US" sz="2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, LWE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[LLMMMT20]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458505"/>
                  </a:ext>
                </a:extLst>
              </a:tr>
            </a:tbl>
          </a:graphicData>
        </a:graphic>
      </p:graphicFrame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BFD3E89-9A86-064F-811B-A3AA4B08B4A7}"/>
              </a:ext>
            </a:extLst>
          </p:cNvPr>
          <p:cNvSpPr/>
          <p:nvPr/>
        </p:nvSpPr>
        <p:spPr>
          <a:xfrm>
            <a:off x="4215539" y="1224366"/>
            <a:ext cx="3928821" cy="46417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Standard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C46A26-B736-364D-A9A6-15F68C9BC8C2}"/>
              </a:ext>
            </a:extLst>
          </p:cNvPr>
          <p:cNvSpPr/>
          <p:nvPr/>
        </p:nvSpPr>
        <p:spPr>
          <a:xfrm>
            <a:off x="6239933" y="3467745"/>
            <a:ext cx="2222141" cy="2285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PKCR</a:t>
            </a:r>
          </a:p>
          <a:p>
            <a:pPr algn="ctr"/>
            <a:r>
              <a:rPr lang="en-US" sz="3200" b="1" dirty="0">
                <a:solidFill>
                  <a:schemeClr val="tx1"/>
                </a:solidFill>
              </a:rPr>
              <a:t>Encryption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B9236B4-EA21-2648-B60C-768C364DDA34}"/>
              </a:ext>
            </a:extLst>
          </p:cNvPr>
          <p:cNvSpPr/>
          <p:nvPr/>
        </p:nvSpPr>
        <p:spPr>
          <a:xfrm>
            <a:off x="1843387" y="3440624"/>
            <a:ext cx="8617969" cy="2340243"/>
          </a:xfrm>
          <a:prstGeom prst="round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3376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ight Arrow 19"/>
          <p:cNvSpPr/>
          <p:nvPr/>
        </p:nvSpPr>
        <p:spPr>
          <a:xfrm>
            <a:off x="3258238" y="2336127"/>
            <a:ext cx="834806" cy="651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273" y="2463293"/>
            <a:ext cx="1998938" cy="219218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4330961" y="2258716"/>
            <a:ext cx="1039904" cy="715775"/>
            <a:chOff x="8613116" y="2971698"/>
            <a:chExt cx="537763" cy="594667"/>
          </a:xfrm>
        </p:grpSpPr>
        <p:sp>
          <p:nvSpPr>
            <p:cNvPr id="14" name="Rounded Rectangle 13"/>
            <p:cNvSpPr/>
            <p:nvPr/>
          </p:nvSpPr>
          <p:spPr>
            <a:xfrm>
              <a:off x="8613116" y="2971698"/>
              <a:ext cx="537763" cy="594667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C000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8673472" y="3059853"/>
              <a:ext cx="419683" cy="419683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[m]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23900" y="1530992"/>
            <a:ext cx="2039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Add Layer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8261" y="3907160"/>
            <a:ext cx="2512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Delete Layer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511917" y="2401752"/>
            <a:ext cx="811566" cy="50515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[m]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481944" y="2445241"/>
            <a:ext cx="617477" cy="461665"/>
          </a:xfrm>
          <a:prstGeom prst="rect">
            <a:avLst/>
          </a:prstGeom>
          <a:noFill/>
          <a:effectLst>
            <a:outerShdw dir="2700000" algn="tl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>
                <a:ln>
                  <a:solidFill>
                    <a:schemeClr val="accent3">
                      <a:alpha val="61000"/>
                    </a:schemeClr>
                  </a:solidFill>
                </a:ln>
                <a:solidFill>
                  <a:srgbClr val="FFC000"/>
                </a:solidFill>
              </a:rPr>
              <a:t> sk</a:t>
            </a:r>
            <a:r>
              <a:rPr lang="en-US" sz="2400" baseline="-25000" dirty="0">
                <a:ln>
                  <a:solidFill>
                    <a:schemeClr val="accent3">
                      <a:alpha val="61000"/>
                    </a:schemeClr>
                  </a:solidFill>
                </a:ln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386627" y="2469102"/>
            <a:ext cx="443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,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4446458" y="4917964"/>
            <a:ext cx="811566" cy="50515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[m]</a:t>
            </a:r>
          </a:p>
        </p:txBody>
      </p:sp>
      <p:sp>
        <p:nvSpPr>
          <p:cNvPr id="43" name="Right Arrow 42"/>
          <p:cNvSpPr/>
          <p:nvPr/>
        </p:nvSpPr>
        <p:spPr>
          <a:xfrm>
            <a:off x="3462533" y="4850052"/>
            <a:ext cx="834806" cy="651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1456214" y="4854547"/>
            <a:ext cx="1039904" cy="715775"/>
            <a:chOff x="8613116" y="2971698"/>
            <a:chExt cx="537763" cy="594667"/>
          </a:xfrm>
        </p:grpSpPr>
        <p:sp>
          <p:nvSpPr>
            <p:cNvPr id="45" name="Rounded Rectangle 44"/>
            <p:cNvSpPr/>
            <p:nvPr/>
          </p:nvSpPr>
          <p:spPr>
            <a:xfrm>
              <a:off x="8613116" y="2971698"/>
              <a:ext cx="537763" cy="594667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8673472" y="3059853"/>
              <a:ext cx="419683" cy="419683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[m]</a:t>
              </a: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2695937" y="4926953"/>
            <a:ext cx="617477" cy="461665"/>
          </a:xfrm>
          <a:prstGeom prst="rect">
            <a:avLst/>
          </a:prstGeom>
          <a:noFill/>
          <a:effectLst>
            <a:outerShdw dir="2700000" algn="tl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>
                <a:ln>
                  <a:solidFill>
                    <a:schemeClr val="accent3">
                      <a:alpha val="61000"/>
                    </a:schemeClr>
                  </a:solidFill>
                </a:ln>
                <a:solidFill>
                  <a:srgbClr val="FFC000"/>
                </a:solidFill>
              </a:rPr>
              <a:t> sk</a:t>
            </a:r>
            <a:r>
              <a:rPr lang="en-US" sz="2400" baseline="-25000" dirty="0">
                <a:ln>
                  <a:solidFill>
                    <a:schemeClr val="accent3">
                      <a:alpha val="61000"/>
                    </a:schemeClr>
                  </a:solidFill>
                </a:ln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600620" y="4950814"/>
            <a:ext cx="443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,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311448" y="3159536"/>
            <a:ext cx="1249406" cy="480182"/>
            <a:chOff x="4311448" y="3010964"/>
            <a:chExt cx="1249406" cy="480182"/>
          </a:xfrm>
        </p:grpSpPr>
        <p:sp>
          <p:nvSpPr>
            <p:cNvPr id="30" name="TextBox 29"/>
            <p:cNvSpPr txBox="1"/>
            <p:nvPr/>
          </p:nvSpPr>
          <p:spPr>
            <a:xfrm>
              <a:off x="4311448" y="3029481"/>
              <a:ext cx="5902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/>
                  </a:solidFill>
                </a:rPr>
                <a:t>pk</a:t>
              </a:r>
              <a:r>
                <a:rPr lang="en-US" sz="2400" baseline="-25000" dirty="0">
                  <a:solidFill>
                    <a:schemeClr val="accent5"/>
                  </a:solidFill>
                </a:rPr>
                <a:t>1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901699" y="3029480"/>
              <a:ext cx="659155" cy="461665"/>
            </a:xfrm>
            <a:prstGeom prst="rect">
              <a:avLst/>
            </a:prstGeom>
            <a:noFill/>
            <a:effectLst>
              <a:glow rad="63500">
                <a:schemeClr val="tx1">
                  <a:alpha val="67000"/>
                </a:schemeClr>
              </a:glow>
              <a:outerShdw dir="5400000" algn="ctr" rotWithShape="0">
                <a:srgbClr val="000000">
                  <a:alpha val="83000"/>
                </a:srgbClr>
              </a:outerShdw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n>
                    <a:solidFill>
                      <a:schemeClr val="accent3">
                        <a:alpha val="61000"/>
                      </a:schemeClr>
                    </a:solidFill>
                  </a:ln>
                  <a:solidFill>
                    <a:srgbClr val="FFC000"/>
                  </a:solidFill>
                </a:rPr>
                <a:t> pk</a:t>
              </a:r>
              <a:r>
                <a:rPr lang="en-US" sz="2400" baseline="-25000" dirty="0">
                  <a:ln>
                    <a:solidFill>
                      <a:schemeClr val="accent3">
                        <a:alpha val="61000"/>
                      </a:schemeClr>
                    </a:solidFill>
                  </a:ln>
                  <a:solidFill>
                    <a:srgbClr val="FFC000"/>
                  </a:solidFill>
                </a:rPr>
                <a:t>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24328" y="3010964"/>
              <a:ext cx="4430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*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25779" r="31868"/>
          <a:stretch/>
        </p:blipFill>
        <p:spPr>
          <a:xfrm>
            <a:off x="9555642" y="2336127"/>
            <a:ext cx="1700168" cy="2266129"/>
          </a:xfrm>
          <a:prstGeom prst="rect">
            <a:avLst/>
          </a:prstGeom>
        </p:spPr>
      </p:pic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1C511AA4-ECFA-344D-91EC-CF8A2613CDA2}"/>
              </a:ext>
            </a:extLst>
          </p:cNvPr>
          <p:cNvSpPr/>
          <p:nvPr/>
        </p:nvSpPr>
        <p:spPr>
          <a:xfrm>
            <a:off x="628261" y="145506"/>
            <a:ext cx="10513872" cy="1053463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PKCR Encryption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90978" y="451416"/>
            <a:ext cx="602633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(Privately Key-Commutative </a:t>
            </a:r>
            <a:r>
              <a:rPr lang="en-US" sz="2600" dirty="0" err="1"/>
              <a:t>Randomizable</a:t>
            </a:r>
            <a:r>
              <a:rPr lang="en-US" sz="2600" dirty="0"/>
              <a:t>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6FB19A0-9B06-074A-9CE1-40012245265C}"/>
              </a:ext>
            </a:extLst>
          </p:cNvPr>
          <p:cNvSpPr txBox="1"/>
          <p:nvPr/>
        </p:nvSpPr>
        <p:spPr>
          <a:xfrm>
            <a:off x="4650758" y="5570322"/>
            <a:ext cx="59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pk</a:t>
            </a:r>
            <a:r>
              <a:rPr lang="en-US" sz="2400" baseline="-25000" dirty="0">
                <a:solidFill>
                  <a:schemeClr val="accent5"/>
                </a:solidFill>
              </a:rPr>
              <a:t>1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57BB5B5-03F9-884B-A7DE-579F97CDF15C}"/>
              </a:ext>
            </a:extLst>
          </p:cNvPr>
          <p:cNvGrpSpPr/>
          <p:nvPr/>
        </p:nvGrpSpPr>
        <p:grpSpPr>
          <a:xfrm>
            <a:off x="1292997" y="5619124"/>
            <a:ext cx="1249406" cy="480182"/>
            <a:chOff x="4311448" y="3010964"/>
            <a:chExt cx="1249406" cy="48018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C95863-4FEA-3843-A8F0-FF3497FC2C28}"/>
                </a:ext>
              </a:extLst>
            </p:cNvPr>
            <p:cNvSpPr txBox="1"/>
            <p:nvPr/>
          </p:nvSpPr>
          <p:spPr>
            <a:xfrm>
              <a:off x="4311448" y="3029481"/>
              <a:ext cx="5902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/>
                  </a:solidFill>
                </a:rPr>
                <a:t>pk</a:t>
              </a:r>
              <a:r>
                <a:rPr lang="en-US" sz="2400" baseline="-25000" dirty="0">
                  <a:solidFill>
                    <a:schemeClr val="accent5"/>
                  </a:solidFill>
                </a:rPr>
                <a:t>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8CB5409-EED3-CC47-B823-4EABA261F528}"/>
                </a:ext>
              </a:extLst>
            </p:cNvPr>
            <p:cNvSpPr txBox="1"/>
            <p:nvPr/>
          </p:nvSpPr>
          <p:spPr>
            <a:xfrm>
              <a:off x="4901699" y="3029480"/>
              <a:ext cx="659155" cy="461665"/>
            </a:xfrm>
            <a:prstGeom prst="rect">
              <a:avLst/>
            </a:prstGeom>
            <a:noFill/>
            <a:effectLst>
              <a:glow rad="63500">
                <a:schemeClr val="tx1">
                  <a:alpha val="67000"/>
                </a:schemeClr>
              </a:glow>
              <a:outerShdw dir="5400000" algn="ctr" rotWithShape="0">
                <a:srgbClr val="000000">
                  <a:alpha val="83000"/>
                </a:srgbClr>
              </a:outerShdw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n>
                    <a:solidFill>
                      <a:schemeClr val="accent3">
                        <a:alpha val="61000"/>
                      </a:schemeClr>
                    </a:solidFill>
                  </a:ln>
                  <a:solidFill>
                    <a:srgbClr val="FFC000"/>
                  </a:solidFill>
                </a:rPr>
                <a:t> pk</a:t>
              </a:r>
              <a:r>
                <a:rPr lang="en-US" sz="2400" baseline="-25000" dirty="0">
                  <a:ln>
                    <a:solidFill>
                      <a:schemeClr val="accent3">
                        <a:alpha val="61000"/>
                      </a:schemeClr>
                    </a:solidFill>
                  </a:ln>
                  <a:solidFill>
                    <a:srgbClr val="FFC000"/>
                  </a:solidFill>
                </a:rPr>
                <a:t>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1CF8D94-ED78-4A40-B21E-BADB3A47B818}"/>
                </a:ext>
              </a:extLst>
            </p:cNvPr>
            <p:cNvSpPr txBox="1"/>
            <p:nvPr/>
          </p:nvSpPr>
          <p:spPr>
            <a:xfrm>
              <a:off x="4724328" y="3010964"/>
              <a:ext cx="4430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*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97703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169"/>
    </mc:Choice>
    <mc:Fallback xmlns="">
      <p:transition spd="slow" advTm="1021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8" grpId="0"/>
      <p:bldP spid="19" grpId="0"/>
      <p:bldP spid="12" grpId="0" animBg="1"/>
      <p:bldP spid="16" grpId="0"/>
      <p:bldP spid="35" grpId="0"/>
      <p:bldP spid="54" grpId="0" animBg="1"/>
      <p:bldP spid="43" grpId="0" animBg="1"/>
      <p:bldP spid="58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F8EB15A-53C7-D44F-AD2B-63B790112E2B}"/>
              </a:ext>
            </a:extLst>
          </p:cNvPr>
          <p:cNvSpPr/>
          <p:nvPr/>
        </p:nvSpPr>
        <p:spPr>
          <a:xfrm>
            <a:off x="1447222" y="319941"/>
            <a:ext cx="10007374" cy="1053463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1. Topology-Hiding Computation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F72B77-2CF8-4440-8A27-4D0943987F5B}"/>
              </a:ext>
            </a:extLst>
          </p:cNvPr>
          <p:cNvSpPr/>
          <p:nvPr/>
        </p:nvSpPr>
        <p:spPr>
          <a:xfrm>
            <a:off x="4156018" y="1270147"/>
            <a:ext cx="4395315" cy="65873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Quantum-Secure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539BBB4-0C11-EC4B-BFBB-DD5403B52F8F}"/>
              </a:ext>
            </a:extLst>
          </p:cNvPr>
          <p:cNvSpPr/>
          <p:nvPr/>
        </p:nvSpPr>
        <p:spPr>
          <a:xfrm>
            <a:off x="7776339" y="3343417"/>
            <a:ext cx="1533045" cy="105346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PKCR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9CCD80-32E6-724A-9E12-1CAD15FBCFB1}"/>
              </a:ext>
            </a:extLst>
          </p:cNvPr>
          <p:cNvSpPr/>
          <p:nvPr/>
        </p:nvSpPr>
        <p:spPr>
          <a:xfrm>
            <a:off x="2234660" y="3557821"/>
            <a:ext cx="2438400" cy="65206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QR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108D3C-DC01-344E-AA16-649E6F5E0E17}"/>
              </a:ext>
            </a:extLst>
          </p:cNvPr>
          <p:cNvSpPr/>
          <p:nvPr/>
        </p:nvSpPr>
        <p:spPr>
          <a:xfrm>
            <a:off x="2234660" y="2530359"/>
            <a:ext cx="2438400" cy="65206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DDH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2DBBD4-E8B0-F844-B15C-244AB4F9C5A2}"/>
              </a:ext>
            </a:extLst>
          </p:cNvPr>
          <p:cNvSpPr/>
          <p:nvPr/>
        </p:nvSpPr>
        <p:spPr>
          <a:xfrm>
            <a:off x="2234660" y="4546015"/>
            <a:ext cx="2438400" cy="65206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LWE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6F2E77E3-9158-7F4F-8533-AF20E1059581}"/>
              </a:ext>
            </a:extLst>
          </p:cNvPr>
          <p:cNvSpPr/>
          <p:nvPr/>
        </p:nvSpPr>
        <p:spPr>
          <a:xfrm>
            <a:off x="5090166" y="3365479"/>
            <a:ext cx="2269067" cy="10093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764CDF4-9126-1349-99A4-10C966087C59}"/>
              </a:ext>
            </a:extLst>
          </p:cNvPr>
          <p:cNvSpPr txBox="1">
            <a:spLocks/>
          </p:cNvSpPr>
          <p:nvPr/>
        </p:nvSpPr>
        <p:spPr>
          <a:xfrm>
            <a:off x="3161471" y="3116614"/>
            <a:ext cx="622588" cy="753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or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4B9AD59-5B13-FE40-9377-ACDD8B5DBAC7}"/>
              </a:ext>
            </a:extLst>
          </p:cNvPr>
          <p:cNvSpPr txBox="1">
            <a:spLocks/>
          </p:cNvSpPr>
          <p:nvPr/>
        </p:nvSpPr>
        <p:spPr>
          <a:xfrm>
            <a:off x="3142566" y="4118512"/>
            <a:ext cx="622588" cy="753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9615333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38200" y="94941"/>
            <a:ext cx="10430933" cy="903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Regev’s</a:t>
            </a:r>
            <a:r>
              <a:rPr lang="en-US" dirty="0"/>
              <a:t> PKE Scheme [Regev’05]</a:t>
            </a:r>
            <a:endParaRPr lang="en-US" dirty="0">
              <a:solidFill>
                <a:srgbClr val="C04544"/>
              </a:solidFill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FDACE4C-E36C-934D-B34A-0B0F332F382B}"/>
              </a:ext>
            </a:extLst>
          </p:cNvPr>
          <p:cNvSpPr txBox="1">
            <a:spLocks/>
          </p:cNvSpPr>
          <p:nvPr/>
        </p:nvSpPr>
        <p:spPr>
          <a:xfrm>
            <a:off x="87103" y="1406071"/>
            <a:ext cx="1711262" cy="669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/>
              <a:t>Keygen: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DBF28028-CF45-5342-AF90-F88D6DAD22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9482" y="3685388"/>
                <a:ext cx="3913463" cy="6696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3200" b="1" dirty="0"/>
                  <a:t>Encryption(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1" dirty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3200" b="1" dirty="0"/>
                  <a:t>):</a:t>
                </a:r>
                <a:endParaRPr lang="en-US" sz="3200" dirty="0"/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DBF28028-CF45-5342-AF90-F88D6DAD2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82" y="3685388"/>
                <a:ext cx="3913463" cy="669611"/>
              </a:xfrm>
              <a:prstGeom prst="rect">
                <a:avLst/>
              </a:prstGeom>
              <a:blipFill>
                <a:blip r:embed="rId3"/>
                <a:stretch>
                  <a:fillRect l="-3560" t="-18519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0F734AB-5D1D-8943-928D-655E96A8FAAB}"/>
                  </a:ext>
                </a:extLst>
              </p:cNvPr>
              <p:cNvSpPr/>
              <p:nvPr/>
            </p:nvSpPr>
            <p:spPr>
              <a:xfrm>
                <a:off x="1719509" y="1206028"/>
                <a:ext cx="324606" cy="7156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0F734AB-5D1D-8943-928D-655E96A8FA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509" y="1206028"/>
                <a:ext cx="324606" cy="715604"/>
              </a:xfrm>
              <a:prstGeom prst="rect">
                <a:avLst/>
              </a:prstGeom>
              <a:blipFill>
                <a:blip r:embed="rId4"/>
                <a:stretch>
                  <a:fillRect l="-37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F847CA4-D2FC-A64B-91C7-53888F945241}"/>
                  </a:ext>
                </a:extLst>
              </p:cNvPr>
              <p:cNvSpPr/>
              <p:nvPr/>
            </p:nvSpPr>
            <p:spPr>
              <a:xfrm>
                <a:off x="5662807" y="1152569"/>
                <a:ext cx="778156" cy="1176617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F847CA4-D2FC-A64B-91C7-53888F9452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807" y="1152569"/>
                <a:ext cx="778156" cy="11766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EC56CF39-7C3A-004E-8ED7-220B6632B3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2544" y="1388771"/>
                <a:ext cx="1041262" cy="5328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EC56CF39-7C3A-004E-8ED7-220B6632B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2544" y="1388771"/>
                <a:ext cx="1041262" cy="532861"/>
              </a:xfrm>
              <a:prstGeom prst="rect">
                <a:avLst/>
              </a:prstGeom>
              <a:blipFill>
                <a:blip r:embed="rId6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1742330D-C1BB-9645-97A1-B063DB8E06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86080" y="1388771"/>
                <a:ext cx="2353120" cy="5328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1742330D-C1BB-9645-97A1-B063DB8E0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080" y="1388771"/>
                <a:ext cx="2353120" cy="532861"/>
              </a:xfrm>
              <a:prstGeom prst="rect">
                <a:avLst/>
              </a:prstGeom>
              <a:blipFill>
                <a:blip r:embed="rId7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392506A-1BA1-714E-B21D-6BC61D6F6B35}"/>
                  </a:ext>
                </a:extLst>
              </p:cNvPr>
              <p:cNvSpPr/>
              <p:nvPr/>
            </p:nvSpPr>
            <p:spPr>
              <a:xfrm>
                <a:off x="9081842" y="1152569"/>
                <a:ext cx="316469" cy="1176617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392506A-1BA1-714E-B21D-6BC61D6F6B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842" y="1152569"/>
                <a:ext cx="316469" cy="1176617"/>
              </a:xfrm>
              <a:prstGeom prst="rect">
                <a:avLst/>
              </a:prstGeom>
              <a:blipFill>
                <a:blip r:embed="rId8"/>
                <a:stretch>
                  <a:fillRect l="-23077" r="-38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0C710F38-1444-0746-A789-084BC454EE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81842" y="1498361"/>
                <a:ext cx="2353120" cy="5328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32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32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0C710F38-1444-0746-A789-084BC454E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842" y="1498361"/>
                <a:ext cx="2353120" cy="5328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C7622B4-DDFC-9240-83A0-F0706CBA890B}"/>
                  </a:ext>
                </a:extLst>
              </p:cNvPr>
              <p:cNvSpPr/>
              <p:nvPr/>
            </p:nvSpPr>
            <p:spPr>
              <a:xfrm>
                <a:off x="3551623" y="1020573"/>
                <a:ext cx="300710" cy="117661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C7622B4-DDFC-9240-83A0-F0706CBA89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623" y="1020573"/>
                <a:ext cx="300710" cy="1176617"/>
              </a:xfrm>
              <a:prstGeom prst="rect">
                <a:avLst/>
              </a:prstGeom>
              <a:blipFill>
                <a:blip r:embed="rId10"/>
                <a:stretch>
                  <a:fillRect l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ontent Placeholder 2">
                <a:extLst>
                  <a:ext uri="{FF2B5EF4-FFF2-40B4-BE49-F238E27FC236}">
                    <a16:creationId xmlns:a16="http://schemas.microsoft.com/office/drawing/2014/main" id="{8AD565D2-614A-2340-9247-958624EFDA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56159" y="1388771"/>
                <a:ext cx="1380040" cy="5328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3200" dirty="0"/>
                  <a:t> error</a:t>
                </a:r>
              </a:p>
            </p:txBody>
          </p:sp>
        </mc:Choice>
        <mc:Fallback xmlns="">
          <p:sp>
            <p:nvSpPr>
              <p:cNvPr id="44" name="Content Placeholder 2">
                <a:extLst>
                  <a:ext uri="{FF2B5EF4-FFF2-40B4-BE49-F238E27FC236}">
                    <a16:creationId xmlns:a16="http://schemas.microsoft.com/office/drawing/2014/main" id="{8AD565D2-614A-2340-9247-958624EFD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159" y="1388771"/>
                <a:ext cx="1380040" cy="532861"/>
              </a:xfrm>
              <a:prstGeom prst="rect">
                <a:avLst/>
              </a:prstGeom>
              <a:blipFill>
                <a:blip r:embed="rId11"/>
                <a:stretch>
                  <a:fillRect t="-18605" r="-9174" b="-3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6742C0E-2F29-6E44-BEBA-578279C777B2}"/>
              </a:ext>
            </a:extLst>
          </p:cNvPr>
          <p:cNvSpPr/>
          <p:nvPr/>
        </p:nvSpPr>
        <p:spPr>
          <a:xfrm>
            <a:off x="8895399" y="998079"/>
            <a:ext cx="2765651" cy="1786398"/>
          </a:xfrm>
          <a:prstGeom prst="roundRect">
            <a:avLst/>
          </a:prstGeom>
          <a:noFill/>
          <a:ln w="762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36A8C13-6BC8-AE4B-8D73-23BF36921DED}"/>
              </a:ext>
            </a:extLst>
          </p:cNvPr>
          <p:cNvSpPr/>
          <p:nvPr/>
        </p:nvSpPr>
        <p:spPr>
          <a:xfrm>
            <a:off x="1608667" y="968196"/>
            <a:ext cx="1499318" cy="1504554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8EB0D02D-C363-C940-BED8-A91811D268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05615" y="2040314"/>
                <a:ext cx="549258" cy="4561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𝑠𝑘</m:t>
                      </m:r>
                    </m:oMath>
                  </m:oMathPara>
                </a14:m>
                <a:endParaRPr lang="en-US" sz="32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Content Placeholder 2">
                <a:extLst>
                  <a:ext uri="{FF2B5EF4-FFF2-40B4-BE49-F238E27FC236}">
                    <a16:creationId xmlns:a16="http://schemas.microsoft.com/office/drawing/2014/main" id="{8EB0D02D-C363-C940-BED8-A91811D26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615" y="2040314"/>
                <a:ext cx="549258" cy="456153"/>
              </a:xfrm>
              <a:prstGeom prst="rect">
                <a:avLst/>
              </a:prstGeom>
              <a:blipFill>
                <a:blip r:embed="rId12"/>
                <a:stretch>
                  <a:fillRect l="-9091" r="-15909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EECBDD37-DCED-814F-B2A1-6AFF529DA5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95222" y="2195568"/>
                <a:ext cx="549258" cy="4561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𝑝𝑘</m:t>
                      </m:r>
                    </m:oMath>
                  </m:oMathPara>
                </a14:m>
                <a:endParaRPr lang="en-US" sz="32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Content Placeholder 2">
                <a:extLst>
                  <a:ext uri="{FF2B5EF4-FFF2-40B4-BE49-F238E27FC236}">
                    <a16:creationId xmlns:a16="http://schemas.microsoft.com/office/drawing/2014/main" id="{EECBDD37-DCED-814F-B2A1-6AFF529DA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5222" y="2195568"/>
                <a:ext cx="549258" cy="456153"/>
              </a:xfrm>
              <a:prstGeom prst="rect">
                <a:avLst/>
              </a:prstGeom>
              <a:blipFill>
                <a:blip r:embed="rId13"/>
                <a:stretch>
                  <a:fillRect l="-15909" r="-31818" b="-40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BED41D22-D2C3-B64E-8BE6-FB6450F110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68321" y="3848778"/>
                <a:ext cx="1763874" cy="5328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9" name="Content Placeholder 2">
                <a:extLst>
                  <a:ext uri="{FF2B5EF4-FFF2-40B4-BE49-F238E27FC236}">
                    <a16:creationId xmlns:a16="http://schemas.microsoft.com/office/drawing/2014/main" id="{BED41D22-D2C3-B64E-8BE6-FB6450F11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321" y="3848778"/>
                <a:ext cx="1763874" cy="532861"/>
              </a:xfrm>
              <a:prstGeom prst="rect">
                <a:avLst/>
              </a:prstGeom>
              <a:blipFill>
                <a:blip r:embed="rId14"/>
                <a:stretch>
                  <a:fillRect l="-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1B08F8-9249-D147-8657-710B4402FAFF}"/>
                  </a:ext>
                </a:extLst>
              </p:cNvPr>
              <p:cNvSpPr/>
              <p:nvPr/>
            </p:nvSpPr>
            <p:spPr>
              <a:xfrm>
                <a:off x="6542892" y="3471929"/>
                <a:ext cx="987040" cy="384745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1B08F8-9249-D147-8657-710B4402FA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892" y="3471929"/>
                <a:ext cx="987040" cy="384745"/>
              </a:xfrm>
              <a:prstGeom prst="rect">
                <a:avLst/>
              </a:prstGeom>
              <a:blipFill>
                <a:blip r:embed="rId15"/>
                <a:stretch>
                  <a:fillRect b="-312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688A29A8-6342-5C4A-B076-C2202FE0FA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54282" y="3379515"/>
                <a:ext cx="1345577" cy="5328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1" name="Content Placeholder 2">
                <a:extLst>
                  <a:ext uri="{FF2B5EF4-FFF2-40B4-BE49-F238E27FC236}">
                    <a16:creationId xmlns:a16="http://schemas.microsoft.com/office/drawing/2014/main" id="{688A29A8-6342-5C4A-B076-C2202FE0F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282" y="3379515"/>
                <a:ext cx="1345577" cy="532861"/>
              </a:xfrm>
              <a:prstGeom prst="rect">
                <a:avLst/>
              </a:prstGeom>
              <a:blipFill>
                <a:blip r:embed="rId16"/>
                <a:stretch>
                  <a:fillRect l="-935" t="-2326" r="-2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4D34990-40A1-A942-9CB6-C1309AF04A98}"/>
                  </a:ext>
                </a:extLst>
              </p:cNvPr>
              <p:cNvSpPr/>
              <p:nvPr/>
            </p:nvSpPr>
            <p:spPr>
              <a:xfrm>
                <a:off x="3930578" y="3464033"/>
                <a:ext cx="300710" cy="117661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4D34990-40A1-A942-9CB6-C1309AF04A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578" y="3464033"/>
                <a:ext cx="300710" cy="1176617"/>
              </a:xfrm>
              <a:prstGeom prst="rect">
                <a:avLst/>
              </a:prstGeom>
              <a:blipFill>
                <a:blip r:embed="rId17"/>
                <a:stretch>
                  <a:fillRect l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2032C1D-FDA4-D24E-9761-330A22D40A1E}"/>
              </a:ext>
            </a:extLst>
          </p:cNvPr>
          <p:cNvSpPr/>
          <p:nvPr/>
        </p:nvSpPr>
        <p:spPr>
          <a:xfrm>
            <a:off x="6440963" y="3152346"/>
            <a:ext cx="5378504" cy="1488304"/>
          </a:xfrm>
          <a:prstGeom prst="roundRect">
            <a:avLst/>
          </a:prstGeom>
          <a:noFill/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CB9CFE1-761B-B448-9637-DC8CB6B78623}"/>
                  </a:ext>
                </a:extLst>
              </p:cNvPr>
              <p:cNvSpPr/>
              <p:nvPr/>
            </p:nvSpPr>
            <p:spPr>
              <a:xfrm>
                <a:off x="9089188" y="3441191"/>
                <a:ext cx="381622" cy="389555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CB9CFE1-761B-B448-9637-DC8CB6B786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188" y="3441191"/>
                <a:ext cx="381622" cy="389555"/>
              </a:xfrm>
              <a:prstGeom prst="rect">
                <a:avLst/>
              </a:prstGeom>
              <a:blipFill>
                <a:blip r:embed="rId18"/>
                <a:stretch>
                  <a:fillRect l="-41935" t="-3125" b="-312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ontent Placeholder 2">
                <a:extLst>
                  <a:ext uri="{FF2B5EF4-FFF2-40B4-BE49-F238E27FC236}">
                    <a16:creationId xmlns:a16="http://schemas.microsoft.com/office/drawing/2014/main" id="{178ECB0C-5D30-9747-A0E3-A84E404A85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74632" y="3292895"/>
                <a:ext cx="2412776" cy="686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⌊"/>
                          <m:endChr m:val=""/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⌉"/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num>
                                <m:den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8" name="Content Placeholder 2">
                <a:extLst>
                  <a:ext uri="{FF2B5EF4-FFF2-40B4-BE49-F238E27FC236}">
                    <a16:creationId xmlns:a16="http://schemas.microsoft.com/office/drawing/2014/main" id="{178ECB0C-5D30-9747-A0E3-A84E404A8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4632" y="3292895"/>
                <a:ext cx="2412776" cy="686146"/>
              </a:xfrm>
              <a:prstGeom prst="rect">
                <a:avLst/>
              </a:prstGeom>
              <a:blipFill>
                <a:blip r:embed="rId19"/>
                <a:stretch>
                  <a:fillRect t="-172727" r="-31414" b="-25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284580A4-C61B-4D49-8D16-85BF134F62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04809" y="4096571"/>
                <a:ext cx="549258" cy="4561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𝑐𝑡</m:t>
                      </m:r>
                    </m:oMath>
                  </m:oMathPara>
                </a14:m>
                <a:endParaRPr lang="en-US" sz="32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284580A4-C61B-4D49-8D16-85BF134F6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809" y="4096571"/>
                <a:ext cx="549258" cy="456153"/>
              </a:xfrm>
              <a:prstGeom prst="rect">
                <a:avLst/>
              </a:prstGeom>
              <a:blipFill>
                <a:blip r:embed="rId20"/>
                <a:stretch>
                  <a:fillRect l="-2222" r="-222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A9410DC1-CF3C-A543-8E8C-06FD956CDB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3267" y="5204756"/>
                <a:ext cx="4181651" cy="6696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3200" b="1" dirty="0"/>
                  <a:t>Decryption(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b="1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3200" b="1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sz="3200" b="1" dirty="0"/>
                  <a:t>):</a:t>
                </a:r>
                <a:endParaRPr lang="en-US" sz="3200" dirty="0"/>
              </a:p>
            </p:txBody>
          </p:sp>
        </mc:Choice>
        <mc:Fallback xmlns=""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A9410DC1-CF3C-A543-8E8C-06FD956CD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67" y="5204756"/>
                <a:ext cx="4181651" cy="669611"/>
              </a:xfrm>
              <a:prstGeom prst="rect">
                <a:avLst/>
              </a:prstGeom>
              <a:blipFill>
                <a:blip r:embed="rId21"/>
                <a:stretch>
                  <a:fillRect l="-3636" t="-1851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Content Placeholder 2">
                <a:extLst>
                  <a:ext uri="{FF2B5EF4-FFF2-40B4-BE49-F238E27FC236}">
                    <a16:creationId xmlns:a16="http://schemas.microsoft.com/office/drawing/2014/main" id="{08463938-D369-B746-83AB-52CD69E9BE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33433" y="4974076"/>
                <a:ext cx="7486034" cy="7995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          </m:t>
                          </m:r>
                        </m:e>
                      </m:d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6" name="Content Placeholder 2">
                <a:extLst>
                  <a:ext uri="{FF2B5EF4-FFF2-40B4-BE49-F238E27FC236}">
                    <a16:creationId xmlns:a16="http://schemas.microsoft.com/office/drawing/2014/main" id="{08463938-D369-B746-83AB-52CD69E9B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433" y="4974076"/>
                <a:ext cx="7486034" cy="799510"/>
              </a:xfrm>
              <a:prstGeom prst="rect">
                <a:avLst/>
              </a:prstGeom>
              <a:blipFill>
                <a:blip r:embed="rId22"/>
                <a:stretch>
                  <a:fillRect t="-4688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DF7C4B7A-BB41-C04D-81DE-0EE5B28BAC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4831" y="5983106"/>
                <a:ext cx="4560901" cy="9391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⌊"/>
                          <m:endChr m:val=""/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⌉"/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num>
                                <m:den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US" sz="32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2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32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32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</m:t>
                      </m:r>
                      <m:r>
                        <a:rPr lang="en-US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7" name="Content Placeholder 2">
                <a:extLst>
                  <a:ext uri="{FF2B5EF4-FFF2-40B4-BE49-F238E27FC236}">
                    <a16:creationId xmlns:a16="http://schemas.microsoft.com/office/drawing/2014/main" id="{DF7C4B7A-BB41-C04D-81DE-0EE5B28BA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831" y="5983106"/>
                <a:ext cx="4560901" cy="939176"/>
              </a:xfrm>
              <a:prstGeom prst="rect">
                <a:avLst/>
              </a:prstGeom>
              <a:blipFill>
                <a:blip r:embed="rId23"/>
                <a:stretch>
                  <a:fillRect l="-8333" t="-165333" b="-2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7621897B-DCBF-E74A-9E29-775C2C5A0595}"/>
              </a:ext>
            </a:extLst>
          </p:cNvPr>
          <p:cNvGrpSpPr/>
          <p:nvPr/>
        </p:nvGrpSpPr>
        <p:grpSpPr>
          <a:xfrm rot="1099785">
            <a:off x="6305644" y="5935880"/>
            <a:ext cx="1587886" cy="923460"/>
            <a:chOff x="5434628" y="5824351"/>
            <a:chExt cx="1335934" cy="990610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0C87E53-A045-3B4A-A8A3-0367A7CDCF5E}"/>
                </a:ext>
              </a:extLst>
            </p:cNvPr>
            <p:cNvSpPr/>
            <p:nvPr/>
          </p:nvSpPr>
          <p:spPr>
            <a:xfrm>
              <a:off x="5498622" y="5836027"/>
              <a:ext cx="1271940" cy="978934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60894A8-5D51-974A-AD95-8B4C848E18E8}"/>
                </a:ext>
              </a:extLst>
            </p:cNvPr>
            <p:cNvSpPr/>
            <p:nvPr/>
          </p:nvSpPr>
          <p:spPr>
            <a:xfrm rot="20758138">
              <a:off x="5434628" y="5824351"/>
              <a:ext cx="1271940" cy="978934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7329AA29-E608-E243-8050-9E41777B5EA7}"/>
              </a:ext>
            </a:extLst>
          </p:cNvPr>
          <p:cNvSpPr/>
          <p:nvPr/>
        </p:nvSpPr>
        <p:spPr>
          <a:xfrm>
            <a:off x="8839200" y="6219549"/>
            <a:ext cx="1341383" cy="444493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Content Placeholder 2">
                <a:extLst>
                  <a:ext uri="{FF2B5EF4-FFF2-40B4-BE49-F238E27FC236}">
                    <a16:creationId xmlns:a16="http://schemas.microsoft.com/office/drawing/2014/main" id="{D7353B94-672B-6845-9BDD-1361C79CA9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37201" y="6131181"/>
                <a:ext cx="1380040" cy="5328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</m:t>
                      </m:r>
                    </m:oMath>
                  </m:oMathPara>
                </a14:m>
                <a:endParaRPr lang="en-US" sz="32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2" name="Content Placeholder 2">
                <a:extLst>
                  <a:ext uri="{FF2B5EF4-FFF2-40B4-BE49-F238E27FC236}">
                    <a16:creationId xmlns:a16="http://schemas.microsoft.com/office/drawing/2014/main" id="{D7353B94-672B-6845-9BDD-1361C79CA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7201" y="6131181"/>
                <a:ext cx="1380040" cy="53286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0B67A549-573D-C04A-BE65-B2767692EFF7}"/>
              </a:ext>
            </a:extLst>
          </p:cNvPr>
          <p:cNvSpPr/>
          <p:nvPr/>
        </p:nvSpPr>
        <p:spPr>
          <a:xfrm>
            <a:off x="8150392" y="5988860"/>
            <a:ext cx="2264729" cy="847168"/>
          </a:xfrm>
          <a:prstGeom prst="ellipse">
            <a:avLst/>
          </a:prstGeom>
          <a:solidFill>
            <a:schemeClr val="bg1">
              <a:alpha val="72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6FA35D1-5F7A-C34F-8445-97DDC2E199A4}"/>
                  </a:ext>
                </a:extLst>
              </p:cNvPr>
              <p:cNvSpPr/>
              <p:nvPr/>
            </p:nvSpPr>
            <p:spPr>
              <a:xfrm>
                <a:off x="8036260" y="5223051"/>
                <a:ext cx="381622" cy="389555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6FA35D1-5F7A-C34F-8445-97DDC2E199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6260" y="5223051"/>
                <a:ext cx="381622" cy="389555"/>
              </a:xfrm>
              <a:prstGeom prst="rect">
                <a:avLst/>
              </a:prstGeom>
              <a:blipFill>
                <a:blip r:embed="rId25"/>
                <a:stretch>
                  <a:fillRect l="-41935" b="-312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98B74D1-607F-C34B-8223-FCE06933D642}"/>
                  </a:ext>
                </a:extLst>
              </p:cNvPr>
              <p:cNvSpPr/>
              <p:nvPr/>
            </p:nvSpPr>
            <p:spPr>
              <a:xfrm>
                <a:off x="10269851" y="5063736"/>
                <a:ext cx="313482" cy="7156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98B74D1-607F-C34B-8223-FCE06933D6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9851" y="5063736"/>
                <a:ext cx="313482" cy="715604"/>
              </a:xfrm>
              <a:prstGeom prst="rect">
                <a:avLst/>
              </a:prstGeom>
              <a:blipFill>
                <a:blip r:embed="rId26"/>
                <a:stretch>
                  <a:fillRect l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6993E17F-9715-5743-9531-A81EBF790545}"/>
                  </a:ext>
                </a:extLst>
              </p:cNvPr>
              <p:cNvSpPr/>
              <p:nvPr/>
            </p:nvSpPr>
            <p:spPr>
              <a:xfrm>
                <a:off x="9254067" y="5206093"/>
                <a:ext cx="945574" cy="384745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6993E17F-9715-5743-9531-A81EBF7905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067" y="5206093"/>
                <a:ext cx="945574" cy="384745"/>
              </a:xfrm>
              <a:prstGeom prst="rect">
                <a:avLst/>
              </a:prstGeom>
              <a:blipFill>
                <a:blip r:embed="rId27"/>
                <a:stretch>
                  <a:fillRect t="-3226" b="-354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ounded Rectangular Callout 76">
            <a:extLst>
              <a:ext uri="{FF2B5EF4-FFF2-40B4-BE49-F238E27FC236}">
                <a16:creationId xmlns:a16="http://schemas.microsoft.com/office/drawing/2014/main" id="{FF51663A-D6B4-1F47-AB5D-51D6BF1D9184}"/>
              </a:ext>
            </a:extLst>
          </p:cNvPr>
          <p:cNvSpPr/>
          <p:nvPr/>
        </p:nvSpPr>
        <p:spPr>
          <a:xfrm>
            <a:off x="4858781" y="2182422"/>
            <a:ext cx="2386207" cy="690051"/>
          </a:xfrm>
          <a:prstGeom prst="wedgeRoundRectCallout">
            <a:avLst>
              <a:gd name="adj1" fmla="val 4461"/>
              <a:gd name="adj2" fmla="val -75080"/>
              <a:gd name="adj3" fmla="val 16667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Master PK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2DEECBD-61D8-DC4C-9ECD-96E25FD22263}"/>
              </a:ext>
            </a:extLst>
          </p:cNvPr>
          <p:cNvCxnSpPr/>
          <p:nvPr/>
        </p:nvCxnSpPr>
        <p:spPr>
          <a:xfrm>
            <a:off x="324678" y="2952206"/>
            <a:ext cx="11700305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E7842A7-91A2-0840-B4A3-205504DB8966}"/>
              </a:ext>
            </a:extLst>
          </p:cNvPr>
          <p:cNvCxnSpPr/>
          <p:nvPr/>
        </p:nvCxnSpPr>
        <p:spPr>
          <a:xfrm>
            <a:off x="229482" y="4901034"/>
            <a:ext cx="11700305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0554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138">
            <a:extLst>
              <a:ext uri="{FF2B5EF4-FFF2-40B4-BE49-F238E27FC236}">
                <a16:creationId xmlns:a16="http://schemas.microsoft.com/office/drawing/2014/main" id="{AEC1405C-5EC7-9F45-8142-2285FE17E799}"/>
              </a:ext>
            </a:extLst>
          </p:cNvPr>
          <p:cNvSpPr/>
          <p:nvPr/>
        </p:nvSpPr>
        <p:spPr>
          <a:xfrm>
            <a:off x="4728026" y="4581726"/>
            <a:ext cx="2622603" cy="4836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07EA8298-E48A-6441-BC9A-D4527CDB307A}"/>
              </a:ext>
            </a:extLst>
          </p:cNvPr>
          <p:cNvSpPr/>
          <p:nvPr/>
        </p:nvSpPr>
        <p:spPr>
          <a:xfrm>
            <a:off x="8437294" y="4750749"/>
            <a:ext cx="3435621" cy="4836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6811EA4-36B3-B743-938C-AE47A1192AB2}"/>
              </a:ext>
            </a:extLst>
          </p:cNvPr>
          <p:cNvSpPr/>
          <p:nvPr/>
        </p:nvSpPr>
        <p:spPr>
          <a:xfrm>
            <a:off x="8946474" y="4751324"/>
            <a:ext cx="2786737" cy="4836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BBCE62C-5589-6746-9CD2-82098F7ABFF7}"/>
              </a:ext>
            </a:extLst>
          </p:cNvPr>
          <p:cNvSpPr/>
          <p:nvPr/>
        </p:nvSpPr>
        <p:spPr>
          <a:xfrm>
            <a:off x="9880601" y="3559642"/>
            <a:ext cx="1889957" cy="43438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EEA1410-A2E0-B443-B35F-C7A75FB409F5}"/>
              </a:ext>
            </a:extLst>
          </p:cNvPr>
          <p:cNvGrpSpPr/>
          <p:nvPr/>
        </p:nvGrpSpPr>
        <p:grpSpPr>
          <a:xfrm>
            <a:off x="8437294" y="3927292"/>
            <a:ext cx="3398274" cy="819962"/>
            <a:chOff x="8437294" y="3927292"/>
            <a:chExt cx="3398274" cy="819962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658915F-7F20-EA41-A060-12BA29ED6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37294" y="3927292"/>
              <a:ext cx="1470069" cy="819962"/>
            </a:xfrm>
            <a:prstGeom prst="line">
              <a:avLst/>
            </a:prstGeom>
            <a:ln w="762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2A50442-8D4B-7E41-A214-D159E5F1DFB4}"/>
                </a:ext>
              </a:extLst>
            </p:cNvPr>
            <p:cNvCxnSpPr>
              <a:cxnSpLocks/>
            </p:cNvCxnSpPr>
            <p:nvPr/>
          </p:nvCxnSpPr>
          <p:spPr>
            <a:xfrm>
              <a:off x="11770558" y="3994031"/>
              <a:ext cx="65010" cy="753223"/>
            </a:xfrm>
            <a:prstGeom prst="line">
              <a:avLst/>
            </a:prstGeom>
            <a:ln w="762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itle 1"/>
          <p:cNvSpPr txBox="1">
            <a:spLocks/>
          </p:cNvSpPr>
          <p:nvPr/>
        </p:nvSpPr>
        <p:spPr>
          <a:xfrm>
            <a:off x="838200" y="-546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Regev’s</a:t>
            </a:r>
            <a:r>
              <a:rPr lang="en-US" dirty="0"/>
              <a:t> PKE is </a:t>
            </a:r>
            <a:r>
              <a:rPr lang="en-US" b="1" dirty="0"/>
              <a:t>PKCR </a:t>
            </a:r>
            <a:r>
              <a:rPr lang="en-US" dirty="0">
                <a:solidFill>
                  <a:srgbClr val="C04544"/>
                </a:solidFill>
              </a:rPr>
              <a:t>[</a:t>
            </a:r>
            <a:r>
              <a:rPr lang="en-US" b="1" dirty="0">
                <a:solidFill>
                  <a:srgbClr val="C04544"/>
                </a:solidFill>
              </a:rPr>
              <a:t>L</a:t>
            </a:r>
            <a:r>
              <a:rPr lang="en-US" dirty="0">
                <a:solidFill>
                  <a:srgbClr val="C04544"/>
                </a:solidFill>
              </a:rPr>
              <a:t>LMMMT’18]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A97DF6E1-CC81-D84F-A353-30CB1360229C}"/>
              </a:ext>
            </a:extLst>
          </p:cNvPr>
          <p:cNvSpPr/>
          <p:nvPr/>
        </p:nvSpPr>
        <p:spPr>
          <a:xfrm>
            <a:off x="4595801" y="1649416"/>
            <a:ext cx="834806" cy="651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8D1DE82-88F3-8145-8D5E-EEE9F4B15EE1}"/>
              </a:ext>
            </a:extLst>
          </p:cNvPr>
          <p:cNvGrpSpPr/>
          <p:nvPr/>
        </p:nvGrpSpPr>
        <p:grpSpPr>
          <a:xfrm>
            <a:off x="8437294" y="1583215"/>
            <a:ext cx="1039904" cy="715775"/>
            <a:chOff x="8613116" y="2971698"/>
            <a:chExt cx="537763" cy="594667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807BB064-0901-6740-B18D-C98C1496B7E4}"/>
                </a:ext>
              </a:extLst>
            </p:cNvPr>
            <p:cNvSpPr/>
            <p:nvPr/>
          </p:nvSpPr>
          <p:spPr>
            <a:xfrm>
              <a:off x="8613116" y="2971698"/>
              <a:ext cx="537763" cy="594667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C000"/>
                </a:solidFill>
              </a:endParaRP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43681935-B305-284C-A4B9-E2354647B5C0}"/>
                </a:ext>
              </a:extLst>
            </p:cNvPr>
            <p:cNvSpPr/>
            <p:nvPr/>
          </p:nvSpPr>
          <p:spPr>
            <a:xfrm>
              <a:off x="8673472" y="3059853"/>
              <a:ext cx="419683" cy="419683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[m]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466020F-9D05-BD48-AD18-1EF5C4DEE1F0}"/>
              </a:ext>
            </a:extLst>
          </p:cNvPr>
          <p:cNvSpPr txBox="1"/>
          <p:nvPr/>
        </p:nvSpPr>
        <p:spPr>
          <a:xfrm>
            <a:off x="169499" y="1053891"/>
            <a:ext cx="2039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Add Layer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493F31B-049D-D341-954A-C1590E0F3646}"/>
              </a:ext>
            </a:extLst>
          </p:cNvPr>
          <p:cNvSpPr/>
          <p:nvPr/>
        </p:nvSpPr>
        <p:spPr>
          <a:xfrm>
            <a:off x="1400695" y="1715041"/>
            <a:ext cx="811566" cy="50515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[m]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2CC8331-7290-304D-B8C9-0275E0AF3F03}"/>
              </a:ext>
            </a:extLst>
          </p:cNvPr>
          <p:cNvSpPr txBox="1"/>
          <p:nvPr/>
        </p:nvSpPr>
        <p:spPr>
          <a:xfrm>
            <a:off x="3364309" y="1758530"/>
            <a:ext cx="617477" cy="461665"/>
          </a:xfrm>
          <a:prstGeom prst="rect">
            <a:avLst/>
          </a:prstGeom>
          <a:noFill/>
          <a:effectLst>
            <a:outerShdw dir="2700000" algn="tl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>
                <a:ln>
                  <a:solidFill>
                    <a:schemeClr val="accent5">
                      <a:lumMod val="75000"/>
                      <a:alpha val="61000"/>
                    </a:schemeClr>
                  </a:solidFill>
                </a:ln>
                <a:solidFill>
                  <a:srgbClr val="FFC000"/>
                </a:solidFill>
              </a:rPr>
              <a:t> sk</a:t>
            </a:r>
            <a:r>
              <a:rPr lang="en-US" sz="2400" baseline="-25000" dirty="0">
                <a:ln>
                  <a:solidFill>
                    <a:schemeClr val="accent5">
                      <a:lumMod val="75000"/>
                      <a:alpha val="61000"/>
                    </a:schemeClr>
                  </a:solidFill>
                </a:ln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850416C-F53C-4543-B6BB-0DBA7D2645B8}"/>
              </a:ext>
            </a:extLst>
          </p:cNvPr>
          <p:cNvSpPr txBox="1"/>
          <p:nvPr/>
        </p:nvSpPr>
        <p:spPr>
          <a:xfrm>
            <a:off x="2209416" y="1782391"/>
            <a:ext cx="309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,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88135C-D5A4-134F-BB33-6094D49DA73A}"/>
              </a:ext>
            </a:extLst>
          </p:cNvPr>
          <p:cNvGrpSpPr/>
          <p:nvPr/>
        </p:nvGrpSpPr>
        <p:grpSpPr>
          <a:xfrm>
            <a:off x="385677" y="2673011"/>
            <a:ext cx="2297560" cy="631333"/>
            <a:chOff x="385677" y="2302720"/>
            <a:chExt cx="2297560" cy="63133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93C9569-6238-454D-BEDF-52288BA19EB7}"/>
                </a:ext>
              </a:extLst>
            </p:cNvPr>
            <p:cNvGrpSpPr/>
            <p:nvPr/>
          </p:nvGrpSpPr>
          <p:grpSpPr>
            <a:xfrm>
              <a:off x="385677" y="2302720"/>
              <a:ext cx="1977444" cy="631333"/>
              <a:chOff x="385677" y="2302720"/>
              <a:chExt cx="1977444" cy="63133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CCFDDEE8-E6E2-5446-8581-FD346D89F3EE}"/>
                      </a:ext>
                    </a:extLst>
                  </p:cNvPr>
                  <p:cNvSpPr/>
                  <p:nvPr/>
                </p:nvSpPr>
                <p:spPr>
                  <a:xfrm>
                    <a:off x="660551" y="2396682"/>
                    <a:ext cx="987040" cy="384745"/>
                  </a:xfrm>
                  <a:prstGeom prst="rect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sz="2400" b="1" dirty="0"/>
                  </a:p>
                </p:txBody>
              </p:sp>
            </mc:Choice>
            <mc:Fallback xmlns=""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CCFDDEE8-E6E2-5446-8581-FD346D89F3E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0551" y="2396682"/>
                    <a:ext cx="987040" cy="38474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3226" b="-3548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1E9A3EA7-A29D-BF48-8C2F-90EE5CE5589A}"/>
                      </a:ext>
                    </a:extLst>
                  </p:cNvPr>
                  <p:cNvSpPr/>
                  <p:nvPr/>
                </p:nvSpPr>
                <p:spPr>
                  <a:xfrm>
                    <a:off x="1764649" y="2391872"/>
                    <a:ext cx="381622" cy="389555"/>
                  </a:xfrm>
                  <a:prstGeom prst="rect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1E9A3EA7-A29D-BF48-8C2F-90EE5CE5589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4649" y="2391872"/>
                    <a:ext cx="381622" cy="38955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41935" b="-34375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Content Placeholder 2">
                    <a:extLst>
                      <a:ext uri="{FF2B5EF4-FFF2-40B4-BE49-F238E27FC236}">
                        <a16:creationId xmlns:a16="http://schemas.microsoft.com/office/drawing/2014/main" id="{75C42B96-7706-1943-A2A8-6E639CA15F0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385677" y="2320218"/>
                    <a:ext cx="274862" cy="532861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59" name="Content Placeholder 2">
                    <a:extLst>
                      <a:ext uri="{FF2B5EF4-FFF2-40B4-BE49-F238E27FC236}">
                        <a16:creationId xmlns:a16="http://schemas.microsoft.com/office/drawing/2014/main" id="{75C42B96-7706-1943-A2A8-6E639CA15F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5677" y="2320218"/>
                    <a:ext cx="274862" cy="53286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0435" t="-2326" r="-60870" b="-2093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Content Placeholder 2">
                    <a:extLst>
                      <a:ext uri="{FF2B5EF4-FFF2-40B4-BE49-F238E27FC236}">
                        <a16:creationId xmlns:a16="http://schemas.microsoft.com/office/drawing/2014/main" id="{2CED6327-952E-A94D-9889-E4DD7913D9BA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088259" y="2302720"/>
                    <a:ext cx="274862" cy="532861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60" name="Content Placeholder 2">
                    <a:extLst>
                      <a:ext uri="{FF2B5EF4-FFF2-40B4-BE49-F238E27FC236}">
                        <a16:creationId xmlns:a16="http://schemas.microsoft.com/office/drawing/2014/main" id="{2CED6327-952E-A94D-9889-E4DD7913D9B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88259" y="2302720"/>
                    <a:ext cx="274862" cy="53286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0435" r="-60870" b="-232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Content Placeholder 2">
                    <a:extLst>
                      <a:ext uri="{FF2B5EF4-FFF2-40B4-BE49-F238E27FC236}">
                        <a16:creationId xmlns:a16="http://schemas.microsoft.com/office/drawing/2014/main" id="{377C020D-2281-344E-B393-427FBB0877CE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557389" y="2401192"/>
                    <a:ext cx="274862" cy="532861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61" name="Content Placeholder 2">
                    <a:extLst>
                      <a:ext uri="{FF2B5EF4-FFF2-40B4-BE49-F238E27FC236}">
                        <a16:creationId xmlns:a16="http://schemas.microsoft.com/office/drawing/2014/main" id="{377C020D-2281-344E-B393-427FBB0877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7389" y="2401192"/>
                    <a:ext cx="274862" cy="53286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E4031A0-8659-F446-9D0E-8907FD440322}"/>
                </a:ext>
              </a:extLst>
            </p:cNvPr>
            <p:cNvSpPr txBox="1"/>
            <p:nvPr/>
          </p:nvSpPr>
          <p:spPr>
            <a:xfrm>
              <a:off x="2240150" y="2391872"/>
              <a:ext cx="4430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,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6D1D4E75-5C67-D44E-82E0-FD673964434E}"/>
                  </a:ext>
                </a:extLst>
              </p:cNvPr>
              <p:cNvSpPr/>
              <p:nvPr/>
            </p:nvSpPr>
            <p:spPr>
              <a:xfrm>
                <a:off x="3461845" y="2644513"/>
                <a:ext cx="350880" cy="715604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 smtClean="0">
                              <a:ln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ln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dirty="0" smtClean="0">
                              <a:ln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400" b="1" i="1" dirty="0" smtClean="0">
                              <a:ln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6D1D4E75-5C67-D44E-82E0-FD67396443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845" y="2644513"/>
                <a:ext cx="350880" cy="7156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ight Arrow 67">
            <a:extLst>
              <a:ext uri="{FF2B5EF4-FFF2-40B4-BE49-F238E27FC236}">
                <a16:creationId xmlns:a16="http://schemas.microsoft.com/office/drawing/2014/main" id="{2C56EF87-0FE0-9746-80A4-BDB3F750BBF3}"/>
              </a:ext>
            </a:extLst>
          </p:cNvPr>
          <p:cNvSpPr/>
          <p:nvPr/>
        </p:nvSpPr>
        <p:spPr>
          <a:xfrm>
            <a:off x="4648564" y="2510049"/>
            <a:ext cx="834806" cy="651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336C14E-3454-9B43-A9FB-172CD635BD6C}"/>
              </a:ext>
            </a:extLst>
          </p:cNvPr>
          <p:cNvSpPr txBox="1"/>
          <p:nvPr/>
        </p:nvSpPr>
        <p:spPr>
          <a:xfrm>
            <a:off x="3080630" y="1782391"/>
            <a:ext cx="309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,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CB727F3-4B6D-CB40-AE57-3B80D9C39AC0}"/>
              </a:ext>
            </a:extLst>
          </p:cNvPr>
          <p:cNvSpPr txBox="1"/>
          <p:nvPr/>
        </p:nvSpPr>
        <p:spPr>
          <a:xfrm>
            <a:off x="2351880" y="1724237"/>
            <a:ext cx="659155" cy="461665"/>
          </a:xfrm>
          <a:prstGeom prst="rect">
            <a:avLst/>
          </a:prstGeom>
          <a:noFill/>
          <a:effectLst>
            <a:outerShdw dir="2700000" algn="tl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 pk</a:t>
            </a:r>
            <a:r>
              <a:rPr lang="en-US" sz="2400" baseline="-25000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240AD32-1E84-1C47-A472-241FBCEB096B}"/>
              </a:ext>
            </a:extLst>
          </p:cNvPr>
          <p:cNvSpPr txBox="1"/>
          <p:nvPr/>
        </p:nvSpPr>
        <p:spPr>
          <a:xfrm>
            <a:off x="3062240" y="2771483"/>
            <a:ext cx="443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11AD574E-8741-1848-ABB5-8E7B7472FD5D}"/>
                  </a:ext>
                </a:extLst>
              </p:cNvPr>
              <p:cNvSpPr/>
              <p:nvPr/>
            </p:nvSpPr>
            <p:spPr>
              <a:xfrm>
                <a:off x="2515012" y="2368630"/>
                <a:ext cx="387662" cy="1176617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11AD574E-8741-1848-ABB5-8E7B7472FD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012" y="2368630"/>
                <a:ext cx="387662" cy="1176617"/>
              </a:xfrm>
              <a:prstGeom prst="rect">
                <a:avLst/>
              </a:prstGeom>
              <a:blipFill>
                <a:blip r:embed="rId9"/>
                <a:stretch>
                  <a:fillRect l="-53125" r="-156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C636B8D5-7D2F-4540-855F-4D80FBDC8ACB}"/>
              </a:ext>
            </a:extLst>
          </p:cNvPr>
          <p:cNvGrpSpPr/>
          <p:nvPr/>
        </p:nvGrpSpPr>
        <p:grpSpPr>
          <a:xfrm>
            <a:off x="5908070" y="1701011"/>
            <a:ext cx="1249406" cy="480182"/>
            <a:chOff x="4311448" y="3010964"/>
            <a:chExt cx="1249406" cy="48018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831CBA8-36D3-DB4E-BCF6-44AF34F92E3D}"/>
                </a:ext>
              </a:extLst>
            </p:cNvPr>
            <p:cNvSpPr txBox="1"/>
            <p:nvPr/>
          </p:nvSpPr>
          <p:spPr>
            <a:xfrm>
              <a:off x="4311448" y="3029481"/>
              <a:ext cx="5902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/>
                  </a:solidFill>
                </a:rPr>
                <a:t>pk</a:t>
              </a:r>
              <a:r>
                <a:rPr lang="en-US" sz="2400" baseline="-25000" dirty="0">
                  <a:solidFill>
                    <a:schemeClr val="accent5"/>
                  </a:solidFill>
                </a:rPr>
                <a:t>1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B655A3F-CD9E-BB4B-BB6F-04369D47FBA8}"/>
                </a:ext>
              </a:extLst>
            </p:cNvPr>
            <p:cNvSpPr txBox="1"/>
            <p:nvPr/>
          </p:nvSpPr>
          <p:spPr>
            <a:xfrm>
              <a:off x="4901699" y="3029480"/>
              <a:ext cx="659155" cy="461665"/>
            </a:xfrm>
            <a:prstGeom prst="rect">
              <a:avLst/>
            </a:prstGeom>
            <a:noFill/>
            <a:effectLst>
              <a:glow rad="63500">
                <a:schemeClr val="tx1">
                  <a:alpha val="67000"/>
                </a:schemeClr>
              </a:glow>
              <a:outerShdw dir="5400000" algn="ctr" rotWithShape="0">
                <a:srgbClr val="000000">
                  <a:alpha val="83000"/>
                </a:srgbClr>
              </a:outerShdw>
              <a:softEdge rad="0"/>
            </a:effectLst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n>
                    <a:solidFill>
                      <a:schemeClr val="accent3">
                        <a:alpha val="61000"/>
                      </a:schemeClr>
                    </a:solidFill>
                  </a:ln>
                  <a:solidFill>
                    <a:srgbClr val="FFC000"/>
                  </a:solidFill>
                </a:rPr>
                <a:t> pk</a:t>
              </a:r>
              <a:r>
                <a:rPr lang="en-US" sz="2400" baseline="-25000" dirty="0">
                  <a:ln>
                    <a:solidFill>
                      <a:schemeClr val="accent3">
                        <a:alpha val="61000"/>
                      </a:schemeClr>
                    </a:solidFill>
                  </a:ln>
                  <a:solidFill>
                    <a:srgbClr val="FFC000"/>
                  </a:solidFill>
                </a:rPr>
                <a:t>2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06797E3-176F-0241-AD96-248E08B9E6E0}"/>
                </a:ext>
              </a:extLst>
            </p:cNvPr>
            <p:cNvSpPr txBox="1"/>
            <p:nvPr/>
          </p:nvSpPr>
          <p:spPr>
            <a:xfrm>
              <a:off x="4724328" y="3010964"/>
              <a:ext cx="4430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*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8EEBA18-3E9A-DF42-AEDA-C65DC19688EF}"/>
                  </a:ext>
                </a:extLst>
              </p:cNvPr>
              <p:cNvSpPr/>
              <p:nvPr/>
            </p:nvSpPr>
            <p:spPr>
              <a:xfrm>
                <a:off x="5934249" y="2368629"/>
                <a:ext cx="387662" cy="1176617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8EEBA18-3E9A-DF42-AEDA-C65DC19688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249" y="2368629"/>
                <a:ext cx="387662" cy="1176617"/>
              </a:xfrm>
              <a:prstGeom prst="rect">
                <a:avLst/>
              </a:prstGeom>
              <a:blipFill>
                <a:blip r:embed="rId10"/>
                <a:stretch>
                  <a:fillRect l="-53125" r="-156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44F82EDD-FA90-8E4D-9280-EF90DAB41D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19209" y="2773153"/>
                <a:ext cx="274862" cy="5328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0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44F82EDD-FA90-8E4D-9280-EF90DAB41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209" y="2773153"/>
                <a:ext cx="274862" cy="532861"/>
              </a:xfrm>
              <a:prstGeom prst="rect">
                <a:avLst/>
              </a:prstGeom>
              <a:blipFill>
                <a:blip r:embed="rId11"/>
                <a:stretch>
                  <a:fillRect r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92BDE21F-B461-0643-96D9-7125AB8034CC}"/>
                  </a:ext>
                </a:extLst>
              </p:cNvPr>
              <p:cNvSpPr/>
              <p:nvPr/>
            </p:nvSpPr>
            <p:spPr>
              <a:xfrm>
                <a:off x="6706871" y="2368629"/>
                <a:ext cx="387662" cy="117661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 smtClean="0">
                              <a:ln>
                                <a:solidFill>
                                  <a:schemeClr val="accent1">
                                    <a:shade val="5000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ln>
                                <a:solidFill>
                                  <a:schemeClr val="accent1">
                                    <a:shade val="5000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b="1" i="1" dirty="0" smtClean="0">
                              <a:ln>
                                <a:solidFill>
                                  <a:schemeClr val="accent1">
                                    <a:shade val="5000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400" b="1" i="1" dirty="0" smtClean="0">
                              <a:ln>
                                <a:solidFill>
                                  <a:schemeClr val="accent1">
                                    <a:shade val="5000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</a:endParaRP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92BDE21F-B461-0643-96D9-7125AB8034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871" y="2368629"/>
                <a:ext cx="387662" cy="117661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6C0657B0-70C4-DF46-9B6E-ECB07F6A37AE}"/>
              </a:ext>
            </a:extLst>
          </p:cNvPr>
          <p:cNvSpPr txBox="1"/>
          <p:nvPr/>
        </p:nvSpPr>
        <p:spPr>
          <a:xfrm>
            <a:off x="7174457" y="1782391"/>
            <a:ext cx="309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,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A6C48C3-E46A-6045-AAA8-B8AE1BAC41BC}"/>
              </a:ext>
            </a:extLst>
          </p:cNvPr>
          <p:cNvSpPr txBox="1"/>
          <p:nvPr/>
        </p:nvSpPr>
        <p:spPr>
          <a:xfrm>
            <a:off x="7149523" y="2695505"/>
            <a:ext cx="309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B3D76FA0-5B81-4040-8B0B-99053E09F8FB}"/>
                  </a:ext>
                </a:extLst>
              </p:cNvPr>
              <p:cNvSpPr/>
              <p:nvPr/>
            </p:nvSpPr>
            <p:spPr>
              <a:xfrm>
                <a:off x="7636747" y="2771290"/>
                <a:ext cx="987040" cy="384745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B3D76FA0-5B81-4040-8B0B-99053E09F8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6747" y="2771290"/>
                <a:ext cx="987040" cy="384745"/>
              </a:xfrm>
              <a:prstGeom prst="rect">
                <a:avLst/>
              </a:prstGeom>
              <a:blipFill>
                <a:blip r:embed="rId13"/>
                <a:stretch>
                  <a:fillRect t="-3125" b="-312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7CFCD3E-AAF8-6745-9FA5-A5D3CC7E9DB3}"/>
                  </a:ext>
                </a:extLst>
              </p:cNvPr>
              <p:cNvSpPr/>
              <p:nvPr/>
            </p:nvSpPr>
            <p:spPr>
              <a:xfrm>
                <a:off x="8939323" y="2766480"/>
                <a:ext cx="381622" cy="389555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7CFCD3E-AAF8-6745-9FA5-A5D3CC7E9D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9323" y="2766480"/>
                <a:ext cx="381622" cy="389555"/>
              </a:xfrm>
              <a:prstGeom prst="rect">
                <a:avLst/>
              </a:prstGeom>
              <a:blipFill>
                <a:blip r:embed="rId14"/>
                <a:stretch>
                  <a:fillRect l="-41935" t="-3125" b="-312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9AA83F37-6C00-EC45-88FC-4ACEAF3ACD0A}"/>
              </a:ext>
            </a:extLst>
          </p:cNvPr>
          <p:cNvGrpSpPr/>
          <p:nvPr/>
        </p:nvGrpSpPr>
        <p:grpSpPr>
          <a:xfrm>
            <a:off x="7321402" y="2677328"/>
            <a:ext cx="4029889" cy="631333"/>
            <a:chOff x="7321402" y="2677328"/>
            <a:chExt cx="4029889" cy="6313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Content Placeholder 2">
                  <a:extLst>
                    <a:ext uri="{FF2B5EF4-FFF2-40B4-BE49-F238E27FC236}">
                      <a16:creationId xmlns:a16="http://schemas.microsoft.com/office/drawing/2014/main" id="{C713074C-8D44-1D43-8CD6-E1D199BEDCE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321402" y="2694826"/>
                  <a:ext cx="274862" cy="53286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90" name="Content Placeholder 2">
                  <a:extLst>
                    <a:ext uri="{FF2B5EF4-FFF2-40B4-BE49-F238E27FC236}">
                      <a16:creationId xmlns:a16="http://schemas.microsoft.com/office/drawing/2014/main" id="{C713074C-8D44-1D43-8CD6-E1D199BEDC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1402" y="2694826"/>
                  <a:ext cx="274862" cy="532861"/>
                </a:xfrm>
                <a:prstGeom prst="rect">
                  <a:avLst/>
                </a:prstGeom>
                <a:blipFill>
                  <a:blip r:embed="rId15"/>
                  <a:stretch>
                    <a:fillRect l="-36364" r="-63636" b="-23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Content Placeholder 2">
                  <a:extLst>
                    <a:ext uri="{FF2B5EF4-FFF2-40B4-BE49-F238E27FC236}">
                      <a16:creationId xmlns:a16="http://schemas.microsoft.com/office/drawing/2014/main" id="{CED26A48-AD50-DA4D-B205-EA62ABFAA8B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076429" y="2677328"/>
                  <a:ext cx="274862" cy="53286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91" name="Content Placeholder 2">
                  <a:extLst>
                    <a:ext uri="{FF2B5EF4-FFF2-40B4-BE49-F238E27FC236}">
                      <a16:creationId xmlns:a16="http://schemas.microsoft.com/office/drawing/2014/main" id="{CED26A48-AD50-DA4D-B205-EA62ABFAA8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76429" y="2677328"/>
                  <a:ext cx="274862" cy="532861"/>
                </a:xfrm>
                <a:prstGeom prst="rect">
                  <a:avLst/>
                </a:prstGeom>
                <a:blipFill>
                  <a:blip r:embed="rId16"/>
                  <a:stretch>
                    <a:fillRect l="-30435" t="-2326" r="-56522" b="-209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Content Placeholder 2">
                  <a:extLst>
                    <a:ext uri="{FF2B5EF4-FFF2-40B4-BE49-F238E27FC236}">
                      <a16:creationId xmlns:a16="http://schemas.microsoft.com/office/drawing/2014/main" id="{D1E7BA23-2CD1-DC42-B97A-06A46BE7888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575023" y="2775800"/>
                  <a:ext cx="274862" cy="53286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92" name="Content Placeholder 2">
                  <a:extLst>
                    <a:ext uri="{FF2B5EF4-FFF2-40B4-BE49-F238E27FC236}">
                      <a16:creationId xmlns:a16="http://schemas.microsoft.com/office/drawing/2014/main" id="{D1E7BA23-2CD1-DC42-B97A-06A46BE788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5023" y="2775800"/>
                  <a:ext cx="274862" cy="53286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1E83E19A-E6CF-3140-B9B2-977C92E4E5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11957" y="2771483"/>
                <a:ext cx="274862" cy="5328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0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1E83E19A-E6CF-3140-B9B2-977C92E4E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957" y="2771483"/>
                <a:ext cx="274862" cy="532861"/>
              </a:xfrm>
              <a:prstGeom prst="rect">
                <a:avLst/>
              </a:prstGeom>
              <a:blipFill>
                <a:blip r:embed="rId18"/>
                <a:stretch>
                  <a:fillRect r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30F7C448-FBC6-F346-A3D0-278C404ED4E5}"/>
                  </a:ext>
                </a:extLst>
              </p:cNvPr>
              <p:cNvSpPr/>
              <p:nvPr/>
            </p:nvSpPr>
            <p:spPr>
              <a:xfrm>
                <a:off x="10775497" y="2669881"/>
                <a:ext cx="350880" cy="715604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 smtClean="0">
                              <a:ln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ln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dirty="0" smtClean="0">
                              <a:ln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400" b="1" i="1" dirty="0" smtClean="0">
                              <a:ln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30F7C448-FBC6-F346-A3D0-278C404ED4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5497" y="2669881"/>
                <a:ext cx="350880" cy="71560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C0F301F7-2869-664E-A66B-2A3E51AB4FF7}"/>
                  </a:ext>
                </a:extLst>
              </p:cNvPr>
              <p:cNvSpPr/>
              <p:nvPr/>
            </p:nvSpPr>
            <p:spPr>
              <a:xfrm>
                <a:off x="9700974" y="2776368"/>
                <a:ext cx="987040" cy="384745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C0F301F7-2869-664E-A66B-2A3E51AB4F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0974" y="2776368"/>
                <a:ext cx="987040" cy="384745"/>
              </a:xfrm>
              <a:prstGeom prst="rect">
                <a:avLst/>
              </a:prstGeom>
              <a:blipFill>
                <a:blip r:embed="rId20"/>
                <a:stretch>
                  <a:fillRect t="-3226" b="-354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9130722F-E632-3244-A365-DCF6F9CF2B94}"/>
              </a:ext>
            </a:extLst>
          </p:cNvPr>
          <p:cNvGrpSpPr/>
          <p:nvPr/>
        </p:nvGrpSpPr>
        <p:grpSpPr>
          <a:xfrm>
            <a:off x="7350629" y="3461170"/>
            <a:ext cx="4622370" cy="631333"/>
            <a:chOff x="7321402" y="2677328"/>
            <a:chExt cx="4622370" cy="6313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Content Placeholder 2">
                  <a:extLst>
                    <a:ext uri="{FF2B5EF4-FFF2-40B4-BE49-F238E27FC236}">
                      <a16:creationId xmlns:a16="http://schemas.microsoft.com/office/drawing/2014/main" id="{53751056-22D1-F947-A3DA-FD146D939A9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321402" y="2694826"/>
                  <a:ext cx="274862" cy="53286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01" name="Content Placeholder 2">
                  <a:extLst>
                    <a:ext uri="{FF2B5EF4-FFF2-40B4-BE49-F238E27FC236}">
                      <a16:creationId xmlns:a16="http://schemas.microsoft.com/office/drawing/2014/main" id="{53751056-22D1-F947-A3DA-FD146D939A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1402" y="2694826"/>
                  <a:ext cx="274862" cy="532861"/>
                </a:xfrm>
                <a:prstGeom prst="rect">
                  <a:avLst/>
                </a:prstGeom>
                <a:blipFill>
                  <a:blip r:embed="rId21"/>
                  <a:stretch>
                    <a:fillRect l="-36364" t="-2326" r="-63636" b="-209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Content Placeholder 2">
                  <a:extLst>
                    <a:ext uri="{FF2B5EF4-FFF2-40B4-BE49-F238E27FC236}">
                      <a16:creationId xmlns:a16="http://schemas.microsoft.com/office/drawing/2014/main" id="{D982DFB0-4A50-124A-A262-4EE67C4A4DA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668910" y="2677328"/>
                  <a:ext cx="274862" cy="53286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02" name="Content Placeholder 2">
                  <a:extLst>
                    <a:ext uri="{FF2B5EF4-FFF2-40B4-BE49-F238E27FC236}">
                      <a16:creationId xmlns:a16="http://schemas.microsoft.com/office/drawing/2014/main" id="{D982DFB0-4A50-124A-A262-4EE67C4A4D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68910" y="2677328"/>
                  <a:ext cx="274862" cy="532861"/>
                </a:xfrm>
                <a:prstGeom prst="rect">
                  <a:avLst/>
                </a:prstGeom>
                <a:blipFill>
                  <a:blip r:embed="rId22"/>
                  <a:stretch>
                    <a:fillRect l="-34783" t="-2381" r="-56522" b="-238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Content Placeholder 2">
                  <a:extLst>
                    <a:ext uri="{FF2B5EF4-FFF2-40B4-BE49-F238E27FC236}">
                      <a16:creationId xmlns:a16="http://schemas.microsoft.com/office/drawing/2014/main" id="{D5D11153-F781-864D-9838-AF13EB82F4D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575023" y="2775800"/>
                  <a:ext cx="274862" cy="53286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03" name="Content Placeholder 2">
                  <a:extLst>
                    <a:ext uri="{FF2B5EF4-FFF2-40B4-BE49-F238E27FC236}">
                      <a16:creationId xmlns:a16="http://schemas.microsoft.com/office/drawing/2014/main" id="{D5D11153-F781-864D-9838-AF13EB82F4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75023" y="2775800"/>
                  <a:ext cx="274862" cy="53286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Content Placeholder 2">
                <a:extLst>
                  <a:ext uri="{FF2B5EF4-FFF2-40B4-BE49-F238E27FC236}">
                    <a16:creationId xmlns:a16="http://schemas.microsoft.com/office/drawing/2014/main" id="{26ADC522-6610-0C4D-A565-1D50AF5510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11314" y="3477856"/>
                <a:ext cx="1321680" cy="5328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32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4" name="Content Placeholder 2">
                <a:extLst>
                  <a:ext uri="{FF2B5EF4-FFF2-40B4-BE49-F238E27FC236}">
                    <a16:creationId xmlns:a16="http://schemas.microsoft.com/office/drawing/2014/main" id="{26ADC522-6610-0C4D-A565-1D50AF551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314" y="3477856"/>
                <a:ext cx="1321680" cy="532861"/>
              </a:xfrm>
              <a:prstGeom prst="rect">
                <a:avLst/>
              </a:prstGeom>
              <a:blipFill>
                <a:blip r:embed="rId23"/>
                <a:stretch>
                  <a:fillRect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Content Placeholder 2">
                <a:extLst>
                  <a:ext uri="{FF2B5EF4-FFF2-40B4-BE49-F238E27FC236}">
                    <a16:creationId xmlns:a16="http://schemas.microsoft.com/office/drawing/2014/main" id="{1C4023FF-E20B-E447-9963-BCCD18289B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03483" y="3478668"/>
                <a:ext cx="3788517" cy="6138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⌊"/>
                          <m:endChr m:val=""/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⌉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2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2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2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2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2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200" b="1" i="1" smtClean="0">
                              <a:ln>
                                <a:solidFill>
                                  <a:schemeClr val="accent1">
                                    <a:shade val="50000"/>
                                  </a:schemeClr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1" smtClean="0">
                              <a:ln>
                                <a:solidFill>
                                  <a:schemeClr val="accent1">
                                    <a:shade val="50000"/>
                                  </a:schemeClr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200" b="1" i="1" smtClean="0">
                              <a:ln>
                                <a:solidFill>
                                  <a:schemeClr val="accent1">
                                    <a:shade val="50000"/>
                                  </a:schemeClr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105" name="Content Placeholder 2">
                <a:extLst>
                  <a:ext uri="{FF2B5EF4-FFF2-40B4-BE49-F238E27FC236}">
                    <a16:creationId xmlns:a16="http://schemas.microsoft.com/office/drawing/2014/main" id="{1C4023FF-E20B-E447-9963-BCCD18289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3483" y="3478668"/>
                <a:ext cx="3788517" cy="613835"/>
              </a:xfrm>
              <a:prstGeom prst="rect">
                <a:avLst/>
              </a:prstGeom>
              <a:blipFill>
                <a:blip r:embed="rId24"/>
                <a:stretch>
                  <a:fillRect l="-3679" t="-169388" b="-244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Content Placeholder 2">
                <a:extLst>
                  <a:ext uri="{FF2B5EF4-FFF2-40B4-BE49-F238E27FC236}">
                    <a16:creationId xmlns:a16="http://schemas.microsoft.com/office/drawing/2014/main" id="{D36A4F67-F1A0-664E-BB8A-42C273BB8A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1435" y="4747254"/>
                <a:ext cx="3865823" cy="59164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1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6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600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600" b="1" i="1" smtClean="0">
                                  <a:ln>
                                    <a:noFill/>
                                  </a:ln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ln>
                                    <a:noFill/>
                                  </a:ln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2600" b="1" i="1" smtClean="0">
                                  <a:ln>
                                    <a:noFill/>
                                  </a:ln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600" b="1" i="1">
                                  <a:ln>
                                    <a:solidFill>
                                      <a:schemeClr val="accent1">
                                        <a:shade val="50000"/>
                                      </a:schemeClr>
                                    </a:solidFill>
                                  </a:ln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ln>
                                    <a:solidFill>
                                      <a:schemeClr val="accent1">
                                        <a:shade val="50000"/>
                                      </a:schemeClr>
                                    </a:solidFill>
                                  </a:ln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2600" b="1" i="1">
                                  <a:ln>
                                    <a:solidFill>
                                      <a:schemeClr val="accent1">
                                        <a:shade val="50000"/>
                                      </a:schemeClr>
                                    </a:solidFill>
                                  </a:ln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600" b="1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b="1" i="1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e>
                      </m:d>
                    </m:oMath>
                  </m:oMathPara>
                </a14:m>
                <a:endParaRPr lang="en-US" sz="2600" b="1" dirty="0"/>
              </a:p>
            </p:txBody>
          </p:sp>
        </mc:Choice>
        <mc:Fallback xmlns="">
          <p:sp>
            <p:nvSpPr>
              <p:cNvPr id="111" name="Content Placeholder 2">
                <a:extLst>
                  <a:ext uri="{FF2B5EF4-FFF2-40B4-BE49-F238E27FC236}">
                    <a16:creationId xmlns:a16="http://schemas.microsoft.com/office/drawing/2014/main" id="{D36A4F67-F1A0-664E-BB8A-42C273BB8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435" y="4747254"/>
                <a:ext cx="3865823" cy="591641"/>
              </a:xfrm>
              <a:prstGeom prst="rect">
                <a:avLst/>
              </a:prstGeom>
              <a:blipFill>
                <a:blip r:embed="rId25"/>
                <a:stretch>
                  <a:fillRect t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F9B94C8-940A-9944-A449-6131A2ECC6DF}"/>
              </a:ext>
            </a:extLst>
          </p:cNvPr>
          <p:cNvGrpSpPr/>
          <p:nvPr/>
        </p:nvGrpSpPr>
        <p:grpSpPr>
          <a:xfrm>
            <a:off x="4728025" y="3477856"/>
            <a:ext cx="2601086" cy="1197759"/>
            <a:chOff x="9663075" y="3815442"/>
            <a:chExt cx="1724002" cy="1197759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6B74F4A-15CF-5D45-956B-565678E5D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63075" y="3815442"/>
              <a:ext cx="846191" cy="1178096"/>
            </a:xfrm>
            <a:prstGeom prst="line">
              <a:avLst/>
            </a:prstGeom>
            <a:ln w="762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1EA2293-733D-3C43-9FFB-3B8B4002F82E}"/>
                </a:ext>
              </a:extLst>
            </p:cNvPr>
            <p:cNvCxnSpPr>
              <a:cxnSpLocks/>
            </p:cNvCxnSpPr>
            <p:nvPr/>
          </p:nvCxnSpPr>
          <p:spPr>
            <a:xfrm>
              <a:off x="11203621" y="3843867"/>
              <a:ext cx="183456" cy="1169334"/>
            </a:xfrm>
            <a:prstGeom prst="line">
              <a:avLst/>
            </a:prstGeom>
            <a:ln w="762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FC94A856-C92C-0642-925D-7C7F9E549E3E}"/>
              </a:ext>
            </a:extLst>
          </p:cNvPr>
          <p:cNvSpPr txBox="1"/>
          <p:nvPr/>
        </p:nvSpPr>
        <p:spPr>
          <a:xfrm>
            <a:off x="6128080" y="5450893"/>
            <a:ext cx="10903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= </a:t>
            </a:r>
            <a:r>
              <a:rPr lang="en-US" sz="3200" dirty="0" err="1">
                <a:solidFill>
                  <a:schemeClr val="accent4">
                    <a:lumMod val="50000"/>
                  </a:schemeClr>
                </a:solidFill>
              </a:rPr>
              <a:t>pk</a:t>
            </a:r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*</a:t>
            </a:r>
            <a:endParaRPr lang="en-US" sz="3200" baseline="-25000" dirty="0">
              <a:solidFill>
                <a:schemeClr val="accent4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2DBA05CD-96DF-1441-B655-31BD7CCA1230}"/>
                  </a:ext>
                </a:extLst>
              </p:cNvPr>
              <p:cNvSpPr/>
              <p:nvPr/>
            </p:nvSpPr>
            <p:spPr>
              <a:xfrm>
                <a:off x="5654634" y="5132291"/>
                <a:ext cx="387662" cy="1176617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2DBA05CD-96DF-1441-B655-31BD7CCA12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634" y="5132291"/>
                <a:ext cx="387662" cy="1176617"/>
              </a:xfrm>
              <a:prstGeom prst="rect">
                <a:avLst/>
              </a:prstGeom>
              <a:blipFill>
                <a:blip r:embed="rId26"/>
                <a:stretch>
                  <a:fillRect l="-50000" r="-62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32A3ACDA-00CC-BD4E-943B-16FB65DE23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96746" y="4540650"/>
                <a:ext cx="3865823" cy="59164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600" b="1" i="1" smtClean="0">
                                  <a:ln>
                                    <a:noFill/>
                                  </a:ln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600" b="1" i="1">
                                  <a:ln>
                                    <a:noFill/>
                                  </a:ln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2600" b="1" i="1" smtClean="0">
                                  <a:ln>
                                    <a:noFill/>
                                  </a:ln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600" b="1" i="1">
                                  <a:ln>
                                    <a:solidFill>
                                      <a:schemeClr val="accent1">
                                        <a:shade val="50000"/>
                                      </a:schemeClr>
                                    </a:solidFill>
                                  </a:ln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1" i="1">
                                  <a:ln>
                                    <a:solidFill>
                                      <a:schemeClr val="accent1">
                                        <a:shade val="50000"/>
                                      </a:schemeClr>
                                    </a:solidFill>
                                  </a:ln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2600" b="1" i="1">
                                  <a:ln>
                                    <a:solidFill>
                                      <a:schemeClr val="accent1">
                                        <a:shade val="50000"/>
                                      </a:schemeClr>
                                    </a:solidFill>
                                  </a:ln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600" b="1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)+</m:t>
                          </m:r>
                          <m:r>
                            <a:rPr lang="en-US" sz="2600" b="1" i="1" smtClean="0">
                              <a:ln>
                                <a:noFill/>
                              </a:ln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e>
                      </m:d>
                    </m:oMath>
                  </m:oMathPara>
                </a14:m>
                <a:endParaRPr lang="en-US" sz="2600" b="1" dirty="0"/>
              </a:p>
            </p:txBody>
          </p:sp>
        </mc:Choice>
        <mc:Fallback xmlns="">
          <p:sp>
            <p:nvSpPr>
              <p:cNvPr id="126" name="Content Placeholder 2">
                <a:extLst>
                  <a:ext uri="{FF2B5EF4-FFF2-40B4-BE49-F238E27FC236}">
                    <a16:creationId xmlns:a16="http://schemas.microsoft.com/office/drawing/2014/main" id="{32A3ACDA-00CC-BD4E-943B-16FB65DE2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746" y="4540650"/>
                <a:ext cx="3865823" cy="59164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Rounded Rectangle 140">
                <a:extLst>
                  <a:ext uri="{FF2B5EF4-FFF2-40B4-BE49-F238E27FC236}">
                    <a16:creationId xmlns:a16="http://schemas.microsoft.com/office/drawing/2014/main" id="{80DB500D-66A5-7441-AD0A-21CE3BA1F5CD}"/>
                  </a:ext>
                </a:extLst>
              </p:cNvPr>
              <p:cNvSpPr/>
              <p:nvPr/>
            </p:nvSpPr>
            <p:spPr>
              <a:xfrm>
                <a:off x="647664" y="3747841"/>
                <a:ext cx="3588369" cy="2786200"/>
              </a:xfrm>
              <a:prstGeom prst="roundRect">
                <a:avLst/>
              </a:prstGeom>
              <a:noFill/>
              <a:ln w="76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Need to randomize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b="1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b="1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Randomization</a:t>
                </a:r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adds error to </a:t>
                </a:r>
                <a:r>
                  <a:rPr lang="en-US" sz="24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CT</a:t>
                </a:r>
                <a:br>
                  <a:rPr lang="en-US" sz="2400" b="1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</a:br>
                <a:endParaRPr lang="en-US" sz="24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chemeClr val="tx1"/>
                    </a:solidFill>
                  </a:rPr>
                  <a:t>Remove Layer </a:t>
                </a:r>
                <a:r>
                  <a:rPr lang="en-US" sz="2400" dirty="0">
                    <a:solidFill>
                      <a:schemeClr val="tx1"/>
                    </a:solidFill>
                  </a:rPr>
                  <a:t>just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Decryption</a:t>
                </a:r>
              </a:p>
            </p:txBody>
          </p:sp>
        </mc:Choice>
        <mc:Fallback xmlns="">
          <p:sp>
            <p:nvSpPr>
              <p:cNvPr id="141" name="Rounded Rectangle 140">
                <a:extLst>
                  <a:ext uri="{FF2B5EF4-FFF2-40B4-BE49-F238E27FC236}">
                    <a16:creationId xmlns:a16="http://schemas.microsoft.com/office/drawing/2014/main" id="{80DB500D-66A5-7441-AD0A-21CE3BA1F5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64" y="3747841"/>
                <a:ext cx="3588369" cy="2786200"/>
              </a:xfrm>
              <a:prstGeom prst="roundRect">
                <a:avLst/>
              </a:prstGeom>
              <a:blipFill>
                <a:blip r:embed="rId28"/>
                <a:stretch>
                  <a:fillRect b="-885"/>
                </a:stretch>
              </a:blipFill>
              <a:ln w="762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815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6" grpId="0"/>
      <p:bldP spid="38" grpId="0" animBg="1"/>
      <p:bldP spid="39" grpId="0"/>
      <p:bldP spid="40" grpId="0"/>
      <p:bldP spid="68" grpId="0" animBg="1"/>
      <p:bldP spid="69" grpId="0"/>
      <p:bldP spid="70" grpId="0"/>
      <p:bldP spid="82" grpId="0"/>
      <p:bldP spid="8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D41A9-377D-6C4F-A224-3D5EF7686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304" y="2863627"/>
            <a:ext cx="6502758" cy="1325563"/>
          </a:xfrm>
        </p:spPr>
        <p:txBody>
          <a:bodyPr>
            <a:noAutofit/>
          </a:bodyPr>
          <a:lstStyle/>
          <a:p>
            <a:r>
              <a:rPr lang="en-US" sz="9000" dirty="0"/>
              <a:t>Equality PPH</a:t>
            </a:r>
          </a:p>
        </p:txBody>
      </p:sp>
    </p:spTree>
    <p:extLst>
      <p:ext uri="{BB962C8B-B14F-4D97-AF65-F5344CB8AC3E}">
        <p14:creationId xmlns:p14="http://schemas.microsoft.com/office/powerpoint/2010/main" val="1519985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06E5B12-21B2-6946-88C7-9783BB29BE4D}"/>
              </a:ext>
            </a:extLst>
          </p:cNvPr>
          <p:cNvSpPr txBox="1"/>
          <p:nvPr/>
        </p:nvSpPr>
        <p:spPr>
          <a:xfrm>
            <a:off x="188947" y="300472"/>
            <a:ext cx="261642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3">
                    <a:lumMod val="50000"/>
                  </a:schemeClr>
                </a:solidFill>
              </a:rPr>
              <a:t>Functionality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B03EDF-2A17-9C40-9A9D-B15EE09C3996}"/>
              </a:ext>
            </a:extLst>
          </p:cNvPr>
          <p:cNvSpPr txBox="1"/>
          <p:nvPr/>
        </p:nvSpPr>
        <p:spPr>
          <a:xfrm>
            <a:off x="9195966" y="448488"/>
            <a:ext cx="169148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Security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FE6927-B306-694D-994B-802F402E2952}"/>
              </a:ext>
            </a:extLst>
          </p:cNvPr>
          <p:cNvSpPr txBox="1"/>
          <p:nvPr/>
        </p:nvSpPr>
        <p:spPr>
          <a:xfrm>
            <a:off x="6907149" y="5831701"/>
            <a:ext cx="151644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Privacy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1544EEA-F82A-A945-90E9-8F88D6EE66EA}"/>
              </a:ext>
            </a:extLst>
          </p:cNvPr>
          <p:cNvGrpSpPr/>
          <p:nvPr/>
        </p:nvGrpSpPr>
        <p:grpSpPr>
          <a:xfrm>
            <a:off x="2357913" y="425950"/>
            <a:ext cx="6986014" cy="5990526"/>
            <a:chOff x="2071914" y="226697"/>
            <a:chExt cx="7518775" cy="644737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C6CDF80-AA60-E145-A05E-7925FFB8DAC5}"/>
                </a:ext>
              </a:extLst>
            </p:cNvPr>
            <p:cNvSpPr/>
            <p:nvPr/>
          </p:nvSpPr>
          <p:spPr>
            <a:xfrm>
              <a:off x="2071914" y="229634"/>
              <a:ext cx="2927131" cy="292713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6EACDB9-F605-B04A-B255-23D38D563934}"/>
                </a:ext>
              </a:extLst>
            </p:cNvPr>
            <p:cNvSpPr/>
            <p:nvPr/>
          </p:nvSpPr>
          <p:spPr>
            <a:xfrm>
              <a:off x="6663558" y="226697"/>
              <a:ext cx="2927131" cy="292713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29C79B4-6CD3-D84C-A5F3-A00DA9A529AA}"/>
                </a:ext>
              </a:extLst>
            </p:cNvPr>
            <p:cNvSpPr/>
            <p:nvPr/>
          </p:nvSpPr>
          <p:spPr>
            <a:xfrm>
              <a:off x="4346027" y="3746936"/>
              <a:ext cx="2927131" cy="292713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656D062-EEF0-5145-9479-0ED94A736138}"/>
                </a:ext>
              </a:extLst>
            </p:cNvPr>
            <p:cNvCxnSpPr>
              <a:cxnSpLocks/>
              <a:stCxn id="4" idx="5"/>
            </p:cNvCxnSpPr>
            <p:nvPr/>
          </p:nvCxnSpPr>
          <p:spPr>
            <a:xfrm>
              <a:off x="4570377" y="2728097"/>
              <a:ext cx="1198873" cy="463955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DC1E14B-2828-3042-89A7-1B163E5F20F0}"/>
                </a:ext>
              </a:extLst>
            </p:cNvPr>
            <p:cNvCxnSpPr>
              <a:cxnSpLocks/>
              <a:endCxn id="5" idx="3"/>
            </p:cNvCxnSpPr>
            <p:nvPr/>
          </p:nvCxnSpPr>
          <p:spPr>
            <a:xfrm flipV="1">
              <a:off x="5809592" y="2725160"/>
              <a:ext cx="1282634" cy="42866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588626F-783F-8F42-B044-7C985AB405F9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5809593" y="3153828"/>
              <a:ext cx="0" cy="593108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37A1431-A165-2649-BB81-6814C69CF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3493" y="803838"/>
              <a:ext cx="1805233" cy="1805233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FB721DB-CA8F-3048-A319-E1EE32CDC7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202" t="19636" r="27354" b="8048"/>
            <a:stretch/>
          </p:blipFill>
          <p:spPr>
            <a:xfrm>
              <a:off x="7497508" y="803838"/>
              <a:ext cx="1259231" cy="1805233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C75FD3A-7A5C-F040-B558-9033446FFF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252" t="15105" r="19796"/>
            <a:stretch/>
          </p:blipFill>
          <p:spPr>
            <a:xfrm>
              <a:off x="4977335" y="4139198"/>
              <a:ext cx="1664513" cy="2142605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C570A30-FC6C-574D-9EC1-4433860332DC}"/>
              </a:ext>
            </a:extLst>
          </p:cNvPr>
          <p:cNvSpPr/>
          <p:nvPr/>
        </p:nvSpPr>
        <p:spPr>
          <a:xfrm>
            <a:off x="17777" y="0"/>
            <a:ext cx="12174223" cy="6858001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46674FF-A51B-274D-8F02-D22E81037BBB}"/>
              </a:ext>
            </a:extLst>
          </p:cNvPr>
          <p:cNvSpPr/>
          <p:nvPr/>
        </p:nvSpPr>
        <p:spPr>
          <a:xfrm>
            <a:off x="4400150" y="247357"/>
            <a:ext cx="2898499" cy="780982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Encryption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597C8869-69B5-5C4B-AB1E-A1C5A516F927}"/>
                  </a:ext>
                </a:extLst>
              </p:cNvPr>
              <p:cNvSpPr/>
              <p:nvPr/>
            </p:nvSpPr>
            <p:spPr>
              <a:xfrm>
                <a:off x="231909" y="1162304"/>
                <a:ext cx="3287146" cy="665703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Send message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597C8869-69B5-5C4B-AB1E-A1C5A516F9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09" y="1162304"/>
                <a:ext cx="3287146" cy="66570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A1DE4FEE-B90E-294F-9D9A-BAAA01FEE11E}"/>
                  </a:ext>
                </a:extLst>
              </p:cNvPr>
              <p:cNvSpPr/>
              <p:nvPr/>
            </p:nvSpPr>
            <p:spPr>
              <a:xfrm>
                <a:off x="2642536" y="5254815"/>
                <a:ext cx="2836524" cy="665703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Hide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A1DE4FEE-B90E-294F-9D9A-BAAA01FEE1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536" y="5254815"/>
                <a:ext cx="2836524" cy="665703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7B7864C-6156-3442-8566-A6750D4003F6}"/>
              </a:ext>
            </a:extLst>
          </p:cNvPr>
          <p:cNvSpPr/>
          <p:nvPr/>
        </p:nvSpPr>
        <p:spPr>
          <a:xfrm>
            <a:off x="8756605" y="1120108"/>
            <a:ext cx="2836524" cy="66570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254000" dist="63500" dir="29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Eavesdropper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FAC01E2-CD3F-224D-9C0A-1AB18CDF348E}"/>
              </a:ext>
            </a:extLst>
          </p:cNvPr>
          <p:cNvSpPr/>
          <p:nvPr/>
        </p:nvSpPr>
        <p:spPr>
          <a:xfrm>
            <a:off x="8403559" y="2226890"/>
            <a:ext cx="2836524" cy="66570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254000" dist="63500" dir="29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Poly-time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002B6FA-3F44-5A4A-A872-9554548E29A3}"/>
              </a:ext>
            </a:extLst>
          </p:cNvPr>
          <p:cNvCxnSpPr>
            <a:cxnSpLocks/>
          </p:cNvCxnSpPr>
          <p:nvPr/>
        </p:nvCxnSpPr>
        <p:spPr>
          <a:xfrm>
            <a:off x="4143247" y="4260545"/>
            <a:ext cx="3800936" cy="17688"/>
          </a:xfrm>
          <a:prstGeom prst="straightConnector1">
            <a:avLst/>
          </a:prstGeom>
          <a:ln w="38100"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1F9872F-53E4-8342-9456-B1D66FA78425}"/>
                  </a:ext>
                </a:extLst>
              </p:cNvPr>
              <p:cNvSpPr txBox="1"/>
              <p:nvPr/>
            </p:nvSpPr>
            <p:spPr>
              <a:xfrm>
                <a:off x="5036411" y="3664125"/>
                <a:ext cx="161512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Enc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1F9872F-53E4-8342-9456-B1D66FA78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411" y="3664125"/>
                <a:ext cx="1615122" cy="584775"/>
              </a:xfrm>
              <a:prstGeom prst="rect">
                <a:avLst/>
              </a:prstGeom>
              <a:blipFill>
                <a:blip r:embed="rId8"/>
                <a:stretch>
                  <a:fillRect r="-2344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1853045A-3782-6542-8A1B-9F28613031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9674" y="2747378"/>
            <a:ext cx="862148" cy="8821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2AC505-B8A4-4647-ACBA-46513D74CF4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6125" t="15497" r="20158" b="14596"/>
          <a:stretch/>
        </p:blipFill>
        <p:spPr>
          <a:xfrm>
            <a:off x="2479450" y="2783933"/>
            <a:ext cx="1888254" cy="24845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318ED9-BC93-ED44-AD3E-AF9BA1E9891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0229" t="17206" r="23488" b="22931"/>
          <a:stretch/>
        </p:blipFill>
        <p:spPr>
          <a:xfrm>
            <a:off x="7861010" y="2965647"/>
            <a:ext cx="1709874" cy="218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42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91221-79C1-A943-8EB8-63152A88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261"/>
            <a:ext cx="10515600" cy="1325563"/>
          </a:xfrm>
        </p:spPr>
        <p:txBody>
          <a:bodyPr/>
          <a:lstStyle/>
          <a:p>
            <a:r>
              <a:rPr lang="en-US" dirty="0"/>
              <a:t>Warmup: Equality-Preserving Hash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6556C5-B18F-EA45-8B0D-CD3BB02953B1}"/>
                  </a:ext>
                </a:extLst>
              </p:cNvPr>
              <p:cNvSpPr txBox="1"/>
              <p:nvPr/>
            </p:nvSpPr>
            <p:spPr>
              <a:xfrm>
                <a:off x="1133839" y="1399015"/>
                <a:ext cx="941898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Given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800" dirty="0"/>
                  <a:t> sampled from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/>
                  <a:t>, hard to find a collision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6556C5-B18F-EA45-8B0D-CD3BB0295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839" y="1399015"/>
                <a:ext cx="9418983" cy="523220"/>
              </a:xfrm>
              <a:prstGeom prst="rect">
                <a:avLst/>
              </a:prstGeom>
              <a:blipFill>
                <a:blip r:embed="rId10"/>
                <a:stretch>
                  <a:fillRect t="-9524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itle 1">
            <a:extLst>
              <a:ext uri="{FF2B5EF4-FFF2-40B4-BE49-F238E27FC236}">
                <a16:creationId xmlns:a16="http://schemas.microsoft.com/office/drawing/2014/main" id="{9E2B1E40-8FC3-0E44-8B60-40A1F4234DC1}"/>
              </a:ext>
            </a:extLst>
          </p:cNvPr>
          <p:cNvSpPr txBox="1">
            <a:spLocks/>
          </p:cNvSpPr>
          <p:nvPr/>
        </p:nvSpPr>
        <p:spPr>
          <a:xfrm>
            <a:off x="838200" y="503988"/>
            <a:ext cx="7913914" cy="898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(Collision-Resistance Hash Families)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154866D-A24A-B744-AE23-9AFCECDA76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8729" l="0" r="99533">
                        <a14:foregroundMark x1="17757" y1="69492" x2="26168" y2="88983"/>
                        <a14:foregroundMark x1="26168" y1="88983" x2="84112" y2="88983"/>
                        <a14:foregroundMark x1="19626" y1="61017" x2="19626" y2="610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47599" y="1999423"/>
            <a:ext cx="1579556" cy="1741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E3F63742-A62D-2A46-89C6-AE97F8F04336}"/>
                  </a:ext>
                </a:extLst>
              </p:cNvPr>
              <p:cNvSpPr/>
              <p:nvPr/>
            </p:nvSpPr>
            <p:spPr>
              <a:xfrm>
                <a:off x="368965" y="2297191"/>
                <a:ext cx="3060703" cy="1146405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Challenger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𝑆𝑎𝑚𝑝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E3F63742-A62D-2A46-89C6-AE97F8F043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65" y="2297191"/>
                <a:ext cx="3060703" cy="1146405"/>
              </a:xfrm>
              <a:prstGeom prst="roundRect">
                <a:avLst/>
              </a:prstGeom>
              <a:blipFill>
                <a:blip r:embed="rId13"/>
                <a:stretch>
                  <a:fillRect t="-4348" b="-3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953B888-EDF1-6140-BE43-25B9B88F0435}"/>
              </a:ext>
            </a:extLst>
          </p:cNvPr>
          <p:cNvCxnSpPr>
            <a:cxnSpLocks/>
          </p:cNvCxnSpPr>
          <p:nvPr/>
        </p:nvCxnSpPr>
        <p:spPr>
          <a:xfrm>
            <a:off x="3429668" y="2870393"/>
            <a:ext cx="1770982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13FD707-7FFE-3F48-AD14-4DF7EE3F130A}"/>
                  </a:ext>
                </a:extLst>
              </p:cNvPr>
              <p:cNvSpPr txBox="1"/>
              <p:nvPr/>
            </p:nvSpPr>
            <p:spPr>
              <a:xfrm>
                <a:off x="3900902" y="2406395"/>
                <a:ext cx="4713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13FD707-7FFE-3F48-AD14-4DF7EE3F1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902" y="2406395"/>
                <a:ext cx="47134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4539A5B-9441-1441-9D55-57C999D7BEE3}"/>
              </a:ext>
            </a:extLst>
          </p:cNvPr>
          <p:cNvCxnSpPr>
            <a:cxnSpLocks/>
          </p:cNvCxnSpPr>
          <p:nvPr/>
        </p:nvCxnSpPr>
        <p:spPr>
          <a:xfrm>
            <a:off x="6727155" y="2860490"/>
            <a:ext cx="781050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2B39059-33AC-CF41-91E2-CD53CA43C226}"/>
                  </a:ext>
                </a:extLst>
              </p:cNvPr>
              <p:cNvSpPr txBox="1"/>
              <p:nvPr/>
            </p:nvSpPr>
            <p:spPr>
              <a:xfrm>
                <a:off x="8648701" y="2445018"/>
                <a:ext cx="17174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 err="1"/>
                  <a:t>s.t.</a:t>
                </a:r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2B39059-33AC-CF41-91E2-CD53CA43C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8701" y="2445018"/>
                <a:ext cx="1717426" cy="523220"/>
              </a:xfrm>
              <a:prstGeom prst="rect">
                <a:avLst/>
              </a:prstGeom>
              <a:blipFill>
                <a:blip r:embed="rId15"/>
                <a:stretch>
                  <a:fillRect l="-4412" t="-11905" r="-294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2408293-17F4-8740-A576-2955BAE6E44A}"/>
                  </a:ext>
                </a:extLst>
              </p:cNvPr>
              <p:cNvSpPr/>
              <p:nvPr/>
            </p:nvSpPr>
            <p:spPr>
              <a:xfrm>
                <a:off x="7509927" y="3057875"/>
                <a:ext cx="38438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8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800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2408293-17F4-8740-A576-2955BAE6E4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9927" y="3057875"/>
                <a:ext cx="3843873" cy="523220"/>
              </a:xfrm>
              <a:prstGeom prst="rect">
                <a:avLst/>
              </a:prstGeom>
              <a:blipFill>
                <a:blip r:embed="rId16"/>
                <a:stretch>
                  <a:fillRect l="-658" t="-11905" r="-658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0A7257DB-8255-104B-BC72-DC469FB1E9FA}"/>
                  </a:ext>
                </a:extLst>
              </p:cNvPr>
              <p:cNvSpPr/>
              <p:nvPr/>
            </p:nvSpPr>
            <p:spPr>
              <a:xfrm>
                <a:off x="2157411" y="4524445"/>
                <a:ext cx="8611063" cy="1650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One of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𝐸𝑣𝑎𝑙</m:t>
                    </m:r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must be incorrect:</a:t>
                </a:r>
                <a:endParaRPr lang="en-US" sz="28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𝐸𝑣𝑎𝑙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1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800" b="1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𝐸𝑣𝑎𝑙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0A7257DB-8255-104B-BC72-DC469FB1E9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7411" y="4524445"/>
                <a:ext cx="8611063" cy="1650886"/>
              </a:xfrm>
              <a:prstGeom prst="round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525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9" grpId="0"/>
      <p:bldP spid="30" grpId="0"/>
      <p:bldP spid="31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37DBC-18CD-C148-A89F-A06E04338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Warmup: Equality-Preserving Hash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EACF9-B3F4-D449-B37A-C3A5DEA4E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318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other words…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91C860-7B24-9443-AB1B-6EB4B4F82044}"/>
              </a:ext>
            </a:extLst>
          </p:cNvPr>
          <p:cNvSpPr txBox="1">
            <a:spLocks/>
          </p:cNvSpPr>
          <p:nvPr/>
        </p:nvSpPr>
        <p:spPr>
          <a:xfrm>
            <a:off x="838200" y="503988"/>
            <a:ext cx="7913914" cy="898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(Collision-Resistance Hash Families)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AE47979B-0B09-5D4C-B4C2-FDD735BF1A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81212" y="2592387"/>
                <a:ext cx="2305051" cy="89817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3600" dirty="0"/>
                  <a:t> is CRHF</a:t>
                </a: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AE47979B-0B09-5D4C-B4C2-FDD735BF1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212" y="2592387"/>
                <a:ext cx="2305051" cy="898176"/>
              </a:xfrm>
              <a:prstGeom prst="rect">
                <a:avLst/>
              </a:prstGeom>
              <a:blipFill>
                <a:blip r:embed="rId3"/>
                <a:stretch>
                  <a:fillRect l="-2747" b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B8926B13-1B07-EE48-A3D6-DA8E707AF3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97169" y="2598736"/>
                <a:ext cx="4285693" cy="89817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/>
                  <a:t>is Equality PPH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B8926B13-1B07-EE48-A3D6-DA8E707AF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169" y="2598736"/>
                <a:ext cx="4285693" cy="898176"/>
              </a:xfrm>
              <a:prstGeom prst="rect">
                <a:avLst/>
              </a:prstGeom>
              <a:blipFill>
                <a:blip r:embed="rId4"/>
                <a:stretch>
                  <a:fillRect l="-1479"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74FEAB5F-9C77-804C-B178-48BD4CEF5E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95157" y="2592387"/>
                <a:ext cx="1933575" cy="89817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74FEAB5F-9C77-804C-B178-48BD4CEF5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157" y="2592387"/>
                <a:ext cx="1933575" cy="8981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BFB796C-8CAD-524C-9761-AB3B4AE3C5EE}"/>
              </a:ext>
            </a:extLst>
          </p:cNvPr>
          <p:cNvSpPr/>
          <p:nvPr/>
        </p:nvSpPr>
        <p:spPr>
          <a:xfrm>
            <a:off x="803026" y="4398611"/>
            <a:ext cx="10779836" cy="69350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Same security guarantees!</a:t>
            </a:r>
          </a:p>
        </p:txBody>
      </p:sp>
    </p:spTree>
    <p:extLst>
      <p:ext uri="{BB962C8B-B14F-4D97-AF65-F5344CB8AC3E}">
        <p14:creationId xmlns:p14="http://schemas.microsoft.com/office/powerpoint/2010/main" val="3533986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D41A9-377D-6C4F-A224-3D5EF7686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304" y="2863627"/>
            <a:ext cx="6502758" cy="1325563"/>
          </a:xfrm>
        </p:spPr>
        <p:txBody>
          <a:bodyPr>
            <a:noAutofit/>
          </a:bodyPr>
          <a:lstStyle/>
          <a:p>
            <a:r>
              <a:rPr lang="en-US" sz="9000" dirty="0"/>
              <a:t>OWC Model</a:t>
            </a:r>
          </a:p>
        </p:txBody>
      </p:sp>
    </p:spTree>
    <p:extLst>
      <p:ext uri="{BB962C8B-B14F-4D97-AF65-F5344CB8AC3E}">
        <p14:creationId xmlns:p14="http://schemas.microsoft.com/office/powerpoint/2010/main" val="336677427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2B5CC-0BE3-2244-ACC8-F4A8C3E7D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One-Way Communication Model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3F21721-8CEE-E54A-AE14-99248CEE38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2188"/>
                    </a14:imgEffect>
                  </a14:imgLayer>
                </a14:imgProps>
              </a:ext>
            </a:extLst>
          </a:blip>
          <a:srcRect l="17106" b="50487"/>
          <a:stretch/>
        </p:blipFill>
        <p:spPr>
          <a:xfrm>
            <a:off x="1409674" y="3366596"/>
            <a:ext cx="1621957" cy="132704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F581543-CE52-3041-AE55-11DD9F5B1F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87" b="100000" l="1099" r="100000"/>
                    </a14:imgEffect>
                  </a14:imgLayer>
                </a14:imgProps>
              </a:ext>
            </a:extLst>
          </a:blip>
          <a:srcRect r="13761" b="56574"/>
          <a:stretch/>
        </p:blipFill>
        <p:spPr>
          <a:xfrm>
            <a:off x="6710832" y="3398204"/>
            <a:ext cx="1650975" cy="1260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1AF3FF7-B600-8B48-A8C0-5DB9C888018C}"/>
                  </a:ext>
                </a:extLst>
              </p:cNvPr>
              <p:cNvSpPr txBox="1"/>
              <p:nvPr/>
            </p:nvSpPr>
            <p:spPr>
              <a:xfrm>
                <a:off x="2721946" y="1802081"/>
                <a:ext cx="6224543" cy="757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/>
                  <a:t>Evaluate function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600" dirty="0"/>
                  <a:t> on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1AF3FF7-B600-8B48-A8C0-5DB9C8880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946" y="1802081"/>
                <a:ext cx="6224543" cy="757487"/>
              </a:xfrm>
              <a:prstGeom prst="rect">
                <a:avLst/>
              </a:prstGeom>
              <a:blipFill>
                <a:blip r:embed="rId7"/>
                <a:stretch>
                  <a:fillRect l="-2851" t="-11475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4808295-AFA7-5140-BDB5-1F298A676867}"/>
                  </a:ext>
                </a:extLst>
              </p:cNvPr>
              <p:cNvSpPr txBox="1"/>
              <p:nvPr/>
            </p:nvSpPr>
            <p:spPr>
              <a:xfrm>
                <a:off x="1770331" y="4720960"/>
                <a:ext cx="499731" cy="5410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4808295-AFA7-5140-BDB5-1F298A676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331" y="4720960"/>
                <a:ext cx="499731" cy="5410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BDF772F-ED87-F147-BEC8-CAA8DC63941E}"/>
                  </a:ext>
                </a:extLst>
              </p:cNvPr>
              <p:cNvSpPr txBox="1"/>
              <p:nvPr/>
            </p:nvSpPr>
            <p:spPr>
              <a:xfrm>
                <a:off x="7359872" y="4710451"/>
                <a:ext cx="582769" cy="5410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BDF772F-ED87-F147-BEC8-CAA8DC639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872" y="4710451"/>
                <a:ext cx="582769" cy="5410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B6818F8-6BEF-5449-A20C-9206786CA86C}"/>
                  </a:ext>
                </a:extLst>
              </p:cNvPr>
              <p:cNvSpPr txBox="1"/>
              <p:nvPr/>
            </p:nvSpPr>
            <p:spPr>
              <a:xfrm>
                <a:off x="3431681" y="2427078"/>
                <a:ext cx="4752327" cy="757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/>
                  <a:t>Public randomness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B6818F8-6BEF-5449-A20C-9206786CA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681" y="2427078"/>
                <a:ext cx="4752327" cy="757487"/>
              </a:xfrm>
              <a:prstGeom prst="rect">
                <a:avLst/>
              </a:prstGeom>
              <a:blipFill>
                <a:blip r:embed="rId10"/>
                <a:stretch>
                  <a:fillRect l="-3733" t="-11475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1AA2B41-3E24-E842-8AEE-0331742A1DAF}"/>
              </a:ext>
            </a:extLst>
          </p:cNvPr>
          <p:cNvCxnSpPr>
            <a:cxnSpLocks/>
          </p:cNvCxnSpPr>
          <p:nvPr/>
        </p:nvCxnSpPr>
        <p:spPr>
          <a:xfrm>
            <a:off x="8730740" y="4929460"/>
            <a:ext cx="800625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802DC7B-D095-3B4A-9B8B-0B1B4B4D8BEB}"/>
                  </a:ext>
                </a:extLst>
              </p:cNvPr>
              <p:cNvSpPr txBox="1"/>
              <p:nvPr/>
            </p:nvSpPr>
            <p:spPr>
              <a:xfrm>
                <a:off x="9680568" y="4423107"/>
                <a:ext cx="1486267" cy="5410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802DC7B-D095-3B4A-9B8B-0B1B4B4D8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0568" y="4423107"/>
                <a:ext cx="1486267" cy="54106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E0820FE-EB68-E143-B6FA-A50ACFA5491D}"/>
              </a:ext>
            </a:extLst>
          </p:cNvPr>
          <p:cNvCxnSpPr>
            <a:cxnSpLocks/>
          </p:cNvCxnSpPr>
          <p:nvPr/>
        </p:nvCxnSpPr>
        <p:spPr>
          <a:xfrm>
            <a:off x="2814177" y="4980982"/>
            <a:ext cx="3800936" cy="17688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9B0374A-51D5-5D4B-A3D1-C33D17026865}"/>
                  </a:ext>
                </a:extLst>
              </p:cNvPr>
              <p:cNvSpPr txBox="1"/>
              <p:nvPr/>
            </p:nvSpPr>
            <p:spPr>
              <a:xfrm>
                <a:off x="3961893" y="4388398"/>
                <a:ext cx="1505504" cy="5410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9B0374A-51D5-5D4B-A3D1-C33D17026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1893" y="4388398"/>
                <a:ext cx="1505504" cy="54106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7DA2431-7FB3-574D-ADAD-63B8399B9315}"/>
                  </a:ext>
                </a:extLst>
              </p:cNvPr>
              <p:cNvSpPr txBox="1"/>
              <p:nvPr/>
            </p:nvSpPr>
            <p:spPr>
              <a:xfrm>
                <a:off x="1821342" y="5058511"/>
                <a:ext cx="4062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7DA2431-7FB3-574D-ADAD-63B8399B9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342" y="5058511"/>
                <a:ext cx="40620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0BA2C76-DB8C-7747-BAD4-DF02B40A9695}"/>
                  </a:ext>
                </a:extLst>
              </p:cNvPr>
              <p:cNvSpPr txBox="1"/>
              <p:nvPr/>
            </p:nvSpPr>
            <p:spPr>
              <a:xfrm>
                <a:off x="7448156" y="5020680"/>
                <a:ext cx="4062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0BA2C76-DB8C-7747-BAD4-DF02B40A9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156" y="5020680"/>
                <a:ext cx="406200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716B201-6141-0447-BF0A-E057EA3FACA6}"/>
                  </a:ext>
                </a:extLst>
              </p:cNvPr>
              <p:cNvSpPr txBox="1"/>
              <p:nvPr/>
            </p:nvSpPr>
            <p:spPr>
              <a:xfrm>
                <a:off x="9835116" y="5003818"/>
                <a:ext cx="126092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/>
                  <a:t>w.p.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716B201-6141-0447-BF0A-E057EA3FA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5116" y="5003818"/>
                <a:ext cx="1260923" cy="461665"/>
              </a:xfrm>
              <a:prstGeom prst="rect">
                <a:avLst/>
              </a:prstGeom>
              <a:blipFill>
                <a:blip r:embed="rId14"/>
                <a:stretch>
                  <a:fillRect l="-5941" t="-540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6">
                <a:extLst>
                  <a:ext uri="{FF2B5EF4-FFF2-40B4-BE49-F238E27FC236}">
                    <a16:creationId xmlns:a16="http://schemas.microsoft.com/office/drawing/2014/main" id="{DD2C97D3-42A8-C14F-A266-742E340DBD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6687" y="5859223"/>
                <a:ext cx="11858625" cy="670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3200" dirty="0"/>
                  <a:t>Goal: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25" name="Content Placeholder 6">
                <a:extLst>
                  <a:ext uri="{FF2B5EF4-FFF2-40B4-BE49-F238E27FC236}">
                    <a16:creationId xmlns:a16="http://schemas.microsoft.com/office/drawing/2014/main" id="{DD2C97D3-42A8-C14F-A266-742E340DB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87" y="5859223"/>
                <a:ext cx="11858625" cy="670672"/>
              </a:xfrm>
              <a:prstGeom prst="rect">
                <a:avLst/>
              </a:prstGeom>
              <a:blipFill>
                <a:blip r:embed="rId15"/>
                <a:stretch>
                  <a:fillRect l="-1283" t="-16667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6001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5" grpId="0"/>
      <p:bldP spid="43" grpId="0"/>
      <p:bldP spid="22" grpId="0"/>
      <p:bldP spid="23" grpId="0"/>
      <p:bldP spid="24" grpId="0"/>
      <p:bldP spid="25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A0389-4340-7844-8509-235FDCBEA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PPH implies OWC Protocol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597B8-0091-504E-8768-180C433198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2188"/>
                    </a14:imgEffect>
                  </a14:imgLayer>
                </a14:imgProps>
              </a:ext>
            </a:extLst>
          </a:blip>
          <a:srcRect l="17106" b="50487"/>
          <a:stretch/>
        </p:blipFill>
        <p:spPr>
          <a:xfrm>
            <a:off x="1409674" y="3366596"/>
            <a:ext cx="1621957" cy="13270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A27FA-D11A-9E4A-B0F1-3C571875A2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87" b="100000" l="1099" r="100000"/>
                    </a14:imgEffect>
                  </a14:imgLayer>
                </a14:imgProps>
              </a:ext>
            </a:extLst>
          </a:blip>
          <a:srcRect r="13761" b="56574"/>
          <a:stretch/>
        </p:blipFill>
        <p:spPr>
          <a:xfrm>
            <a:off x="6710832" y="3398204"/>
            <a:ext cx="1650975" cy="1260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C66786-C39C-8849-B5D3-75863864C833}"/>
                  </a:ext>
                </a:extLst>
              </p:cNvPr>
              <p:cNvSpPr txBox="1"/>
              <p:nvPr/>
            </p:nvSpPr>
            <p:spPr>
              <a:xfrm>
                <a:off x="2721946" y="1802081"/>
                <a:ext cx="55051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/>
                  <a:t>Evaluate predicate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600" dirty="0"/>
                  <a:t> on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C66786-C39C-8849-B5D3-75863864C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946" y="1802081"/>
                <a:ext cx="5505161" cy="646331"/>
              </a:xfrm>
              <a:prstGeom prst="rect">
                <a:avLst/>
              </a:prstGeom>
              <a:blipFill>
                <a:blip r:embed="rId6"/>
                <a:stretch>
                  <a:fillRect l="-3218" t="-13462" b="-3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E6FF05-3915-F849-AA21-EAEF9A1CEA79}"/>
                  </a:ext>
                </a:extLst>
              </p:cNvPr>
              <p:cNvSpPr txBox="1"/>
              <p:nvPr/>
            </p:nvSpPr>
            <p:spPr>
              <a:xfrm>
                <a:off x="1770331" y="4720960"/>
                <a:ext cx="499731" cy="5410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E6FF05-3915-F849-AA21-EAEF9A1CE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331" y="4720960"/>
                <a:ext cx="499731" cy="5410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7D5E10-27C8-3C4B-918A-8635B3D695D0}"/>
                  </a:ext>
                </a:extLst>
              </p:cNvPr>
              <p:cNvSpPr txBox="1"/>
              <p:nvPr/>
            </p:nvSpPr>
            <p:spPr>
              <a:xfrm>
                <a:off x="7359872" y="4710451"/>
                <a:ext cx="582769" cy="5410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7D5E10-27C8-3C4B-918A-8635B3D69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872" y="4710451"/>
                <a:ext cx="582769" cy="5410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C481FB-29C8-7B4D-96B0-FDC790B1F896}"/>
                  </a:ext>
                </a:extLst>
              </p:cNvPr>
              <p:cNvSpPr txBox="1"/>
              <p:nvPr/>
            </p:nvSpPr>
            <p:spPr>
              <a:xfrm>
                <a:off x="3431681" y="2427078"/>
                <a:ext cx="365728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/>
                  <a:t>Publicly sampled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C481FB-29C8-7B4D-96B0-FDC790B1F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681" y="2427078"/>
                <a:ext cx="3657283" cy="646331"/>
              </a:xfrm>
              <a:prstGeom prst="rect">
                <a:avLst/>
              </a:prstGeom>
              <a:blipFill>
                <a:blip r:embed="rId9"/>
                <a:stretch>
                  <a:fillRect l="-4844" t="-13462" r="-1730" b="-3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61FE0C-0E04-D346-A3A6-249A3C829F49}"/>
              </a:ext>
            </a:extLst>
          </p:cNvPr>
          <p:cNvCxnSpPr>
            <a:cxnSpLocks/>
          </p:cNvCxnSpPr>
          <p:nvPr/>
        </p:nvCxnSpPr>
        <p:spPr>
          <a:xfrm>
            <a:off x="8730740" y="4929460"/>
            <a:ext cx="800625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D28F26-C832-0C48-AD94-75A3B6400B2A}"/>
                  </a:ext>
                </a:extLst>
              </p:cNvPr>
              <p:cNvSpPr txBox="1"/>
              <p:nvPr/>
            </p:nvSpPr>
            <p:spPr>
              <a:xfrm>
                <a:off x="8522961" y="4412335"/>
                <a:ext cx="1238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𝐸𝑣𝑎𝑙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D28F26-C832-0C48-AD94-75A3B6400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2961" y="4412335"/>
                <a:ext cx="123899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AB0756-9183-AE44-B621-D31C328CF286}"/>
              </a:ext>
            </a:extLst>
          </p:cNvPr>
          <p:cNvCxnSpPr>
            <a:cxnSpLocks/>
          </p:cNvCxnSpPr>
          <p:nvPr/>
        </p:nvCxnSpPr>
        <p:spPr>
          <a:xfrm>
            <a:off x="2814177" y="4980982"/>
            <a:ext cx="3800936" cy="17688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A85832-267E-C146-A15C-FB4202459DD1}"/>
                  </a:ext>
                </a:extLst>
              </p:cNvPr>
              <p:cNvSpPr txBox="1"/>
              <p:nvPr/>
            </p:nvSpPr>
            <p:spPr>
              <a:xfrm>
                <a:off x="3961893" y="4388398"/>
                <a:ext cx="8580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A85832-267E-C146-A15C-FB4202459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1893" y="4388398"/>
                <a:ext cx="858055" cy="461665"/>
              </a:xfrm>
              <a:prstGeom prst="rect">
                <a:avLst/>
              </a:prstGeom>
              <a:blipFill>
                <a:blip r:embed="rId11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545F2C6-BCEE-9B4B-8E37-3A02EC0D51F5}"/>
                  </a:ext>
                </a:extLst>
              </p:cNvPr>
              <p:cNvSpPr txBox="1"/>
              <p:nvPr/>
            </p:nvSpPr>
            <p:spPr>
              <a:xfrm>
                <a:off x="1821342" y="5058511"/>
                <a:ext cx="428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545F2C6-BCEE-9B4B-8E37-3A02EC0D5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342" y="5058511"/>
                <a:ext cx="428772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AD1884-C23C-C649-9FC1-314F064B66A3}"/>
                  </a:ext>
                </a:extLst>
              </p:cNvPr>
              <p:cNvSpPr txBox="1"/>
              <p:nvPr/>
            </p:nvSpPr>
            <p:spPr>
              <a:xfrm>
                <a:off x="7448156" y="5020680"/>
                <a:ext cx="428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AD1884-C23C-C649-9FC1-314F064B6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156" y="5020680"/>
                <a:ext cx="428772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F8CEED-8F68-A24B-9D93-D1A82F050349}"/>
                  </a:ext>
                </a:extLst>
              </p:cNvPr>
              <p:cNvSpPr txBox="1"/>
              <p:nvPr/>
            </p:nvSpPr>
            <p:spPr>
              <a:xfrm>
                <a:off x="9277546" y="5020680"/>
                <a:ext cx="27506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/>
                  <a:t>w.p.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≥1 −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𝑛𝑒𝑔𝑙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F8CEED-8F68-A24B-9D93-D1A82F050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7546" y="5020680"/>
                <a:ext cx="2750689" cy="461665"/>
              </a:xfrm>
              <a:prstGeom prst="rect">
                <a:avLst/>
              </a:prstGeom>
              <a:blipFill>
                <a:blip r:embed="rId14"/>
                <a:stretch>
                  <a:fillRect l="-3687" t="-5263" r="-461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76412E6-ED5B-2648-8185-E8D3906ECD70}"/>
                  </a:ext>
                </a:extLst>
              </p:cNvPr>
              <p:cNvSpPr txBox="1"/>
              <p:nvPr/>
            </p:nvSpPr>
            <p:spPr>
              <a:xfrm>
                <a:off x="9909758" y="4457880"/>
                <a:ext cx="1486267" cy="5410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76412E6-ED5B-2648-8185-E8D3906EC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9758" y="4457880"/>
                <a:ext cx="1486267" cy="54106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916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5" grpId="0"/>
      <p:bldP spid="16" grpId="0"/>
      <p:bldP spid="17" grpId="0"/>
      <p:bldP spid="22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A0389-4340-7844-8509-235FDCBEA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PPH implies OWC Protocol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6">
                <a:extLst>
                  <a:ext uri="{FF2B5EF4-FFF2-40B4-BE49-F238E27FC236}">
                    <a16:creationId xmlns:a16="http://schemas.microsoft.com/office/drawing/2014/main" id="{0F5A1E8F-1A70-004D-B85A-2B6BD7DAD0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0026" y="5884059"/>
                <a:ext cx="11858625" cy="670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3200" dirty="0"/>
                  <a:t>Existing OWC lower bounds of form 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𝛀</m:t>
                    </m:r>
                    <m:r>
                      <a:rPr lang="en-US" sz="3200" b="1" i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US" sz="32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… but we need to be exact!</a:t>
                </a:r>
              </a:p>
            </p:txBody>
          </p:sp>
        </mc:Choice>
        <mc:Fallback xmlns="">
          <p:sp>
            <p:nvSpPr>
              <p:cNvPr id="14" name="Content Placeholder 6">
                <a:extLst>
                  <a:ext uri="{FF2B5EF4-FFF2-40B4-BE49-F238E27FC236}">
                    <a16:creationId xmlns:a16="http://schemas.microsoft.com/office/drawing/2014/main" id="{0F5A1E8F-1A70-004D-B85A-2B6BD7DAD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6" y="5884059"/>
                <a:ext cx="11858625" cy="670672"/>
              </a:xfrm>
              <a:prstGeom prst="rect">
                <a:avLst/>
              </a:prstGeom>
              <a:blipFill>
                <a:blip r:embed="rId3"/>
                <a:stretch>
                  <a:fillRect l="-1283" t="-16667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A83F8725-8631-AD4C-82AA-0592B890D8A6}"/>
              </a:ext>
            </a:extLst>
          </p:cNvPr>
          <p:cNvGrpSpPr/>
          <p:nvPr/>
        </p:nvGrpSpPr>
        <p:grpSpPr>
          <a:xfrm>
            <a:off x="126071" y="1730628"/>
            <a:ext cx="5120878" cy="2810375"/>
            <a:chOff x="126071" y="1730628"/>
            <a:chExt cx="5120878" cy="2810375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B01B1F3-BA42-FE41-86FC-AC824DCDC5FE}"/>
                </a:ext>
              </a:extLst>
            </p:cNvPr>
            <p:cNvSpPr/>
            <p:nvPr/>
          </p:nvSpPr>
          <p:spPr>
            <a:xfrm>
              <a:off x="126071" y="1730628"/>
              <a:ext cx="5120878" cy="2810375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7C66786-C39C-8849-B5D3-75863864C833}"/>
                </a:ext>
              </a:extLst>
            </p:cNvPr>
            <p:cNvSpPr txBox="1"/>
            <p:nvPr/>
          </p:nvSpPr>
          <p:spPr>
            <a:xfrm>
              <a:off x="552183" y="1834876"/>
              <a:ext cx="28119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OWC Protocol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BD54258-6A1E-3243-9219-041CD56DF9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92188"/>
                      </a14:imgEffect>
                    </a14:imgLayer>
                  </a14:imgProps>
                </a:ext>
              </a:extLst>
            </a:blip>
            <a:srcRect l="17106" b="50487"/>
            <a:stretch/>
          </p:blipFill>
          <p:spPr>
            <a:xfrm>
              <a:off x="433282" y="2917145"/>
              <a:ext cx="628734" cy="51441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9048A02-E29E-3743-8FBA-878D518044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87" b="100000" l="1099" r="100000"/>
                      </a14:imgEffect>
                    </a14:imgLayer>
                  </a14:imgProps>
                </a:ext>
              </a:extLst>
            </a:blip>
            <a:srcRect r="13761" b="56574"/>
            <a:stretch/>
          </p:blipFill>
          <p:spPr>
            <a:xfrm>
              <a:off x="2488219" y="2929397"/>
              <a:ext cx="639983" cy="48870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AFB0F3B-C856-0848-AE16-585EAF3B5EEB}"/>
                    </a:ext>
                  </a:extLst>
                </p:cNvPr>
                <p:cNvSpPr txBox="1"/>
                <p:nvPr/>
              </p:nvSpPr>
              <p:spPr>
                <a:xfrm>
                  <a:off x="573087" y="3442150"/>
                  <a:ext cx="193715" cy="2097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AFB0F3B-C856-0848-AE16-585EAF3B5E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087" y="3442150"/>
                  <a:ext cx="193715" cy="209737"/>
                </a:xfrm>
                <a:prstGeom prst="rect">
                  <a:avLst/>
                </a:prstGeom>
                <a:blipFill>
                  <a:blip r:embed="rId8"/>
                  <a:stretch>
                    <a:fillRect r="-68750" b="-8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B0A3C15-AD12-9B4A-8F32-82BB924BF12A}"/>
                    </a:ext>
                  </a:extLst>
                </p:cNvPr>
                <p:cNvSpPr txBox="1"/>
                <p:nvPr/>
              </p:nvSpPr>
              <p:spPr>
                <a:xfrm>
                  <a:off x="2739812" y="3438076"/>
                  <a:ext cx="225904" cy="2097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B0A3C15-AD12-9B4A-8F32-82BB924BF1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9812" y="3438076"/>
                  <a:ext cx="225904" cy="209737"/>
                </a:xfrm>
                <a:prstGeom prst="rect">
                  <a:avLst/>
                </a:prstGeom>
                <a:blipFill>
                  <a:blip r:embed="rId9"/>
                  <a:stretch>
                    <a:fillRect r="-94444" b="-1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EA93790-EFF5-EA43-8EC3-2063C0943B0A}"/>
                </a:ext>
              </a:extLst>
            </p:cNvPr>
            <p:cNvCxnSpPr>
              <a:cxnSpLocks/>
            </p:cNvCxnSpPr>
            <p:nvPr/>
          </p:nvCxnSpPr>
          <p:spPr>
            <a:xfrm>
              <a:off x="3271214" y="3522972"/>
              <a:ext cx="310354" cy="0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1B46D7F-53AC-664D-87E4-F62FABF9CC3E}"/>
                    </a:ext>
                  </a:extLst>
                </p:cNvPr>
                <p:cNvSpPr txBox="1"/>
                <p:nvPr/>
              </p:nvSpPr>
              <p:spPr>
                <a:xfrm>
                  <a:off x="3605562" y="3147209"/>
                  <a:ext cx="116507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1B46D7F-53AC-664D-87E4-F62FABF9CC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5562" y="3147209"/>
                  <a:ext cx="1165070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1075" r="-5376" b="-162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3959B9C-69E3-2A42-8889-66755609540E}"/>
                </a:ext>
              </a:extLst>
            </p:cNvPr>
            <p:cNvCxnSpPr>
              <a:cxnSpLocks/>
            </p:cNvCxnSpPr>
            <p:nvPr/>
          </p:nvCxnSpPr>
          <p:spPr>
            <a:xfrm>
              <a:off x="977722" y="3542944"/>
              <a:ext cx="1473392" cy="6857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F69B067-DA9E-BA4B-89E9-38D26CC24705}"/>
                    </a:ext>
                  </a:extLst>
                </p:cNvPr>
                <p:cNvSpPr txBox="1"/>
                <p:nvPr/>
              </p:nvSpPr>
              <p:spPr>
                <a:xfrm>
                  <a:off x="515083" y="3837455"/>
                  <a:ext cx="46263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F69B067-DA9E-BA4B-89E9-38D26CC247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083" y="3837455"/>
                  <a:ext cx="462639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42DF8BD-6E5B-9843-85B5-E5A802F2A6B8}"/>
                    </a:ext>
                  </a:extLst>
                </p:cNvPr>
                <p:cNvSpPr txBox="1"/>
                <p:nvPr/>
              </p:nvSpPr>
              <p:spPr>
                <a:xfrm>
                  <a:off x="2699430" y="3807487"/>
                  <a:ext cx="40620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42DF8BD-6E5B-9843-85B5-E5A802F2A6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9430" y="3807487"/>
                  <a:ext cx="406200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D1BE9A4-71A0-7748-955C-6DBC8F4312CF}"/>
                    </a:ext>
                  </a:extLst>
                </p:cNvPr>
                <p:cNvSpPr txBox="1"/>
                <p:nvPr/>
              </p:nvSpPr>
              <p:spPr>
                <a:xfrm>
                  <a:off x="3274769" y="3582342"/>
                  <a:ext cx="17337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0" dirty="0"/>
                    <a:t>w.p.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𝑛𝑒𝑔𝑙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D1BE9A4-71A0-7748-955C-6DBC8F4312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4769" y="3582342"/>
                  <a:ext cx="1733744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2920"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6F0B7B5-9B08-8C47-87C7-CDC626D8EDF5}"/>
                    </a:ext>
                  </a:extLst>
                </p:cNvPr>
                <p:cNvSpPr txBox="1"/>
                <p:nvPr/>
              </p:nvSpPr>
              <p:spPr>
                <a:xfrm>
                  <a:off x="1062016" y="3055162"/>
                  <a:ext cx="128458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6F0B7B5-9B08-8C47-87C7-CDC626D8ED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016" y="3055162"/>
                  <a:ext cx="1284582" cy="461665"/>
                </a:xfrm>
                <a:prstGeom prst="rect">
                  <a:avLst/>
                </a:prstGeom>
                <a:blipFill>
                  <a:blip r:embed="rId14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6">
                <a:extLst>
                  <a:ext uri="{FF2B5EF4-FFF2-40B4-BE49-F238E27FC236}">
                    <a16:creationId xmlns:a16="http://schemas.microsoft.com/office/drawing/2014/main" id="{56DDA030-3B03-DA42-BB48-90BFF926D1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15546" y="5073624"/>
                <a:ext cx="8779497" cy="6706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3200" dirty="0"/>
                  <a:t>Lower bound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d>
                          <m:d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d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sz="3200" dirty="0"/>
                  <a:t> Lower bound on </a:t>
                </a:r>
                <a14:m>
                  <m:oMath xmlns:m="http://schemas.openxmlformats.org/officeDocument/2006/math">
                    <m:r>
                      <a:rPr lang="en-US" sz="3200" b="0" i="0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31" name="Content Placeholder 6">
                <a:extLst>
                  <a:ext uri="{FF2B5EF4-FFF2-40B4-BE49-F238E27FC236}">
                    <a16:creationId xmlns:a16="http://schemas.microsoft.com/office/drawing/2014/main" id="{56DDA030-3B03-DA42-BB48-90BFF926D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546" y="5073624"/>
                <a:ext cx="8779497" cy="670672"/>
              </a:xfrm>
              <a:prstGeom prst="rect">
                <a:avLst/>
              </a:prstGeom>
              <a:blipFill>
                <a:blip r:embed="rId15"/>
                <a:stretch>
                  <a:fillRect l="-1587" t="-16667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6">
                <a:extLst>
                  <a:ext uri="{FF2B5EF4-FFF2-40B4-BE49-F238E27FC236}">
                    <a16:creationId xmlns:a16="http://schemas.microsoft.com/office/drawing/2014/main" id="{F135FB58-B320-DF45-BC62-FADB7D034A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1459" y="1963092"/>
                <a:ext cx="1195450" cy="6114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⟸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7" name="Content Placeholder 6">
                <a:extLst>
                  <a:ext uri="{FF2B5EF4-FFF2-40B4-BE49-F238E27FC236}">
                    <a16:creationId xmlns:a16="http://schemas.microsoft.com/office/drawing/2014/main" id="{F135FB58-B320-DF45-BC62-FADB7D034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459" y="1963092"/>
                <a:ext cx="1195450" cy="61146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A634AAF3-05A5-4640-99BD-F71F5F0CA07A}"/>
              </a:ext>
            </a:extLst>
          </p:cNvPr>
          <p:cNvGrpSpPr/>
          <p:nvPr/>
        </p:nvGrpSpPr>
        <p:grpSpPr>
          <a:xfrm>
            <a:off x="6512869" y="1697871"/>
            <a:ext cx="5120878" cy="2893399"/>
            <a:chOff x="6512869" y="1697871"/>
            <a:chExt cx="5120878" cy="2893399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A1AF24C-B1D9-A34F-865D-5B7F6CD918F2}"/>
                </a:ext>
              </a:extLst>
            </p:cNvPr>
            <p:cNvSpPr/>
            <p:nvPr/>
          </p:nvSpPr>
          <p:spPr>
            <a:xfrm>
              <a:off x="6512869" y="1697871"/>
              <a:ext cx="5120878" cy="2893399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BC481FB-29C8-7B4D-96B0-FDC790B1F896}"/>
                </a:ext>
              </a:extLst>
            </p:cNvPr>
            <p:cNvSpPr txBox="1"/>
            <p:nvPr/>
          </p:nvSpPr>
          <p:spPr>
            <a:xfrm>
              <a:off x="7855818" y="1834876"/>
              <a:ext cx="23516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Robust PPH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90CCDA6-4975-1E40-AD93-6F850BBB7555}"/>
                </a:ext>
              </a:extLst>
            </p:cNvPr>
            <p:cNvGrpSpPr/>
            <p:nvPr/>
          </p:nvGrpSpPr>
          <p:grpSpPr>
            <a:xfrm>
              <a:off x="6525926" y="2614143"/>
              <a:ext cx="5011451" cy="1345193"/>
              <a:chOff x="1132517" y="3330615"/>
              <a:chExt cx="8275084" cy="2461097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4C7CF30-DE54-6B49-819D-BAD17045C942}"/>
                  </a:ext>
                </a:extLst>
              </p:cNvPr>
              <p:cNvGrpSpPr/>
              <p:nvPr/>
            </p:nvGrpSpPr>
            <p:grpSpPr>
              <a:xfrm>
                <a:off x="2416544" y="3754327"/>
                <a:ext cx="2974115" cy="1533737"/>
                <a:chOff x="2416544" y="3444637"/>
                <a:chExt cx="2974115" cy="1533737"/>
              </a:xfrm>
            </p:grpSpPr>
            <p:sp>
              <p:nvSpPr>
                <p:cNvPr id="33" name="Freeform 32">
                  <a:extLst>
                    <a:ext uri="{FF2B5EF4-FFF2-40B4-BE49-F238E27FC236}">
                      <a16:creationId xmlns:a16="http://schemas.microsoft.com/office/drawing/2014/main" id="{8BA42712-4A72-C241-8F5D-54305E56765F}"/>
                    </a:ext>
                  </a:extLst>
                </p:cNvPr>
                <p:cNvSpPr/>
                <p:nvPr/>
              </p:nvSpPr>
              <p:spPr>
                <a:xfrm>
                  <a:off x="2416544" y="3444637"/>
                  <a:ext cx="2974115" cy="1533737"/>
                </a:xfrm>
                <a:custGeom>
                  <a:avLst/>
                  <a:gdLst>
                    <a:gd name="connsiteX0" fmla="*/ 0 w 3236685"/>
                    <a:gd name="connsiteY0" fmla="*/ 29029 h 1669143"/>
                    <a:gd name="connsiteX1" fmla="*/ 914400 w 3236685"/>
                    <a:gd name="connsiteY1" fmla="*/ 1669143 h 1669143"/>
                    <a:gd name="connsiteX2" fmla="*/ 2380343 w 3236685"/>
                    <a:gd name="connsiteY2" fmla="*/ 1669143 h 1669143"/>
                    <a:gd name="connsiteX3" fmla="*/ 3236685 w 3236685"/>
                    <a:gd name="connsiteY3" fmla="*/ 0 h 16691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36685" h="1669143">
                      <a:moveTo>
                        <a:pt x="0" y="29029"/>
                      </a:moveTo>
                      <a:lnTo>
                        <a:pt x="914400" y="1669143"/>
                      </a:lnTo>
                      <a:lnTo>
                        <a:pt x="2380343" y="1669143"/>
                      </a:lnTo>
                      <a:lnTo>
                        <a:pt x="3236685" y="0"/>
                      </a:lnTo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Down Arrow 33">
                  <a:extLst>
                    <a:ext uri="{FF2B5EF4-FFF2-40B4-BE49-F238E27FC236}">
                      <a16:creationId xmlns:a16="http://schemas.microsoft.com/office/drawing/2014/main" id="{FF1E854F-827F-C74E-B220-864E5114B0A6}"/>
                    </a:ext>
                  </a:extLst>
                </p:cNvPr>
                <p:cNvSpPr/>
                <p:nvPr/>
              </p:nvSpPr>
              <p:spPr>
                <a:xfrm>
                  <a:off x="3731725" y="3984664"/>
                  <a:ext cx="343749" cy="546461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5CAB2CC1-2C11-2647-B49E-C2B8729D0BDB}"/>
                      </a:ext>
                    </a:extLst>
                  </p:cNvPr>
                  <p:cNvSpPr/>
                  <p:nvPr/>
                </p:nvSpPr>
                <p:spPr>
                  <a:xfrm>
                    <a:off x="3252416" y="5289841"/>
                    <a:ext cx="1327304" cy="387465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5CAB2CC1-2C11-2647-B49E-C2B8729D0BD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52416" y="5289841"/>
                    <a:ext cx="1327304" cy="387465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t="-10526" b="-4736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0BF5B590-C4CB-F04A-AD8D-F54A6A1D2057}"/>
                      </a:ext>
                    </a:extLst>
                  </p:cNvPr>
                  <p:cNvSpPr txBox="1"/>
                  <p:nvPr/>
                </p:nvSpPr>
                <p:spPr>
                  <a:xfrm>
                    <a:off x="1132517" y="5116001"/>
                    <a:ext cx="2291786" cy="67571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𝐸𝑣𝑎𝑙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0BF5B590-C4CB-F04A-AD8D-F54A6A1D20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2517" y="5116001"/>
                    <a:ext cx="2291786" cy="675711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BE39202A-2BCF-9F49-B755-CB4E254A8768}"/>
                      </a:ext>
                    </a:extLst>
                  </p:cNvPr>
                  <p:cNvSpPr/>
                  <p:nvPr/>
                </p:nvSpPr>
                <p:spPr>
                  <a:xfrm>
                    <a:off x="6690070" y="5302980"/>
                    <a:ext cx="1332294" cy="387465"/>
                  </a:xfrm>
                  <a:prstGeom prst="rect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BE39202A-2BCF-9F49-B755-CB4E254A87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90070" y="5302980"/>
                    <a:ext cx="1332294" cy="387465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t="-11111" b="-5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78C366AC-4C07-7A45-9BC5-130FC6B63D61}"/>
                      </a:ext>
                    </a:extLst>
                  </p:cNvPr>
                  <p:cNvSpPr txBox="1"/>
                  <p:nvPr/>
                </p:nvSpPr>
                <p:spPr>
                  <a:xfrm>
                    <a:off x="8684042" y="5116001"/>
                    <a:ext cx="610603" cy="67571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78C366AC-4C07-7A45-9BC5-130FC6B63D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84042" y="5116001"/>
                    <a:ext cx="610603" cy="675711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C36FE5E-5E8C-B94D-A9FA-8EA65A1E3545}"/>
                      </a:ext>
                    </a:extLst>
                  </p:cNvPr>
                  <p:cNvSpPr txBox="1"/>
                  <p:nvPr/>
                </p:nvSpPr>
                <p:spPr>
                  <a:xfrm>
                    <a:off x="5389995" y="5105003"/>
                    <a:ext cx="522622" cy="67571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C36FE5E-5E8C-B94D-A9FA-8EA65A1E35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89995" y="5105003"/>
                    <a:ext cx="522622" cy="675711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74ADB98-EBF6-C640-8F6B-0D0343BD0DF2}"/>
                  </a:ext>
                </a:extLst>
              </p:cNvPr>
              <p:cNvSpPr txBox="1"/>
              <p:nvPr/>
            </p:nvSpPr>
            <p:spPr>
              <a:xfrm>
                <a:off x="6117517" y="4567585"/>
                <a:ext cx="119" cy="5067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F7000591-C0C5-824D-8142-466A60E81C97}"/>
                  </a:ext>
                </a:extLst>
              </p:cNvPr>
              <p:cNvSpPr/>
              <p:nvPr/>
            </p:nvSpPr>
            <p:spPr>
              <a:xfrm>
                <a:off x="5824363" y="3778141"/>
                <a:ext cx="2974115" cy="1533737"/>
              </a:xfrm>
              <a:custGeom>
                <a:avLst/>
                <a:gdLst>
                  <a:gd name="connsiteX0" fmla="*/ 0 w 3236685"/>
                  <a:gd name="connsiteY0" fmla="*/ 29029 h 1669143"/>
                  <a:gd name="connsiteX1" fmla="*/ 914400 w 3236685"/>
                  <a:gd name="connsiteY1" fmla="*/ 1669143 h 1669143"/>
                  <a:gd name="connsiteX2" fmla="*/ 2380343 w 3236685"/>
                  <a:gd name="connsiteY2" fmla="*/ 1669143 h 1669143"/>
                  <a:gd name="connsiteX3" fmla="*/ 3236685 w 3236685"/>
                  <a:gd name="connsiteY3" fmla="*/ 0 h 1669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36685" h="1669143">
                    <a:moveTo>
                      <a:pt x="0" y="29029"/>
                    </a:moveTo>
                    <a:lnTo>
                      <a:pt x="914400" y="1669143"/>
                    </a:lnTo>
                    <a:lnTo>
                      <a:pt x="2380343" y="1669143"/>
                    </a:lnTo>
                    <a:lnTo>
                      <a:pt x="3236685" y="0"/>
                    </a:lnTo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0D23E1DF-2C37-4141-975C-D6F012783685}"/>
                      </a:ext>
                    </a:extLst>
                  </p:cNvPr>
                  <p:cNvSpPr/>
                  <p:nvPr/>
                </p:nvSpPr>
                <p:spPr>
                  <a:xfrm>
                    <a:off x="2434455" y="3405551"/>
                    <a:ext cx="2969797" cy="387466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0D23E1DF-2C37-4141-975C-D6F01278368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34455" y="3405551"/>
                    <a:ext cx="2969797" cy="387466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b="-526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38CA57F6-33FF-5643-BE7C-7564F010D6B8}"/>
                      </a:ext>
                    </a:extLst>
                  </p:cNvPr>
                  <p:cNvSpPr/>
                  <p:nvPr/>
                </p:nvSpPr>
                <p:spPr>
                  <a:xfrm>
                    <a:off x="5825781" y="3405551"/>
                    <a:ext cx="2969797" cy="387466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38CA57F6-33FF-5643-BE7C-7564F010D6B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25781" y="3405551"/>
                    <a:ext cx="2969797" cy="387466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t="-15789" b="-1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6468F513-0153-3F48-9513-9F4A550FB9E6}"/>
                  </a:ext>
                </a:extLst>
              </p:cNvPr>
              <p:cNvGrpSpPr/>
              <p:nvPr/>
            </p:nvGrpSpPr>
            <p:grpSpPr>
              <a:xfrm>
                <a:off x="1906486" y="3330615"/>
                <a:ext cx="7501115" cy="675714"/>
                <a:chOff x="1906486" y="3020925"/>
                <a:chExt cx="7501115" cy="67571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785D3A49-8FF8-B644-9E9E-81858720230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06486" y="3020927"/>
                      <a:ext cx="738238" cy="67571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oMath>
                      </a14:m>
                      <a:r>
                        <a:rPr lang="en-US" dirty="0"/>
                        <a:t>(</a:t>
                      </a:r>
                    </a:p>
                  </p:txBody>
                </p:sp>
              </mc:Choice>
              <mc:Fallback xmlns=""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785D3A49-8FF8-B644-9E9E-8185872023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06486" y="3020927"/>
                      <a:ext cx="738238" cy="675712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 t="-6667" b="-2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505E608C-05C6-2247-96DD-3E31D7E58D9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796998" y="3020925"/>
                      <a:ext cx="610603" cy="67571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505E608C-05C6-2247-96DD-3E31D7E58D9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796998" y="3020925"/>
                      <a:ext cx="610603" cy="675712"/>
                    </a:xfrm>
                    <a:prstGeom prst="rect">
                      <a:avLst/>
                    </a:prstGeom>
                    <a:blipFill>
                      <a:blip r:embed="rId25"/>
                      <a:stretch>
                        <a:fillRect b="-1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733D566B-CADB-F841-A269-AE0555D76C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17846" y="3020925"/>
                      <a:ext cx="522622" cy="67571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733D566B-CADB-F841-A269-AE0555D76C6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17846" y="3020925"/>
                      <a:ext cx="522622" cy="675712"/>
                    </a:xfrm>
                    <a:prstGeom prst="rect">
                      <a:avLst/>
                    </a:prstGeom>
                    <a:blipFill>
                      <a:blip r:embed="rId2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52" name="Down Arrow 51">
                <a:extLst>
                  <a:ext uri="{FF2B5EF4-FFF2-40B4-BE49-F238E27FC236}">
                    <a16:creationId xmlns:a16="http://schemas.microsoft.com/office/drawing/2014/main" id="{9F420C2B-A172-974B-8A2D-0E98FDA3CEAC}"/>
                  </a:ext>
                </a:extLst>
              </p:cNvPr>
              <p:cNvSpPr/>
              <p:nvPr/>
            </p:nvSpPr>
            <p:spPr>
              <a:xfrm>
                <a:off x="7138805" y="4309167"/>
                <a:ext cx="343749" cy="546461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82F6C2A1-52E7-C043-9318-5C374C822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0" b="98729" l="0" r="99533">
                          <a14:foregroundMark x1="17757" y1="69492" x2="26168" y2="88983"/>
                          <a14:foregroundMark x1="26168" y1="88983" x2="84112" y2="88983"/>
                          <a14:foregroundMark x1="19626" y1="61017" x2="19626" y2="6101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686710" y="3506044"/>
              <a:ext cx="905502" cy="9985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199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1" grpId="0"/>
      <p:bldP spid="57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B0000-0071-6148-987E-74E978E28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013" y="149264"/>
            <a:ext cx="10515600" cy="1325563"/>
          </a:xfrm>
        </p:spPr>
        <p:txBody>
          <a:bodyPr/>
          <a:lstStyle/>
          <a:p>
            <a:r>
              <a:rPr lang="en-US" dirty="0"/>
              <a:t>Existing Lower Bounds from OWC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FC5B3F-9184-EA49-9300-6FC5D476C8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28713" y="4117976"/>
                <a:ext cx="9620250" cy="73977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num>
                          <m:den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r>
                  <a:rPr lang="en-US" b="1" dirty="0"/>
                  <a:t>-Gap-Hamming </a:t>
                </a:r>
                <a:r>
                  <a:rPr lang="en-US" dirty="0"/>
                  <a:t>requires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dirty="0"/>
                  <a:t> bits of OWC </a:t>
                </a:r>
                <a:r>
                  <a:rPr lang="en-US" dirty="0">
                    <a:solidFill>
                      <a:srgbClr val="FF0000"/>
                    </a:solidFill>
                  </a:rPr>
                  <a:t>[This Work]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FC5B3F-9184-EA49-9300-6FC5D476C8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8713" y="4117976"/>
                <a:ext cx="9620250" cy="739773"/>
              </a:xfrm>
              <a:blipFill>
                <a:blip r:embed="rId2"/>
                <a:stretch>
                  <a:fillRect l="-1055"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39453C6-7F1D-9C40-872B-B9ABBD712B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037" y="3365898"/>
                <a:ext cx="10843575" cy="9151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num>
                          <m:den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r>
                  <a:rPr lang="en-US" b="1" dirty="0"/>
                  <a:t>-Gap-Hamming </a:t>
                </a:r>
                <a:r>
                  <a:rPr lang="en-US" dirty="0"/>
                  <a:t>requires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𝛀</m:t>
                    </m:r>
                    <m:r>
                      <a:rPr lang="en-US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bits of OWC </a:t>
                </a:r>
                <a:r>
                  <a:rPr lang="en-US" sz="1800" dirty="0">
                    <a:solidFill>
                      <a:schemeClr val="accent3"/>
                    </a:solidFill>
                  </a:rPr>
                  <a:t>[﻿Jayram-﻿Kumar-﻿Sivakumar’08]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39453C6-7F1D-9C40-872B-B9ABBD712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37" y="3365898"/>
                <a:ext cx="10843575" cy="9151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FC1A429-E305-AD4F-B9A4-1DDFC9055A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5875" y="5772944"/>
                <a:ext cx="9620250" cy="5889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Greater-Than </a:t>
                </a:r>
                <a:r>
                  <a:rPr lang="en-US" dirty="0"/>
                  <a:t>requires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dirty="0"/>
                  <a:t> bits of OWC </a:t>
                </a:r>
                <a:r>
                  <a:rPr lang="en-US" dirty="0">
                    <a:solidFill>
                      <a:srgbClr val="FF0000"/>
                    </a:solidFill>
                  </a:rPr>
                  <a:t>[This Work] </a:t>
                </a:r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FC1A429-E305-AD4F-B9A4-1DDFC9055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875" y="5772944"/>
                <a:ext cx="9620250" cy="588960"/>
              </a:xfrm>
              <a:prstGeom prst="rect">
                <a:avLst/>
              </a:prstGeom>
              <a:blipFill>
                <a:blip r:embed="rId4"/>
                <a:stretch>
                  <a:fillRect l="-1054" t="-17021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2349414-8DDD-9048-8D00-DC5ABA75B7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5152230"/>
                <a:ext cx="10515600" cy="9151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dirty="0"/>
                  <a:t>Greater-Than  </a:t>
                </a:r>
                <a:r>
                  <a:rPr lang="en-US" dirty="0"/>
                  <a:t>requires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𝛀</m:t>
                    </m:r>
                    <m:r>
                      <a:rPr lang="en-US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bits of OWC </a:t>
                </a:r>
                <a:r>
                  <a:rPr lang="en-US" sz="1800" dirty="0">
                    <a:solidFill>
                      <a:schemeClr val="accent3"/>
                    </a:solidFill>
                  </a:rPr>
                  <a:t>[﻿Ramamoorthy-Sinha’15]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2349414-8DDD-9048-8D00-DC5ABA75B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52230"/>
                <a:ext cx="10515600" cy="915193"/>
              </a:xfrm>
              <a:prstGeom prst="rect">
                <a:avLst/>
              </a:prstGeom>
              <a:blipFill>
                <a:blip r:embed="rId5"/>
                <a:stretch>
                  <a:fillRect l="-1086" t="-10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BE5BB286-D9CF-6A4E-8DE4-8B7BFC6FFE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92188"/>
                    </a14:imgEffect>
                  </a14:imgLayer>
                </a14:imgProps>
              </a:ext>
            </a:extLst>
          </a:blip>
          <a:srcRect l="17106" b="50487"/>
          <a:stretch/>
        </p:blipFill>
        <p:spPr>
          <a:xfrm>
            <a:off x="1538262" y="1362466"/>
            <a:ext cx="1621957" cy="13270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C2A7B1-4BFB-6145-BB59-D6E30AB3F75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87" b="100000" l="1099" r="100000"/>
                    </a14:imgEffect>
                  </a14:imgLayer>
                </a14:imgProps>
              </a:ext>
            </a:extLst>
          </a:blip>
          <a:srcRect r="13761" b="56574"/>
          <a:stretch/>
        </p:blipFill>
        <p:spPr>
          <a:xfrm>
            <a:off x="6839420" y="1394074"/>
            <a:ext cx="1650975" cy="1260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5A195B-18A1-E04D-A5FE-9928F894F52A}"/>
                  </a:ext>
                </a:extLst>
              </p:cNvPr>
              <p:cNvSpPr txBox="1"/>
              <p:nvPr/>
            </p:nvSpPr>
            <p:spPr>
              <a:xfrm>
                <a:off x="1898919" y="2716830"/>
                <a:ext cx="499731" cy="5410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5A195B-18A1-E04D-A5FE-9928F894F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919" y="2716830"/>
                <a:ext cx="499731" cy="54106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3127C5-9CBF-354F-97D4-971E08CB8A22}"/>
                  </a:ext>
                </a:extLst>
              </p:cNvPr>
              <p:cNvSpPr txBox="1"/>
              <p:nvPr/>
            </p:nvSpPr>
            <p:spPr>
              <a:xfrm>
                <a:off x="7488460" y="2706321"/>
                <a:ext cx="582769" cy="5410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3127C5-9CBF-354F-97D4-971E08CB8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8460" y="2706321"/>
                <a:ext cx="582769" cy="54106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793BE5A-47F7-2644-92C3-B9EB4B5C7724}"/>
              </a:ext>
            </a:extLst>
          </p:cNvPr>
          <p:cNvCxnSpPr>
            <a:cxnSpLocks/>
          </p:cNvCxnSpPr>
          <p:nvPr/>
        </p:nvCxnSpPr>
        <p:spPr>
          <a:xfrm>
            <a:off x="8859328" y="2925330"/>
            <a:ext cx="800625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3DFDF5-50A5-0843-A199-D205E6638FF0}"/>
                  </a:ext>
                </a:extLst>
              </p:cNvPr>
              <p:cNvSpPr txBox="1"/>
              <p:nvPr/>
            </p:nvSpPr>
            <p:spPr>
              <a:xfrm>
                <a:off x="8651549" y="2408205"/>
                <a:ext cx="1238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𝐸𝑣𝑎𝑙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3DFDF5-50A5-0843-A199-D205E6638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1549" y="2408205"/>
                <a:ext cx="123899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EC50E17-E410-324F-AEA5-3949BE7135C5}"/>
              </a:ext>
            </a:extLst>
          </p:cNvPr>
          <p:cNvCxnSpPr>
            <a:cxnSpLocks/>
          </p:cNvCxnSpPr>
          <p:nvPr/>
        </p:nvCxnSpPr>
        <p:spPr>
          <a:xfrm>
            <a:off x="2942765" y="2976852"/>
            <a:ext cx="3800936" cy="17688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E62AE88-6BF9-3D4F-A387-548FA3181A8D}"/>
                  </a:ext>
                </a:extLst>
              </p:cNvPr>
              <p:cNvSpPr txBox="1"/>
              <p:nvPr/>
            </p:nvSpPr>
            <p:spPr>
              <a:xfrm>
                <a:off x="4090481" y="2384268"/>
                <a:ext cx="8580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E62AE88-6BF9-3D4F-A387-548FA3181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481" y="2384268"/>
                <a:ext cx="858055" cy="461665"/>
              </a:xfrm>
              <a:prstGeom prst="rect">
                <a:avLst/>
              </a:prstGeom>
              <a:blipFill>
                <a:blip r:embed="rId13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CA77EC-92CF-AE44-99EA-28F63064B5F1}"/>
                  </a:ext>
                </a:extLst>
              </p:cNvPr>
              <p:cNvSpPr txBox="1"/>
              <p:nvPr/>
            </p:nvSpPr>
            <p:spPr>
              <a:xfrm>
                <a:off x="10038346" y="2453750"/>
                <a:ext cx="1486267" cy="5410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CA77EC-92CF-AE44-99EA-28F63064B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8346" y="2453750"/>
                <a:ext cx="1486267" cy="54106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327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  <p:bldP spid="7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B0000-0071-6148-987E-74E978E28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013" y="149264"/>
            <a:ext cx="10515600" cy="1325563"/>
          </a:xfrm>
        </p:spPr>
        <p:txBody>
          <a:bodyPr/>
          <a:lstStyle/>
          <a:p>
            <a:r>
              <a:rPr lang="en-US" dirty="0"/>
              <a:t>Existing Lower Bounds from OWC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FC5B3F-9184-EA49-9300-6FC5D476C8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28713" y="4117976"/>
                <a:ext cx="9620250" cy="73977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num>
                          <m:den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r>
                  <a:rPr lang="en-US" b="1" dirty="0"/>
                  <a:t>-Gap-Hamming </a:t>
                </a:r>
                <a:r>
                  <a:rPr lang="en-US" dirty="0"/>
                  <a:t>requires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dirty="0"/>
                  <a:t> bits of OWC </a:t>
                </a:r>
                <a:r>
                  <a:rPr lang="en-US" dirty="0">
                    <a:solidFill>
                      <a:srgbClr val="FF0000"/>
                    </a:solidFill>
                  </a:rPr>
                  <a:t>[This Work]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FC5B3F-9184-EA49-9300-6FC5D476C8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8713" y="4117976"/>
                <a:ext cx="9620250" cy="739773"/>
              </a:xfrm>
              <a:blipFill>
                <a:blip r:embed="rId2"/>
                <a:stretch>
                  <a:fillRect l="-1055"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39453C6-7F1D-9C40-872B-B9ABBD712B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037" y="3365898"/>
                <a:ext cx="10843575" cy="9151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num>
                          <m:den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r>
                  <a:rPr lang="en-US" b="1" dirty="0"/>
                  <a:t>-Gap-Hamming </a:t>
                </a:r>
                <a:r>
                  <a:rPr lang="en-US" dirty="0"/>
                  <a:t>requires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𝛀</m:t>
                    </m:r>
                    <m:r>
                      <a:rPr lang="en-US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bits of OWC </a:t>
                </a:r>
                <a:r>
                  <a:rPr lang="en-US" sz="1800" dirty="0">
                    <a:solidFill>
                      <a:schemeClr val="accent3"/>
                    </a:solidFill>
                  </a:rPr>
                  <a:t>[﻿Jayram-﻿Kumar-﻿Sivakumar’08]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39453C6-7F1D-9C40-872B-B9ABBD712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37" y="3365898"/>
                <a:ext cx="10843575" cy="9151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FC1A429-E305-AD4F-B9A4-1DDFC9055A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5875" y="5772944"/>
                <a:ext cx="9620250" cy="5889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Greater-Than </a:t>
                </a:r>
                <a:r>
                  <a:rPr lang="en-US" dirty="0"/>
                  <a:t>requires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dirty="0"/>
                  <a:t> bits of OWC </a:t>
                </a:r>
                <a:r>
                  <a:rPr lang="en-US" dirty="0">
                    <a:solidFill>
                      <a:srgbClr val="FF0000"/>
                    </a:solidFill>
                  </a:rPr>
                  <a:t>[This Work] </a:t>
                </a:r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FC1A429-E305-AD4F-B9A4-1DDFC9055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875" y="5772944"/>
                <a:ext cx="9620250" cy="588960"/>
              </a:xfrm>
              <a:prstGeom prst="rect">
                <a:avLst/>
              </a:prstGeom>
              <a:blipFill>
                <a:blip r:embed="rId4"/>
                <a:stretch>
                  <a:fillRect l="-1054" t="-17021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2349414-8DDD-9048-8D00-DC5ABA75B7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5152230"/>
                <a:ext cx="10515600" cy="9151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dirty="0"/>
                  <a:t>Greater-Than  </a:t>
                </a:r>
                <a:r>
                  <a:rPr lang="en-US" dirty="0"/>
                  <a:t>requires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𝛀</m:t>
                    </m:r>
                    <m:r>
                      <a:rPr lang="en-US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bits of OWC </a:t>
                </a:r>
                <a:r>
                  <a:rPr lang="en-US" sz="1800" dirty="0">
                    <a:solidFill>
                      <a:schemeClr val="accent3"/>
                    </a:solidFill>
                  </a:rPr>
                  <a:t>[﻿Ramamoorthy-Sinha’15]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2349414-8DDD-9048-8D00-DC5ABA75B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52230"/>
                <a:ext cx="10515600" cy="915193"/>
              </a:xfrm>
              <a:prstGeom prst="rect">
                <a:avLst/>
              </a:prstGeom>
              <a:blipFill>
                <a:blip r:embed="rId5"/>
                <a:stretch>
                  <a:fillRect l="-1086" t="-10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BE5BB286-D9CF-6A4E-8DE4-8B7BFC6FFE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92188"/>
                    </a14:imgEffect>
                  </a14:imgLayer>
                </a14:imgProps>
              </a:ext>
            </a:extLst>
          </a:blip>
          <a:srcRect l="17106" b="50487"/>
          <a:stretch/>
        </p:blipFill>
        <p:spPr>
          <a:xfrm>
            <a:off x="1538262" y="1362466"/>
            <a:ext cx="1621957" cy="13270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C2A7B1-4BFB-6145-BB59-D6E30AB3F75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87" b="100000" l="1099" r="100000"/>
                    </a14:imgEffect>
                  </a14:imgLayer>
                </a14:imgProps>
              </a:ext>
            </a:extLst>
          </a:blip>
          <a:srcRect r="13761" b="56574"/>
          <a:stretch/>
        </p:blipFill>
        <p:spPr>
          <a:xfrm>
            <a:off x="6839420" y="1394074"/>
            <a:ext cx="1650975" cy="1260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5A195B-18A1-E04D-A5FE-9928F894F52A}"/>
                  </a:ext>
                </a:extLst>
              </p:cNvPr>
              <p:cNvSpPr txBox="1"/>
              <p:nvPr/>
            </p:nvSpPr>
            <p:spPr>
              <a:xfrm>
                <a:off x="1898919" y="2716830"/>
                <a:ext cx="499731" cy="5410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5A195B-18A1-E04D-A5FE-9928F894F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919" y="2716830"/>
                <a:ext cx="499731" cy="54106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3127C5-9CBF-354F-97D4-971E08CB8A22}"/>
                  </a:ext>
                </a:extLst>
              </p:cNvPr>
              <p:cNvSpPr txBox="1"/>
              <p:nvPr/>
            </p:nvSpPr>
            <p:spPr>
              <a:xfrm>
                <a:off x="7488460" y="2706321"/>
                <a:ext cx="582769" cy="5410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3127C5-9CBF-354F-97D4-971E08CB8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8460" y="2706321"/>
                <a:ext cx="582769" cy="54106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793BE5A-47F7-2644-92C3-B9EB4B5C7724}"/>
              </a:ext>
            </a:extLst>
          </p:cNvPr>
          <p:cNvCxnSpPr>
            <a:cxnSpLocks/>
          </p:cNvCxnSpPr>
          <p:nvPr/>
        </p:nvCxnSpPr>
        <p:spPr>
          <a:xfrm>
            <a:off x="8859328" y="2925330"/>
            <a:ext cx="800625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3DFDF5-50A5-0843-A199-D205E6638FF0}"/>
                  </a:ext>
                </a:extLst>
              </p:cNvPr>
              <p:cNvSpPr txBox="1"/>
              <p:nvPr/>
            </p:nvSpPr>
            <p:spPr>
              <a:xfrm>
                <a:off x="8651549" y="2408205"/>
                <a:ext cx="1238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𝐸𝑣𝑎𝑙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3DFDF5-50A5-0843-A199-D205E6638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1549" y="2408205"/>
                <a:ext cx="1238993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EC50E17-E410-324F-AEA5-3949BE7135C5}"/>
              </a:ext>
            </a:extLst>
          </p:cNvPr>
          <p:cNvCxnSpPr>
            <a:cxnSpLocks/>
          </p:cNvCxnSpPr>
          <p:nvPr/>
        </p:nvCxnSpPr>
        <p:spPr>
          <a:xfrm>
            <a:off x="2942765" y="2976852"/>
            <a:ext cx="3800936" cy="17688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E62AE88-6BF9-3D4F-A387-548FA3181A8D}"/>
                  </a:ext>
                </a:extLst>
              </p:cNvPr>
              <p:cNvSpPr txBox="1"/>
              <p:nvPr/>
            </p:nvSpPr>
            <p:spPr>
              <a:xfrm>
                <a:off x="4090481" y="2384268"/>
                <a:ext cx="8580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E62AE88-6BF9-3D4F-A387-548FA3181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481" y="2384268"/>
                <a:ext cx="858055" cy="461665"/>
              </a:xfrm>
              <a:prstGeom prst="rect">
                <a:avLst/>
              </a:prstGeom>
              <a:blipFill>
                <a:blip r:embed="rId13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CA77EC-92CF-AE44-99EA-28F63064B5F1}"/>
                  </a:ext>
                </a:extLst>
              </p:cNvPr>
              <p:cNvSpPr txBox="1"/>
              <p:nvPr/>
            </p:nvSpPr>
            <p:spPr>
              <a:xfrm>
                <a:off x="10038346" y="2453750"/>
                <a:ext cx="1486267" cy="5410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CA77EC-92CF-AE44-99EA-28F63064B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8346" y="2453750"/>
                <a:ext cx="1486267" cy="54106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AC93CF8-15D4-CF48-8C79-279342A9F85D}"/>
              </a:ext>
            </a:extLst>
          </p:cNvPr>
          <p:cNvSpPr/>
          <p:nvPr/>
        </p:nvSpPr>
        <p:spPr>
          <a:xfrm>
            <a:off x="4169025" y="4663306"/>
            <a:ext cx="3319435" cy="43228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Refinement of analysis…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09F9A36-4447-5840-B461-9A2AEF7C2621}"/>
              </a:ext>
            </a:extLst>
          </p:cNvPr>
          <p:cNvSpPr/>
          <p:nvPr/>
        </p:nvSpPr>
        <p:spPr>
          <a:xfrm>
            <a:off x="2095254" y="6142827"/>
            <a:ext cx="6637286" cy="63222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Greater-Than </a:t>
            </a:r>
            <a:r>
              <a:rPr lang="en-US" sz="2800" dirty="0"/>
              <a:t>is a </a:t>
            </a:r>
            <a:r>
              <a:rPr lang="en-US" sz="2800" i="1" dirty="0"/>
              <a:t>Reconstructing Predicate</a:t>
            </a:r>
          </a:p>
        </p:txBody>
      </p:sp>
    </p:spTree>
    <p:extLst>
      <p:ext uri="{BB962C8B-B14F-4D97-AF65-F5344CB8AC3E}">
        <p14:creationId xmlns:p14="http://schemas.microsoft.com/office/powerpoint/2010/main" val="19176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5288AB2-A0CB-5945-8925-50AB8D557B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Reconstructing Predicate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5288AB2-A0CB-5945-8925-50AB8D557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A467FB5-4C60-C240-8F17-7757A390ED06}"/>
                  </a:ext>
                </a:extLst>
              </p:cNvPr>
              <p:cNvSpPr/>
              <p:nvPr/>
            </p:nvSpPr>
            <p:spPr>
              <a:xfrm>
                <a:off x="7586690" y="2305058"/>
                <a:ext cx="2325856" cy="2320722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A467FB5-4C60-C240-8F17-7757A390ED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6690" y="2305058"/>
                <a:ext cx="2325856" cy="232072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6790A23-DD61-944E-BB7E-185D1FB99731}"/>
              </a:ext>
            </a:extLst>
          </p:cNvPr>
          <p:cNvCxnSpPr>
            <a:cxnSpLocks/>
          </p:cNvCxnSpPr>
          <p:nvPr/>
        </p:nvCxnSpPr>
        <p:spPr>
          <a:xfrm>
            <a:off x="4707057" y="3134913"/>
            <a:ext cx="2639683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CF1A2F-120D-5A4E-B870-6B22C7C49EDE}"/>
                  </a:ext>
                </a:extLst>
              </p:cNvPr>
              <p:cNvSpPr txBox="1"/>
              <p:nvPr/>
            </p:nvSpPr>
            <p:spPr>
              <a:xfrm>
                <a:off x="5122020" y="2392493"/>
                <a:ext cx="164949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0" dirty="0"/>
                  <a:t>Query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CF1A2F-120D-5A4E-B870-6B22C7C49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2020" y="2392493"/>
                <a:ext cx="1649491" cy="584775"/>
              </a:xfrm>
              <a:prstGeom prst="rect">
                <a:avLst/>
              </a:prstGeom>
              <a:blipFill>
                <a:blip r:embed="rId5"/>
                <a:stretch>
                  <a:fillRect l="-8397" t="-10638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278253-D6A3-804F-BEB6-CD1595E8F8F5}"/>
              </a:ext>
            </a:extLst>
          </p:cNvPr>
          <p:cNvCxnSpPr>
            <a:cxnSpLocks/>
          </p:cNvCxnSpPr>
          <p:nvPr/>
        </p:nvCxnSpPr>
        <p:spPr>
          <a:xfrm flipH="1">
            <a:off x="4707057" y="3822151"/>
            <a:ext cx="2639683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29EB71-2CEE-CC4D-A267-19421B9574CD}"/>
                  </a:ext>
                </a:extLst>
              </p:cNvPr>
              <p:cNvSpPr txBox="1"/>
              <p:nvPr/>
            </p:nvSpPr>
            <p:spPr>
              <a:xfrm>
                <a:off x="5122019" y="3194172"/>
                <a:ext cx="161012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29EB71-2CEE-CC4D-A267-19421B957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2019" y="3194172"/>
                <a:ext cx="1610121" cy="584775"/>
              </a:xfrm>
              <a:prstGeom prst="rect">
                <a:avLst/>
              </a:prstGeom>
              <a:blipFill>
                <a:blip r:embed="rId6"/>
                <a:stretch>
                  <a:fillRect r="-2344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9CD5F9-7469-4B42-AFCF-16199A7A995C}"/>
              </a:ext>
            </a:extLst>
          </p:cNvPr>
          <p:cNvCxnSpPr>
            <a:cxnSpLocks/>
          </p:cNvCxnSpPr>
          <p:nvPr/>
        </p:nvCxnSpPr>
        <p:spPr>
          <a:xfrm>
            <a:off x="3306703" y="4710023"/>
            <a:ext cx="0" cy="572409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C3AF68-4FCF-4C41-8F69-517FEBD7EACF}"/>
                  </a:ext>
                </a:extLst>
              </p:cNvPr>
              <p:cNvSpPr txBox="1"/>
              <p:nvPr/>
            </p:nvSpPr>
            <p:spPr>
              <a:xfrm>
                <a:off x="3052659" y="5282432"/>
                <a:ext cx="6014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C3AF68-4FCF-4C41-8F69-517FEBD7E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659" y="5282432"/>
                <a:ext cx="601447" cy="584775"/>
              </a:xfrm>
              <a:prstGeom prst="rect">
                <a:avLst/>
              </a:prstGeom>
              <a:blipFill>
                <a:blip r:embed="rId7"/>
                <a:stretch>
                  <a:fillRect l="-4167" r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U-Turn Arrow 12">
            <a:extLst>
              <a:ext uri="{FF2B5EF4-FFF2-40B4-BE49-F238E27FC236}">
                <a16:creationId xmlns:a16="http://schemas.microsoft.com/office/drawing/2014/main" id="{783437AF-49A8-CE47-A43B-D3C39986A22F}"/>
              </a:ext>
            </a:extLst>
          </p:cNvPr>
          <p:cNvSpPr/>
          <p:nvPr/>
        </p:nvSpPr>
        <p:spPr>
          <a:xfrm rot="5400000" flipH="1" flipV="1">
            <a:off x="3908361" y="3083192"/>
            <a:ext cx="1276860" cy="668354"/>
          </a:xfrm>
          <a:prstGeom prst="uturnArrow">
            <a:avLst>
              <a:gd name="adj1" fmla="val 12178"/>
              <a:gd name="adj2" fmla="val 25000"/>
              <a:gd name="adj3" fmla="val 25000"/>
              <a:gd name="adj4" fmla="val 43750"/>
              <a:gd name="adj5" fmla="val 7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BB4EEC8-CD99-5E47-AC93-09C4ACB9469D}"/>
                  </a:ext>
                </a:extLst>
              </p:cNvPr>
              <p:cNvSpPr txBox="1"/>
              <p:nvPr/>
            </p:nvSpPr>
            <p:spPr>
              <a:xfrm>
                <a:off x="399614" y="5828927"/>
                <a:ext cx="671556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with 1 – </a:t>
                </a:r>
                <a:r>
                  <a:rPr lang="en-US" sz="3200" dirty="0" err="1"/>
                  <a:t>negl</a:t>
                </a:r>
                <a:r>
                  <a:rPr lang="en-US" sz="3200" dirty="0"/>
                  <a:t>(n) probability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BB4EEC8-CD99-5E47-AC93-09C4ACB94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14" y="5828927"/>
                <a:ext cx="6715562" cy="584775"/>
              </a:xfrm>
              <a:prstGeom prst="rect">
                <a:avLst/>
              </a:prstGeom>
              <a:blipFill>
                <a:blip r:embed="rId8"/>
                <a:stretch>
                  <a:fillRect t="-12766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ABC68F2-689F-8641-8764-FC03FA3D3E5A}"/>
              </a:ext>
            </a:extLst>
          </p:cNvPr>
          <p:cNvSpPr txBox="1"/>
          <p:nvPr/>
        </p:nvSpPr>
        <p:spPr>
          <a:xfrm>
            <a:off x="2537704" y="1650038"/>
            <a:ext cx="15379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Learner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3BB774-C3EC-0342-9464-BA27FC348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70355" y="2243901"/>
            <a:ext cx="1922132" cy="25742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64C8F2-145C-F14B-BF3F-E22DE21F08FD}"/>
              </a:ext>
            </a:extLst>
          </p:cNvPr>
          <p:cNvSpPr txBox="1"/>
          <p:nvPr/>
        </p:nvSpPr>
        <p:spPr>
          <a:xfrm>
            <a:off x="6572250" y="4947762"/>
            <a:ext cx="52131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E.g</a:t>
            </a:r>
            <a:r>
              <a:rPr lang="en-US" sz="3200" dirty="0"/>
              <a:t>: Index, </a:t>
            </a:r>
            <a:r>
              <a:rPr lang="en-US" sz="3200" b="1" dirty="0"/>
              <a:t>Greater-Than</a:t>
            </a:r>
            <a:r>
              <a:rPr lang="en-US" sz="3200" dirty="0"/>
              <a:t>, Exact-Hamming,…</a:t>
            </a:r>
          </a:p>
        </p:txBody>
      </p:sp>
    </p:spTree>
    <p:extLst>
      <p:ext uri="{BB962C8B-B14F-4D97-AF65-F5344CB8AC3E}">
        <p14:creationId xmlns:p14="http://schemas.microsoft.com/office/powerpoint/2010/main" val="184913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0" grpId="0"/>
      <p:bldP spid="12" grpId="0"/>
      <p:bldP spid="13" grpId="0" animBg="1"/>
      <p:bldP spid="14" grpId="0"/>
      <p:bldP spid="15" grpId="0"/>
      <p:bldP spid="17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88AB2-A0CB-5945-8925-50AB8D557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Reconstructing Predicate Lower Bounds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A467FB5-4C60-C240-8F17-7757A390ED06}"/>
                  </a:ext>
                </a:extLst>
              </p:cNvPr>
              <p:cNvSpPr/>
              <p:nvPr/>
            </p:nvSpPr>
            <p:spPr>
              <a:xfrm>
                <a:off x="4863962" y="1903160"/>
                <a:ext cx="1761240" cy="1757352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sz="36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A467FB5-4C60-C240-8F17-7757A390ED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962" y="1903160"/>
                <a:ext cx="1761240" cy="1757352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6790A23-DD61-944E-BB7E-185D1FB99731}"/>
              </a:ext>
            </a:extLst>
          </p:cNvPr>
          <p:cNvCxnSpPr>
            <a:cxnSpLocks/>
          </p:cNvCxnSpPr>
          <p:nvPr/>
        </p:nvCxnSpPr>
        <p:spPr>
          <a:xfrm>
            <a:off x="2683378" y="2531562"/>
            <a:ext cx="199888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278253-D6A3-804F-BEB6-CD1595E8F8F5}"/>
              </a:ext>
            </a:extLst>
          </p:cNvPr>
          <p:cNvCxnSpPr>
            <a:cxnSpLocks/>
          </p:cNvCxnSpPr>
          <p:nvPr/>
        </p:nvCxnSpPr>
        <p:spPr>
          <a:xfrm flipH="1">
            <a:off x="2683378" y="3051969"/>
            <a:ext cx="1998884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9CD5F9-7469-4B42-AFCF-16199A7A995C}"/>
              </a:ext>
            </a:extLst>
          </p:cNvPr>
          <p:cNvCxnSpPr>
            <a:cxnSpLocks/>
          </p:cNvCxnSpPr>
          <p:nvPr/>
        </p:nvCxnSpPr>
        <p:spPr>
          <a:xfrm>
            <a:off x="1622968" y="3724305"/>
            <a:ext cx="0" cy="433453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C3AF68-4FCF-4C41-8F69-517FEBD7EACF}"/>
                  </a:ext>
                </a:extLst>
              </p:cNvPr>
              <p:cNvSpPr txBox="1"/>
              <p:nvPr/>
            </p:nvSpPr>
            <p:spPr>
              <a:xfrm>
                <a:off x="1430595" y="4157758"/>
                <a:ext cx="455442" cy="4428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C3AF68-4FCF-4C41-8F69-517FEBD7E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595" y="4157758"/>
                <a:ext cx="455442" cy="442817"/>
              </a:xfrm>
              <a:prstGeom prst="rect">
                <a:avLst/>
              </a:prstGeom>
              <a:blipFill>
                <a:blip r:embed="rId3"/>
                <a:stretch>
                  <a:fillRect l="-13514" r="-21622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U-Turn Arrow 12">
            <a:extLst>
              <a:ext uri="{FF2B5EF4-FFF2-40B4-BE49-F238E27FC236}">
                <a16:creationId xmlns:a16="http://schemas.microsoft.com/office/drawing/2014/main" id="{783437AF-49A8-CE47-A43B-D3C39986A22F}"/>
              </a:ext>
            </a:extLst>
          </p:cNvPr>
          <p:cNvSpPr/>
          <p:nvPr/>
        </p:nvSpPr>
        <p:spPr>
          <a:xfrm rot="5400000" flipH="1" flipV="1">
            <a:off x="2078570" y="2492397"/>
            <a:ext cx="966894" cy="506107"/>
          </a:xfrm>
          <a:prstGeom prst="uturnArrow">
            <a:avLst>
              <a:gd name="adj1" fmla="val 12178"/>
              <a:gd name="adj2" fmla="val 25000"/>
              <a:gd name="adj3" fmla="val 25000"/>
              <a:gd name="adj4" fmla="val 43750"/>
              <a:gd name="adj5" fmla="val 7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3BB774-C3EC-0342-9464-BA27FC348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856849"/>
            <a:ext cx="1455523" cy="19493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0DE6AE-988F-B24A-8306-8212E782F594}"/>
                  </a:ext>
                </a:extLst>
              </p:cNvPr>
              <p:cNvSpPr txBox="1"/>
              <p:nvPr/>
            </p:nvSpPr>
            <p:spPr>
              <a:xfrm>
                <a:off x="496959" y="4803966"/>
                <a:ext cx="1119808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If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3200" b="1" dirty="0"/>
                  <a:t> is reconstructing</a:t>
                </a:r>
                <a:r>
                  <a:rPr lang="en-US" sz="3200" dirty="0"/>
                  <a:t>, then a (nontrivial) </a:t>
                </a:r>
                <a:r>
                  <a:rPr lang="en-US" sz="3200" b="1" dirty="0"/>
                  <a:t>PPH</a:t>
                </a:r>
                <a:r>
                  <a:rPr lang="en-US" sz="3200" dirty="0"/>
                  <a:t> </a:t>
                </a:r>
                <a:r>
                  <a:rPr lang="en-US" sz="3200" b="1" dirty="0"/>
                  <a:t>does not exist</a:t>
                </a:r>
                <a:r>
                  <a:rPr lang="en-US" sz="3200" dirty="0"/>
                  <a:t> for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dirty="0"/>
                  <a:t>.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0DE6AE-988F-B24A-8306-8212E782F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59" y="4803966"/>
                <a:ext cx="11198082" cy="584775"/>
              </a:xfrm>
              <a:prstGeom prst="rect">
                <a:avLst/>
              </a:prstGeom>
              <a:blipFill>
                <a:blip r:embed="rId5"/>
                <a:stretch>
                  <a:fillRect l="-1359" t="-10638" r="-906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24C283-CAE0-5D4A-B9C7-360B6DA14A18}"/>
                  </a:ext>
                </a:extLst>
              </p:cNvPr>
              <p:cNvSpPr txBox="1"/>
              <p:nvPr/>
            </p:nvSpPr>
            <p:spPr>
              <a:xfrm>
                <a:off x="496959" y="5635504"/>
                <a:ext cx="1119808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Intuition: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dirty="0"/>
                  <a:t> can describe all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bits of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, so cannot compress…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124C283-CAE0-5D4A-B9C7-360B6DA14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59" y="5635504"/>
                <a:ext cx="11198082" cy="584775"/>
              </a:xfrm>
              <a:prstGeom prst="rect">
                <a:avLst/>
              </a:prstGeom>
              <a:blipFill>
                <a:blip r:embed="rId6"/>
                <a:stretch>
                  <a:fillRect l="-1359" t="-15217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671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7|12.3|19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9|17.3|11.9|9|3.5|3.3|0.8"/>
</p:tagLst>
</file>

<file path=ppt/theme/theme1.xml><?xml version="1.0" encoding="utf-8"?>
<a:theme xmlns:a="http://schemas.openxmlformats.org/drawingml/2006/main" name="Office Theme">
  <a:themeElements>
    <a:clrScheme name="Defense 2">
      <a:dk1>
        <a:srgbClr val="000000"/>
      </a:dk1>
      <a:lt1>
        <a:srgbClr val="FFFFFF"/>
      </a:lt1>
      <a:dk2>
        <a:srgbClr val="454551"/>
      </a:dk2>
      <a:lt2>
        <a:srgbClr val="D8D9DC"/>
      </a:lt2>
      <a:accent1>
        <a:srgbClr val="7980FF"/>
      </a:accent1>
      <a:accent2>
        <a:srgbClr val="E85049"/>
      </a:accent2>
      <a:accent3>
        <a:srgbClr val="75D961"/>
      </a:accent3>
      <a:accent4>
        <a:srgbClr val="6CDCB7"/>
      </a:accent4>
      <a:accent5>
        <a:srgbClr val="8971E1"/>
      </a:accent5>
      <a:accent6>
        <a:srgbClr val="D54773"/>
      </a:accent6>
      <a:hlink>
        <a:srgbClr val="23249F"/>
      </a:hlink>
      <a:folHlink>
        <a:srgbClr val="80248C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63150</TotalTime>
  <Words>5957</Words>
  <Application>Microsoft Macintosh PowerPoint</Application>
  <PresentationFormat>Widescreen</PresentationFormat>
  <Paragraphs>1693</Paragraphs>
  <Slides>115</Slides>
  <Notes>74</Notes>
  <HiddenSlides>5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5" baseType="lpstr">
      <vt:lpstr>Brush Script MT</vt:lpstr>
      <vt:lpstr>Arial</vt:lpstr>
      <vt:lpstr>Book Antiqua</vt:lpstr>
      <vt:lpstr>Calibri</vt:lpstr>
      <vt:lpstr>Calibri Light</vt:lpstr>
      <vt:lpstr>Cambria Math</vt:lpstr>
      <vt:lpstr>Meslo LG L for Powerline Regula</vt:lpstr>
      <vt:lpstr>Symbol</vt:lpstr>
      <vt:lpstr>Wingdings</vt:lpstr>
      <vt:lpstr>Office Theme</vt:lpstr>
      <vt:lpstr>Relationships Between Functionality, Security, and Privacy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Delaying Adversary Model</vt:lpstr>
      <vt:lpstr>Impossibility of THC with Adversarial Delays</vt:lpstr>
      <vt:lpstr>Impossibility of THC with Adversarial Delays</vt:lpstr>
      <vt:lpstr>Impossibility of THC with Adversarial Delays</vt:lpstr>
      <vt:lpstr>Impossibility of THC with Adversarial Delays</vt:lpstr>
      <vt:lpstr>Impossibility of THC with Adversarial Delays</vt:lpstr>
      <vt:lpstr>Impossibility of THC with Adversarial Delays</vt:lpstr>
      <vt:lpstr>Impossibility of THC with Adversarial Delays</vt:lpstr>
      <vt:lpstr>PowerPoint Presentation</vt:lpstr>
      <vt:lpstr>PowerPoint Presentation</vt:lpstr>
      <vt:lpstr>Summary of THC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Definitions</vt:lpstr>
      <vt:lpstr>Primary Notion of Robustness</vt:lpstr>
      <vt:lpstr>PowerPoint Presentation</vt:lpstr>
      <vt:lpstr>PowerPoint Presentation</vt:lpstr>
      <vt:lpstr>PPH Constructions for Gap-Hamming Distance</vt:lpstr>
      <vt:lpstr>CRHF Construction</vt:lpstr>
      <vt:lpstr>Landscape of PPH’s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Related works: Fine Grained Public Key Crypto</vt:lpstr>
      <vt:lpstr>Related works: Fine Grained Public Key Crypto</vt:lpstr>
      <vt:lpstr>Related works: Fine Grained Public Key Crypto</vt:lpstr>
      <vt:lpstr>Fine-Grained Assumption Zero k-Clique</vt:lpstr>
      <vt:lpstr>Fine-Grained Key Exchange Merkle Puzzles?</vt:lpstr>
      <vt:lpstr>Fine-Grained Key Exchange Merkle Puzzles, but different</vt:lpstr>
      <vt:lpstr>Fine-Grained Key Exchange Merkle Puzzles, but different</vt:lpstr>
      <vt:lpstr>Fine-Grained Key Exchange Merkle Puzzles, but different</vt:lpstr>
      <vt:lpstr>Fine-Grained Key Exchange Merkle Puzzles, but different</vt:lpstr>
      <vt:lpstr>Fine-Grained Key Exchange Security reduction</vt:lpstr>
      <vt:lpstr>Fine-Grained Key Exchange Security reduction</vt:lpstr>
      <vt:lpstr>Fine-Grained Crypto Summary of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PKCR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Equality PPH</vt:lpstr>
      <vt:lpstr>Warmup: Equality-Preserving Hash </vt:lpstr>
      <vt:lpstr>Warmup: Equality-Preserving Hash  </vt:lpstr>
      <vt:lpstr>OWC Model</vt:lpstr>
      <vt:lpstr>One-Way Communication Model</vt:lpstr>
      <vt:lpstr>PPH implies OWC Protocol</vt:lpstr>
      <vt:lpstr>PPH implies OWC Protocol</vt:lpstr>
      <vt:lpstr>Existing Lower Bounds from OWC</vt:lpstr>
      <vt:lpstr>Existing Lower Bounds from OWC</vt:lpstr>
      <vt:lpstr>Reconstructing Predicate P</vt:lpstr>
      <vt:lpstr>Reconstructing Predicate Lower Bounds</vt:lpstr>
      <vt:lpstr>Example: Greater Than</vt:lpstr>
      <vt:lpstr>Example: Greater Than</vt:lpstr>
      <vt:lpstr>Coding PPH Construction</vt:lpstr>
      <vt:lpstr>Coding-Theoretic PPH Construction</vt:lpstr>
      <vt:lpstr>Coding-Theoretic PPH Construction</vt:lpstr>
      <vt:lpstr>Coding-Theoretic Assumption</vt:lpstr>
      <vt:lpstr>Coding-Theoretic Construction</vt:lpstr>
      <vt:lpstr>FG Key Exchange Reduction</vt:lpstr>
      <vt:lpstr>3. Fine-Grained Key Exchange ZkC Properties</vt:lpstr>
      <vt:lpstr>3. Fine-Grained Key Exchange Security reduction</vt:lpstr>
      <vt:lpstr>3. Fine-Grained Key Exchange List Hard</vt:lpstr>
      <vt:lpstr>3. Fine-Grained Key Exchange List Hard</vt:lpstr>
      <vt:lpstr>3. Fine-Grained Key Exchange List Hard</vt:lpstr>
      <vt:lpstr>3. Fine-Grained Key Exchange Security reduction</vt:lpstr>
      <vt:lpstr>FG OWFs and HC Bits</vt:lpstr>
      <vt:lpstr>OWFs + HC Bits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Relationships Between Functionality, Security, and Privacy</dc:title>
  <dc:creator>Kristen Rio LaVigne</dc:creator>
  <cp:lastModifiedBy>Kristen Rio LaVigne</cp:lastModifiedBy>
  <cp:revision>277</cp:revision>
  <dcterms:created xsi:type="dcterms:W3CDTF">2020-03-09T18:39:08Z</dcterms:created>
  <dcterms:modified xsi:type="dcterms:W3CDTF">2020-04-22T16:18:10Z</dcterms:modified>
</cp:coreProperties>
</file>